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3" r:id="rId2"/>
    <p:sldId id="264" r:id="rId3"/>
    <p:sldId id="265" r:id="rId4"/>
    <p:sldId id="381" r:id="rId5"/>
    <p:sldId id="378" r:id="rId6"/>
    <p:sldId id="382" r:id="rId7"/>
    <p:sldId id="383" r:id="rId8"/>
    <p:sldId id="275" r:id="rId9"/>
    <p:sldId id="384" r:id="rId10"/>
    <p:sldId id="361" r:id="rId11"/>
    <p:sldId id="385" r:id="rId12"/>
    <p:sldId id="386" r:id="rId13"/>
    <p:sldId id="387" r:id="rId14"/>
    <p:sldId id="388" r:id="rId15"/>
    <p:sldId id="362" r:id="rId16"/>
    <p:sldId id="389" r:id="rId17"/>
    <p:sldId id="390" r:id="rId18"/>
    <p:sldId id="372" r:id="rId19"/>
    <p:sldId id="374" r:id="rId20"/>
    <p:sldId id="393" r:id="rId21"/>
    <p:sldId id="391" r:id="rId22"/>
    <p:sldId id="392" r:id="rId23"/>
    <p:sldId id="394" r:id="rId24"/>
    <p:sldId id="375" r:id="rId25"/>
    <p:sldId id="395" r:id="rId26"/>
    <p:sldId id="396" r:id="rId27"/>
    <p:sldId id="270" r:id="rId28"/>
    <p:sldId id="277" r:id="rId29"/>
    <p:sldId id="397" r:id="rId30"/>
    <p:sldId id="310" r:id="rId31"/>
    <p:sldId id="311" r:id="rId32"/>
    <p:sldId id="355" r:id="rId33"/>
    <p:sldId id="398" r:id="rId34"/>
    <p:sldId id="399"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0456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第三节　传统工业区与新工业区</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8.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8.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8.xml"/><Relationship Id="rId7"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slide" Target="slide18.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8.xml"/><Relationship Id="rId7"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8.xml"/><Relationship Id="rId7"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8.xml"/><Relationship Id="rId7"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slide" Target="slide24.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slide" Target="slide8.xml"/><Relationship Id="rId7" Type="http://schemas.openxmlformats.org/officeDocument/2006/relationships/package" Target="../embeddings/Microsoft_Word___12.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slide" Target="slide8.xml"/><Relationship Id="rId7" Type="http://schemas.openxmlformats.org/officeDocument/2006/relationships/package" Target="../embeddings/Microsoft_Word___13.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27.xml"/><Relationship Id="rId7" Type="http://schemas.openxmlformats.org/officeDocument/2006/relationships/slide" Target="slide32.xml"/><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3.emf"/></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27.xml"/><Relationship Id="rId7" Type="http://schemas.openxmlformats.org/officeDocument/2006/relationships/slide" Target="slide32.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8.xml"/><Relationship Id="rId9" Type="http://schemas.openxmlformats.org/officeDocument/2006/relationships/image" Target="../media/image24.emf"/></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8.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第三节　传统工业区与新工业区</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传统工业区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以鲁尔区为例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的发展条件、衰落原因与综合整治措施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传统工业区是发展历史比较悠久的工业地域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在世界工业发展中起过重要作用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对其发展进行分析时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主要采取以下思路。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结合工业区位因素分析发展条件。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主要是分析传统工业区形成的优势区位条件及构成特点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如鲁尔区的区位优势分析如下。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3" name="对象 2"/>
          <p:cNvGraphicFramePr>
            <a:graphicFrameLocks noChangeAspect="1"/>
          </p:cNvGraphicFramePr>
          <p:nvPr>
            <p:extLst>
              <p:ext uri="{D42A27DB-BD31-4B8C-83A1-F6EECF244321}">
                <p14:modId xmlns:p14="http://schemas.microsoft.com/office/powerpoint/2010/main" val="3632871208"/>
              </p:ext>
            </p:extLst>
          </p:nvPr>
        </p:nvGraphicFramePr>
        <p:xfrm>
          <a:off x="508000" y="1454325"/>
          <a:ext cx="8128000" cy="5143027"/>
        </p:xfrm>
        <a:graphic>
          <a:graphicData uri="http://schemas.openxmlformats.org/presentationml/2006/ole">
            <mc:AlternateContent xmlns:mc="http://schemas.openxmlformats.org/markup-compatibility/2006">
              <mc:Choice xmlns:v="urn:schemas-microsoft-com:vml" Requires="v">
                <p:oleObj spid="_x0000_s6156" name="文档" r:id="rId7" imgW="3839157" imgH="2428633" progId="Word.Document.12">
                  <p:embed/>
                </p:oleObj>
              </mc:Choice>
              <mc:Fallback>
                <p:oleObj name="文档" r:id="rId7" imgW="3839157" imgH="2428633" progId="Word.Document.12">
                  <p:embed/>
                  <p:pic>
                    <p:nvPicPr>
                      <p:cNvPr id="0" name=""/>
                      <p:cNvPicPr/>
                      <p:nvPr/>
                    </p:nvPicPr>
                    <p:blipFill>
                      <a:blip r:embed="rId8"/>
                      <a:stretch>
                        <a:fillRect/>
                      </a:stretch>
                    </p:blipFill>
                    <p:spPr>
                      <a:xfrm>
                        <a:off x="508000" y="1454325"/>
                        <a:ext cx="8128000" cy="5143027"/>
                      </a:xfrm>
                      <a:prstGeom prst="rect">
                        <a:avLst/>
                      </a:prstGeom>
                    </p:spPr>
                  </p:pic>
                </p:oleObj>
              </mc:Fallback>
            </mc:AlternateContent>
          </a:graphicData>
        </a:graphic>
      </p:graphicFrame>
    </p:spTree>
    <p:extLst>
      <p:ext uri="{BB962C8B-B14F-4D97-AF65-F5344CB8AC3E}">
        <p14:creationId xmlns:p14="http://schemas.microsoft.com/office/powerpoint/2010/main" val="242257259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362540"/>
            <a:ext cx="8128000" cy="125720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内外因结合法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分析传统工业区衰落的原因。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鲁尔区传统产业的衰落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既有内因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又有外因。内外因作用过程如下图所示。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73159210"/>
              </p:ext>
            </p:extLst>
          </p:nvPr>
        </p:nvGraphicFramePr>
        <p:xfrm>
          <a:off x="508000" y="2874708"/>
          <a:ext cx="8128000" cy="3008504"/>
        </p:xfrm>
        <a:graphic>
          <a:graphicData uri="http://schemas.openxmlformats.org/presentationml/2006/ole">
            <mc:AlternateContent xmlns:mc="http://schemas.openxmlformats.org/markup-compatibility/2006">
              <mc:Choice xmlns:v="urn:schemas-microsoft-com:vml" Requires="v">
                <p:oleObj spid="_x0000_s7179" name="文档" r:id="rId7" imgW="3839157" imgH="1420814" progId="Word.Document.12">
                  <p:embed/>
                </p:oleObj>
              </mc:Choice>
              <mc:Fallback>
                <p:oleObj name="文档" r:id="rId7" imgW="3839157" imgH="1420814" progId="Word.Document.12">
                  <p:embed/>
                  <p:pic>
                    <p:nvPicPr>
                      <p:cNvPr id="0" name=""/>
                      <p:cNvPicPr/>
                      <p:nvPr/>
                    </p:nvPicPr>
                    <p:blipFill>
                      <a:blip r:embed="rId8"/>
                      <a:stretch>
                        <a:fillRect/>
                      </a:stretch>
                    </p:blipFill>
                    <p:spPr>
                      <a:xfrm>
                        <a:off x="508000" y="2874708"/>
                        <a:ext cx="8128000" cy="3008504"/>
                      </a:xfrm>
                      <a:prstGeom prst="rect">
                        <a:avLst/>
                      </a:prstGeom>
                    </p:spPr>
                  </p:pic>
                </p:oleObj>
              </mc:Fallback>
            </mc:AlternateContent>
          </a:graphicData>
        </a:graphic>
      </p:graphicFrame>
    </p:spTree>
    <p:extLst>
      <p:ext uri="{BB962C8B-B14F-4D97-AF65-F5344CB8AC3E}">
        <p14:creationId xmlns:p14="http://schemas.microsoft.com/office/powerpoint/2010/main" val="262394630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125720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对症下药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分析综合整治措施。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传统工业区的综合整治一般从存在问题入手对症下药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一般途径如下。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41322497"/>
              </p:ext>
            </p:extLst>
          </p:nvPr>
        </p:nvGraphicFramePr>
        <p:xfrm>
          <a:off x="508000" y="2588465"/>
          <a:ext cx="8128000" cy="3875757"/>
        </p:xfrm>
        <a:graphic>
          <a:graphicData uri="http://schemas.openxmlformats.org/presentationml/2006/ole">
            <mc:AlternateContent xmlns:mc="http://schemas.openxmlformats.org/markup-compatibility/2006">
              <mc:Choice xmlns:v="urn:schemas-microsoft-com:vml" Requires="v">
                <p:oleObj spid="_x0000_s8203" name="文档" r:id="rId7" imgW="3839157" imgH="1829846" progId="Word.Document.12">
                  <p:embed/>
                </p:oleObj>
              </mc:Choice>
              <mc:Fallback>
                <p:oleObj name="文档" r:id="rId7" imgW="3839157" imgH="1829846" progId="Word.Document.12">
                  <p:embed/>
                  <p:pic>
                    <p:nvPicPr>
                      <p:cNvPr id="0" name=""/>
                      <p:cNvPicPr/>
                      <p:nvPr/>
                    </p:nvPicPr>
                    <p:blipFill>
                      <a:blip r:embed="rId8"/>
                      <a:stretch>
                        <a:fillRect/>
                      </a:stretch>
                    </p:blipFill>
                    <p:spPr>
                      <a:xfrm>
                        <a:off x="508000" y="2588465"/>
                        <a:ext cx="8128000" cy="3875757"/>
                      </a:xfrm>
                      <a:prstGeom prst="rect">
                        <a:avLst/>
                      </a:prstGeom>
                    </p:spPr>
                  </p:pic>
                </p:oleObj>
              </mc:Fallback>
            </mc:AlternateContent>
          </a:graphicData>
        </a:graphic>
      </p:graphicFrame>
    </p:spTree>
    <p:extLst>
      <p:ext uri="{BB962C8B-B14F-4D97-AF65-F5344CB8AC3E}">
        <p14:creationId xmlns:p14="http://schemas.microsoft.com/office/powerpoint/2010/main" val="21768841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9" name="图片 8"/>
          <p:cNvPicPr>
            <a:picLocks noChangeAspect="1"/>
          </p:cNvPicPr>
          <p:nvPr/>
        </p:nvPicPr>
        <p:blipFill>
          <a:blip r:embed="rId6"/>
          <a:stretch>
            <a:fillRect/>
          </a:stretch>
        </p:blipFill>
        <p:spPr>
          <a:xfrm>
            <a:off x="1140450" y="1212348"/>
            <a:ext cx="6863101" cy="5601028"/>
          </a:xfrm>
          <a:prstGeom prst="rect">
            <a:avLst/>
          </a:prstGeom>
        </p:spPr>
      </p:pic>
    </p:spTree>
    <p:extLst>
      <p:ext uri="{BB962C8B-B14F-4D97-AF65-F5344CB8AC3E}">
        <p14:creationId xmlns:p14="http://schemas.microsoft.com/office/powerpoint/2010/main" val="16516398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3" name="矩形 2"/>
          <p:cNvSpPr>
            <a:spLocks noChangeAspect="1"/>
          </p:cNvSpPr>
          <p:nvPr/>
        </p:nvSpPr>
        <p:spPr>
          <a:xfrm>
            <a:off x="508000" y="1412776"/>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辽宁沈阳高一检测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下图为鲁尔工业区和沪宁杭工业区的局部区域图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150039202"/>
              </p:ext>
            </p:extLst>
          </p:nvPr>
        </p:nvGraphicFramePr>
        <p:xfrm>
          <a:off x="508000" y="2615769"/>
          <a:ext cx="8128000" cy="3045479"/>
        </p:xfrm>
        <a:graphic>
          <a:graphicData uri="http://schemas.openxmlformats.org/presentationml/2006/ole">
            <mc:AlternateContent xmlns:mc="http://schemas.openxmlformats.org/markup-compatibility/2006">
              <mc:Choice xmlns:v="urn:schemas-microsoft-com:vml" Requires="v">
                <p:oleObj spid="_x0000_s9225" name="文档" r:id="rId7" imgW="3839157" imgH="1437737" progId="Word.Document.12">
                  <p:embed/>
                </p:oleObj>
              </mc:Choice>
              <mc:Fallback>
                <p:oleObj name="文档" r:id="rId7" imgW="3839157" imgH="1437737" progId="Word.Document.12">
                  <p:embed/>
                  <p:pic>
                    <p:nvPicPr>
                      <p:cNvPr id="0" name=""/>
                      <p:cNvPicPr/>
                      <p:nvPr/>
                    </p:nvPicPr>
                    <p:blipFill>
                      <a:blip r:embed="rId8"/>
                      <a:stretch>
                        <a:fillRect/>
                      </a:stretch>
                    </p:blipFill>
                    <p:spPr>
                      <a:xfrm>
                        <a:off x="508000" y="2615769"/>
                        <a:ext cx="8128000" cy="3045479"/>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49859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对比分析两工业区形成和发展的区位优势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完成下表内容</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23926897"/>
              </p:ext>
            </p:extLst>
          </p:nvPr>
        </p:nvGraphicFramePr>
        <p:xfrm>
          <a:off x="508000" y="1834033"/>
          <a:ext cx="8128000" cy="3650541"/>
        </p:xfrm>
        <a:graphic>
          <a:graphicData uri="http://schemas.openxmlformats.org/presentationml/2006/ole">
            <mc:AlternateContent xmlns:mc="http://schemas.openxmlformats.org/markup-compatibility/2006">
              <mc:Choice xmlns:v="urn:schemas-microsoft-com:vml" Requires="v">
                <p:oleObj spid="_x0000_s10249" name="文档" r:id="rId7" imgW="3839157" imgH="1723988" progId="Word.Document.12">
                  <p:embed/>
                </p:oleObj>
              </mc:Choice>
              <mc:Fallback>
                <p:oleObj name="文档" r:id="rId7" imgW="3839157" imgH="1723988" progId="Word.Document.12">
                  <p:embed/>
                  <p:pic>
                    <p:nvPicPr>
                      <p:cNvPr id="0" name=""/>
                      <p:cNvPicPr/>
                      <p:nvPr/>
                    </p:nvPicPr>
                    <p:blipFill>
                      <a:blip r:embed="rId8"/>
                      <a:stretch>
                        <a:fillRect/>
                      </a:stretch>
                    </p:blipFill>
                    <p:spPr>
                      <a:xfrm>
                        <a:off x="508000" y="1834033"/>
                        <a:ext cx="8128000" cy="3650541"/>
                      </a:xfrm>
                      <a:prstGeom prst="rect">
                        <a:avLst/>
                      </a:prstGeom>
                    </p:spPr>
                  </p:pic>
                </p:oleObj>
              </mc:Fallback>
            </mc:AlternateContent>
          </a:graphicData>
        </a:graphic>
      </p:graphicFrame>
      <p:sp>
        <p:nvSpPr>
          <p:cNvPr id="7" name="矩形 6"/>
          <p:cNvSpPr>
            <a:spLocks noChangeAspect="1"/>
          </p:cNvSpPr>
          <p:nvPr/>
        </p:nvSpPr>
        <p:spPr>
          <a:xfrm>
            <a:off x="508000" y="5201140"/>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鲁尔工业区通过产业转型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实现了经济的再繁荣。其发展经验对沪宁杭工业区的可持续发展有哪些启示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76296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鲁尔区是在丰富的煤炭资源基础上形成的工业区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其劳动力素质较高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而沪宁杭工业区有上海港等港口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海运发达。第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将鲁尔区采取的综合整治措施回答出来即可。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煤炭资源、水资源丰富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海洋运输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劳动力素质较高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调整产业结构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发展高新技术产业和第三产业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保护生态环境。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32617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10" name="矩形 9"/>
          <p:cNvSpPr>
            <a:spLocks noChangeAspect="1"/>
          </p:cNvSpPr>
          <p:nvPr/>
        </p:nvSpPr>
        <p:spPr>
          <a:xfrm>
            <a:off x="508000" y="1207638"/>
            <a:ext cx="8128000" cy="5429884"/>
          </a:xfrm>
          <a:prstGeom prst="rect">
            <a:avLst/>
          </a:prstGeom>
        </p:spPr>
        <p:txBody>
          <a:bodyPr>
            <a:spAutoFit/>
          </a:bodyPr>
          <a:lstStyle/>
          <a:p>
            <a:pPr indent="267970">
              <a:lnSpc>
                <a:spcPts val="3000"/>
              </a:lnSpc>
              <a:spcAft>
                <a:spcPts val="0"/>
              </a:spcAft>
              <a:tabLst>
                <a:tab pos="1188085" algn="l"/>
                <a:tab pos="2163445" algn="l"/>
                <a:tab pos="3142615" algn="l"/>
                <a:tab pos="4190365"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两种新工业区发展特点对比</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意大利的新兴工业主要分布在中部和东北部。这里在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一直以农业经济为主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他们充分利用这里的区位优势及国内外有利条件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迅速发展成为新工业区。新工业区的工业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以轻工业为主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多分散在众多的工业小区内。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并不是人们想象中的一条小山谷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也不生产硅。它位于美国西海岸加利福尼亚州的旧金山经圣克拉拉至圣何塞近</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千米的一条狭长地带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以微电子工业为主导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是高技术工业的典范。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意大利新工业区和美国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有何相同点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二者在生产结构方面有何不同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两个工业区都是第二次世界大战后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在交通便利、没有传统工业区位优势的地区形成的工业地域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以中小型企业为主。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意大利新工业区以轻工业产品为主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以高技术产品为主。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animEffect transition="in" filter="wipe(down)">
                                      <p:cBhvr>
                                        <p:cTn id="7" dur="500"/>
                                        <p:tgtEl>
                                          <p:spTgt spid="10">
                                            <p:txEl>
                                              <p:pRg st="5" end="5"/>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
                                            <p:txEl>
                                              <p:pRg st="6" end="6"/>
                                            </p:txEl>
                                          </p:spTgt>
                                        </p:tgtEl>
                                        <p:attrNameLst>
                                          <p:attrName>style.visibility</p:attrName>
                                        </p:attrNameLst>
                                      </p:cBhvr>
                                      <p:to>
                                        <p:strVal val="visible"/>
                                      </p:to>
                                    </p:set>
                                    <p:animEffect transition="in" filter="wipe(down)">
                                      <p:cBhvr>
                                        <p:cTn id="10"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两种新工业区特点对比分析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新工业区主导产业有的是传统工业部门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有的是新兴工业部门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因其工业部门的差异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工业区的特点和优势区位也不同。如下表所示。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81696701"/>
              </p:ext>
            </p:extLst>
          </p:nvPr>
        </p:nvGraphicFramePr>
        <p:xfrm>
          <a:off x="508000" y="1023346"/>
          <a:ext cx="8128000" cy="5768258"/>
        </p:xfrm>
        <a:graphic>
          <a:graphicData uri="http://schemas.openxmlformats.org/presentationml/2006/ole">
            <mc:AlternateContent xmlns:mc="http://schemas.openxmlformats.org/markup-compatibility/2006">
              <mc:Choice xmlns:v="urn:schemas-microsoft-com:vml" Requires="v">
                <p:oleObj spid="_x0000_s1040" name="文档" r:id="rId3" imgW="3839157" imgH="2723886" progId="Word.Document.12">
                  <p:embed/>
                </p:oleObj>
              </mc:Choice>
              <mc:Fallback>
                <p:oleObj name="文档" r:id="rId3" imgW="3839157" imgH="2723886" progId="Word.Document.12">
                  <p:embed/>
                  <p:pic>
                    <p:nvPicPr>
                      <p:cNvPr id="0" name=""/>
                      <p:cNvPicPr/>
                      <p:nvPr/>
                    </p:nvPicPr>
                    <p:blipFill>
                      <a:blip r:embed="rId4"/>
                      <a:stretch>
                        <a:fillRect/>
                      </a:stretch>
                    </p:blipFill>
                    <p:spPr>
                      <a:xfrm>
                        <a:off x="508000" y="1023346"/>
                        <a:ext cx="8128000" cy="576825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graphicFrame>
        <p:nvGraphicFramePr>
          <p:cNvPr id="3" name="对象 2"/>
          <p:cNvGraphicFramePr>
            <a:graphicFrameLocks noChangeAspect="1"/>
          </p:cNvGraphicFramePr>
          <p:nvPr>
            <p:extLst>
              <p:ext uri="{D42A27DB-BD31-4B8C-83A1-F6EECF244321}">
                <p14:modId xmlns:p14="http://schemas.microsoft.com/office/powerpoint/2010/main" val="2121393226"/>
              </p:ext>
            </p:extLst>
          </p:nvPr>
        </p:nvGraphicFramePr>
        <p:xfrm>
          <a:off x="508000" y="1438319"/>
          <a:ext cx="8128000" cy="5169919"/>
        </p:xfrm>
        <a:graphic>
          <a:graphicData uri="http://schemas.openxmlformats.org/presentationml/2006/ole">
            <mc:AlternateContent xmlns:mc="http://schemas.openxmlformats.org/markup-compatibility/2006">
              <mc:Choice xmlns:v="urn:schemas-microsoft-com:vml" Requires="v">
                <p:oleObj spid="_x0000_s11271" name="文档" r:id="rId7" imgW="3839157" imgH="2441236" progId="Word.Document.12">
                  <p:embed/>
                </p:oleObj>
              </mc:Choice>
              <mc:Fallback>
                <p:oleObj name="文档" r:id="rId7" imgW="3839157" imgH="2441236" progId="Word.Document.12">
                  <p:embed/>
                  <p:pic>
                    <p:nvPicPr>
                      <p:cNvPr id="0" name=""/>
                      <p:cNvPicPr/>
                      <p:nvPr/>
                    </p:nvPicPr>
                    <p:blipFill>
                      <a:blip r:embed="rId8"/>
                      <a:stretch>
                        <a:fillRect/>
                      </a:stretch>
                    </p:blipFill>
                    <p:spPr>
                      <a:xfrm>
                        <a:off x="508000" y="1438319"/>
                        <a:ext cx="8128000" cy="5169919"/>
                      </a:xfrm>
                      <a:prstGeom prst="rect">
                        <a:avLst/>
                      </a:prstGeom>
                    </p:spPr>
                  </p:pic>
                </p:oleObj>
              </mc:Fallback>
            </mc:AlternateContent>
          </a:graphicData>
        </a:graphic>
      </p:graphicFrame>
    </p:spTree>
    <p:extLst>
      <p:ext uri="{BB962C8B-B14F-4D97-AF65-F5344CB8AC3E}">
        <p14:creationId xmlns:p14="http://schemas.microsoft.com/office/powerpoint/2010/main" val="382956647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2" name="图片 1"/>
          <p:cNvPicPr>
            <a:picLocks noChangeAspect="1"/>
          </p:cNvPicPr>
          <p:nvPr/>
        </p:nvPicPr>
        <p:blipFill>
          <a:blip r:embed="rId6"/>
          <a:stretch>
            <a:fillRect/>
          </a:stretch>
        </p:blipFill>
        <p:spPr>
          <a:xfrm>
            <a:off x="508000" y="1377280"/>
            <a:ext cx="8128000" cy="4572000"/>
          </a:xfrm>
          <a:prstGeom prst="rect">
            <a:avLst/>
          </a:prstGeom>
        </p:spPr>
      </p:pic>
    </p:spTree>
    <p:extLst>
      <p:ext uri="{BB962C8B-B14F-4D97-AF65-F5344CB8AC3E}">
        <p14:creationId xmlns:p14="http://schemas.microsoft.com/office/powerpoint/2010/main" val="2387452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2697304"/>
            <a:ext cx="8128000" cy="171739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的特点和区位条件分析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为代表的高技术工业的特点。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高水平的知识和技能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增长速度快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且不断变化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产品更新换代周期短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研究开发费用高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产品面向世界市场</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6309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graphicFrame>
        <p:nvGraphicFramePr>
          <p:cNvPr id="10" name="对象 9"/>
          <p:cNvGraphicFramePr>
            <a:graphicFrameLocks noChangeAspect="1"/>
          </p:cNvGraphicFramePr>
          <p:nvPr>
            <p:extLst>
              <p:ext uri="{D42A27DB-BD31-4B8C-83A1-F6EECF244321}">
                <p14:modId xmlns:p14="http://schemas.microsoft.com/office/powerpoint/2010/main" val="2929980062"/>
              </p:ext>
            </p:extLst>
          </p:nvPr>
        </p:nvGraphicFramePr>
        <p:xfrm>
          <a:off x="508000" y="1719659"/>
          <a:ext cx="8128000" cy="5169919"/>
        </p:xfrm>
        <a:graphic>
          <a:graphicData uri="http://schemas.openxmlformats.org/presentationml/2006/ole">
            <mc:AlternateContent xmlns:mc="http://schemas.openxmlformats.org/markup-compatibility/2006">
              <mc:Choice xmlns:v="urn:schemas-microsoft-com:vml" Requires="v">
                <p:oleObj spid="_x0000_s12294" name="文档" r:id="rId7" imgW="3839157" imgH="2441236" progId="Word.Document.12">
                  <p:embed/>
                </p:oleObj>
              </mc:Choice>
              <mc:Fallback>
                <p:oleObj name="文档" r:id="rId7" imgW="3839157" imgH="2441236" progId="Word.Document.12">
                  <p:embed/>
                  <p:pic>
                    <p:nvPicPr>
                      <p:cNvPr id="0" name=""/>
                      <p:cNvPicPr/>
                      <p:nvPr/>
                    </p:nvPicPr>
                    <p:blipFill>
                      <a:blip r:embed="rId8"/>
                      <a:stretch>
                        <a:fillRect/>
                      </a:stretch>
                    </p:blipFill>
                    <p:spPr>
                      <a:xfrm>
                        <a:off x="508000" y="1719659"/>
                        <a:ext cx="8128000" cy="5169919"/>
                      </a:xfrm>
                      <a:prstGeom prst="rect">
                        <a:avLst/>
                      </a:prstGeom>
                    </p:spPr>
                  </p:pic>
                </p:oleObj>
              </mc:Fallback>
            </mc:AlternateContent>
          </a:graphicData>
        </a:graphic>
      </p:graphicFrame>
      <p:sp>
        <p:nvSpPr>
          <p:cNvPr id="11" name="矩形 10"/>
          <p:cNvSpPr>
            <a:spLocks noChangeAspect="1"/>
          </p:cNvSpPr>
          <p:nvPr/>
        </p:nvSpPr>
        <p:spPr>
          <a:xfrm>
            <a:off x="508000" y="1209363"/>
            <a:ext cx="3926075"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崛起的区位分析</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62324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4" name="矩形 3"/>
          <p:cNvSpPr>
            <a:spLocks noChangeAspect="1"/>
          </p:cNvSpPr>
          <p:nvPr/>
        </p:nvSpPr>
        <p:spPr>
          <a:xfrm>
            <a:off x="508000" y="1700808"/>
            <a:ext cx="8128000" cy="49859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读甲、乙两新工业区分布图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732293715"/>
              </p:ext>
            </p:extLst>
          </p:nvPr>
        </p:nvGraphicFramePr>
        <p:xfrm>
          <a:off x="508000" y="2577903"/>
          <a:ext cx="8128000" cy="2867321"/>
        </p:xfrm>
        <a:graphic>
          <a:graphicData uri="http://schemas.openxmlformats.org/presentationml/2006/ole">
            <mc:AlternateContent xmlns:mc="http://schemas.openxmlformats.org/markup-compatibility/2006">
              <mc:Choice xmlns:v="urn:schemas-microsoft-com:vml" Requires="v">
                <p:oleObj spid="_x0000_s13317" name="文档" r:id="rId7" imgW="3839157" imgH="1354202" progId="Word.Document.12">
                  <p:embed/>
                </p:oleObj>
              </mc:Choice>
              <mc:Fallback>
                <p:oleObj name="文档" r:id="rId7" imgW="3839157" imgH="1354202" progId="Word.Document.12">
                  <p:embed/>
                  <p:pic>
                    <p:nvPicPr>
                      <p:cNvPr id="0" name=""/>
                      <p:cNvPicPr/>
                      <p:nvPr/>
                    </p:nvPicPr>
                    <p:blipFill>
                      <a:blip r:embed="rId8"/>
                      <a:stretch>
                        <a:fillRect/>
                      </a:stretch>
                    </p:blipFill>
                    <p:spPr>
                      <a:xfrm>
                        <a:off x="508000" y="2577903"/>
                        <a:ext cx="8128000" cy="2867321"/>
                      </a:xfrm>
                      <a:prstGeom prst="rect">
                        <a:avLst/>
                      </a:prstGeom>
                    </p:spPr>
                  </p:pic>
                </p:oleObj>
              </mc:Fallback>
            </mc:AlternateContent>
          </a:graphicData>
        </a:graphic>
      </p:graphicFrame>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下列有关甲、乙新工业区的叙述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新工业区是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年代以后形成的高技术工业区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新工业区的共同特点之一是知识密集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新工业区的共同特点之一是以中小型企业为主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新工业区的工业都以轻工业为主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乙新工业区发展条件与我国武汉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地理位置优越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环境优美、气候宜人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有高等院校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便捷的交通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军事订货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7653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甲工业区是意大利东北部和中部新工业区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以中小企业集聚的工业小区为独特的发展模式。乙工业区是高科技中心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以微电子工业为主导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美国国防部一直维持着对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电子产品稳定的订货量。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85852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6" name="圆角矩形 1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995"/>
            <a:ext cx="8128000" cy="41161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关于世界传统工业区的叙述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德国的鲁尔工业区、英国中部工业区、我国东北部工业区都属于传统工业区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传统工业区都是在丰富的煤、铁资源基础上发展起来的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传统工业区以煤炭、钢铁、机械、化工、纺织等工业为主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传统工业区是以大型工业企业为核心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逐渐发展起来的工业地域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并不是所有的传统工业区都是在丰富的煤、铁资源基础上发展起来的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如日本的传统工业区分布在沿海地区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所需的煤、铁都靠进口。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9" name="圆角矩形 8">
            <a:hlinkClick r:id="rId4"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2-3</a:t>
            </a:r>
            <a:endParaRPr lang="zh-CN" altLang="en-US" sz="1400" dirty="0">
              <a:solidFill>
                <a:schemeClr val="bg1"/>
              </a:solidFill>
            </a:endParaRPr>
          </a:p>
        </p:txBody>
      </p:sp>
      <p:sp>
        <p:nvSpPr>
          <p:cNvPr id="10" name="圆角矩形 9">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1" name="圆角矩形 10">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2" name="圆角矩形 11">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861"/>
            <a:ext cx="8128000" cy="537377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读某国示意图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下列不属于该国传统工业区发展条件的是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煤炭资源丰富</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水陆交通便利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靠近消费市场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铁矿石储量丰富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世纪中叶后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该国传统工业区衰落最明显的工业部门有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机械工业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钢铁工业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化学工业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煤炭工业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a:t>
            </a:r>
            <a:r>
              <a:rPr lang="zh-CN" altLang="zh-CN" sz="2200" dirty="0" smtClean="0">
                <a:solidFill>
                  <a:srgbClr val="000000"/>
                </a:solidFill>
                <a:latin typeface="NEU-BZ-S92"/>
                <a:cs typeface="宋体" panose="02010600030101010101" pitchFamily="2" charset="-122"/>
              </a:rPr>
              <a:t>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3991465"/>
              </p:ext>
            </p:extLst>
          </p:nvPr>
        </p:nvGraphicFramePr>
        <p:xfrm>
          <a:off x="1208065" y="1667838"/>
          <a:ext cx="6727871" cy="2337226"/>
        </p:xfrm>
        <a:graphic>
          <a:graphicData uri="http://schemas.openxmlformats.org/presentationml/2006/ole">
            <mc:AlternateContent xmlns:mc="http://schemas.openxmlformats.org/markup-compatibility/2006">
              <mc:Choice xmlns:v="urn:schemas-microsoft-com:vml" Requires="v">
                <p:oleObj spid="_x0000_s14341" name="文档" r:id="rId8" imgW="3839157" imgH="1332958" progId="Word.Document.12">
                  <p:embed/>
                </p:oleObj>
              </mc:Choice>
              <mc:Fallback>
                <p:oleObj name="文档" r:id="rId8" imgW="3839157" imgH="1332958" progId="Word.Document.12">
                  <p:embed/>
                  <p:pic>
                    <p:nvPicPr>
                      <p:cNvPr id="0" name=""/>
                      <p:cNvPicPr/>
                      <p:nvPr/>
                    </p:nvPicPr>
                    <p:blipFill>
                      <a:blip r:embed="rId9"/>
                      <a:stretch>
                        <a:fillRect/>
                      </a:stretch>
                    </p:blipFill>
                    <p:spPr>
                      <a:xfrm>
                        <a:off x="1208065" y="1667838"/>
                        <a:ext cx="6727871" cy="2337226"/>
                      </a:xfrm>
                      <a:prstGeom prst="rect">
                        <a:avLst/>
                      </a:prstGeom>
                    </p:spPr>
                  </p:pic>
                </p:oleObj>
              </mc:Fallback>
            </mc:AlternateContent>
          </a:graphicData>
        </a:graphic>
      </p:graphicFrame>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2-3</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2" name="圆角矩形 11">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该国为德国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其著名的传统工业区为鲁尔区。该地有丰富的煤炭资源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但缺乏铁矿资源。第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煤炭的能源地位下降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世界性钢铁过剩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该工业区衰落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其中衰落最明显的工业部门是煤炭工业和钢铁工业。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2.D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263443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一、传统工业区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主要分布区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鲁尔</a:t>
            </a:r>
            <a:r>
              <a:rPr lang="zh-CN" altLang="zh-CN" sz="2200" dirty="0">
                <a:solidFill>
                  <a:srgbClr val="000000"/>
                </a:solidFill>
                <a:latin typeface="Times New Roman" panose="02020603050405020304" pitchFamily="18" charset="0"/>
                <a:cs typeface="Times New Roman" panose="02020603050405020304" pitchFamily="18" charset="0"/>
              </a:rPr>
              <a:t>工业区、英国中部工业区、美国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东北部</a:t>
            </a:r>
            <a:r>
              <a:rPr lang="zh-CN" altLang="zh-CN" sz="2200" dirty="0">
                <a:solidFill>
                  <a:srgbClr val="000000"/>
                </a:solidFill>
                <a:latin typeface="Times New Roman" panose="02020603050405020304" pitchFamily="18" charset="0"/>
                <a:cs typeface="Times New Roman" panose="02020603050405020304" pitchFamily="18" charset="0"/>
              </a:rPr>
              <a:t>工业区、我国辽中南工业区等。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煤</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a:t>
            </a:r>
            <a:r>
              <a:rPr lang="zh-CN" altLang="zh-CN" sz="2200" dirty="0">
                <a:solidFill>
                  <a:srgbClr val="000000"/>
                </a:solidFill>
                <a:latin typeface="Times New Roman" panose="02020603050405020304" pitchFamily="18" charset="0"/>
                <a:cs typeface="Times New Roman" panose="02020603050405020304" pitchFamily="18" charset="0"/>
              </a:rPr>
              <a:t>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主要工业部门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煤炭、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钢铁</a:t>
            </a:r>
            <a:r>
              <a:rPr lang="zh-CN" altLang="zh-CN" sz="2200" dirty="0">
                <a:solidFill>
                  <a:srgbClr val="000000"/>
                </a:solidFill>
                <a:latin typeface="Times New Roman" panose="02020603050405020304" pitchFamily="18" charset="0"/>
                <a:cs typeface="Times New Roman" panose="02020603050405020304" pitchFamily="18" charset="0"/>
              </a:rPr>
              <a:t>、机械、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化工</a:t>
            </a:r>
            <a:r>
              <a:rPr lang="zh-CN" altLang="zh-CN" sz="2200" dirty="0">
                <a:solidFill>
                  <a:srgbClr val="000000"/>
                </a:solidFill>
                <a:latin typeface="Times New Roman" panose="02020603050405020304" pitchFamily="18" charset="0"/>
                <a:cs typeface="Times New Roman" panose="02020603050405020304" pitchFamily="18" charset="0"/>
              </a:rPr>
              <a:t>、纺织等工业。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以大型工业企业为核心。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原料和能源消耗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a:t>
            </a:r>
            <a:r>
              <a:rPr lang="zh-CN" altLang="zh-CN" sz="2200" dirty="0">
                <a:solidFill>
                  <a:srgbClr val="000000"/>
                </a:solidFill>
                <a:latin typeface="Times New Roman" panose="02020603050405020304" pitchFamily="18" charset="0"/>
                <a:cs typeface="Times New Roman" panose="02020603050405020304" pitchFamily="18" charset="0"/>
              </a:rPr>
              <a:t>、运输量大、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污染</a:t>
            </a:r>
            <a:r>
              <a:rPr lang="zh-CN" altLang="zh-CN" sz="2200" dirty="0">
                <a:solidFill>
                  <a:srgbClr val="000000"/>
                </a:solidFill>
                <a:latin typeface="Times New Roman" panose="02020603050405020304" pitchFamily="18" charset="0"/>
                <a:cs typeface="Times New Roman" panose="02020603050405020304" pitchFamily="18" charset="0"/>
              </a:rPr>
              <a:t>严重</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110068" y="2510474"/>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96336" y="2510474"/>
            <a:ext cx="864096"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09325" y="3319239"/>
            <a:ext cx="271197"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58173" y="3319239"/>
            <a:ext cx="271197"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66203" y="3716727"/>
            <a:ext cx="548105"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31430" y="3716727"/>
            <a:ext cx="548105"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80924" y="4512927"/>
            <a:ext cx="271197"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44702" y="4512927"/>
            <a:ext cx="524195"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24910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我国乡镇企业与意大利新工业区的生产特点相似之处有</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以大型企业为主</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以高新技术产业为主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资本集中程度高</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工业多分散在小城镇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我国乡镇企业与意大利新工业区都是分散在小城镇或乡村的中小型企业。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5</a:t>
            </a:r>
            <a:endParaRPr lang="zh-CN" altLang="en-US" sz="1400" dirty="0">
              <a:solidFill>
                <a:schemeClr val="bg1"/>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11308"/>
            <a:ext cx="8128000" cy="29361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工业区与九州岛、慕尼黑、苏格兰等高技术工业区比较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其发展快的特殊条件是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知识密集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人才集中</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交通便捷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军事订货多</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环境优美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美国国防部每年给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高技术企业大量订单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稳定的军事订货是其特殊发展条件。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7"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638"/>
            <a:ext cx="8128000" cy="167853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闻名世界的德国鲁尔工业区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是德国的煤炭与钢铁之都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被选为</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欧洲文化首都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。从没落的工业区转型为现代文化都市的努力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使得鲁尔区在申请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欧洲文化首都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的竞争中脱颖而出。读图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23478649"/>
              </p:ext>
            </p:extLst>
          </p:nvPr>
        </p:nvGraphicFramePr>
        <p:xfrm>
          <a:off x="508000" y="3106905"/>
          <a:ext cx="8128000" cy="2914383"/>
        </p:xfrm>
        <a:graphic>
          <a:graphicData uri="http://schemas.openxmlformats.org/presentationml/2006/ole">
            <mc:AlternateContent xmlns:mc="http://schemas.openxmlformats.org/markup-compatibility/2006">
              <mc:Choice xmlns:v="urn:schemas-microsoft-com:vml" Requires="v">
                <p:oleObj spid="_x0000_s15364" name="文档" r:id="rId8" imgW="3839157" imgH="1376166" progId="Word.Document.12">
                  <p:embed/>
                </p:oleObj>
              </mc:Choice>
              <mc:Fallback>
                <p:oleObj name="文档" r:id="rId8" imgW="3839157" imgH="1376166" progId="Word.Document.12">
                  <p:embed/>
                  <p:pic>
                    <p:nvPicPr>
                      <p:cNvPr id="0" name=""/>
                      <p:cNvPicPr/>
                      <p:nvPr/>
                    </p:nvPicPr>
                    <p:blipFill>
                      <a:blip r:embed="rId9"/>
                      <a:stretch>
                        <a:fillRect/>
                      </a:stretch>
                    </p:blipFill>
                    <p:spPr>
                      <a:xfrm>
                        <a:off x="508000" y="3106905"/>
                        <a:ext cx="8128000" cy="2914383"/>
                      </a:xfrm>
                      <a:prstGeom prst="rect">
                        <a:avLst/>
                      </a:prstGeom>
                    </p:spPr>
                  </p:pic>
                </p:oleObj>
              </mc:Fallback>
            </mc:AlternateContent>
          </a:graphicData>
        </a:graphic>
      </p:graphicFrame>
    </p:spTree>
    <p:extLst>
      <p:ext uri="{BB962C8B-B14F-4D97-AF65-F5344CB8AC3E}">
        <p14:creationId xmlns:p14="http://schemas.microsoft.com/office/powerpoint/2010/main" val="2504682223"/>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4" name="矩形 3"/>
          <p:cNvSpPr>
            <a:spLocks noChangeAspect="1"/>
          </p:cNvSpPr>
          <p:nvPr/>
        </p:nvSpPr>
        <p:spPr>
          <a:xfrm>
            <a:off x="508000" y="1207638"/>
            <a:ext cx="8128000" cy="5444952"/>
          </a:xfrm>
          <a:prstGeom prst="rect">
            <a:avLst/>
          </a:prstGeom>
        </p:spPr>
        <p:txBody>
          <a:bodyPr>
            <a:spAutoFit/>
          </a:bodyPr>
          <a:lstStyle/>
          <a:p>
            <a:pPr>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该区成为世界著名工业区的主要有利</a:t>
            </a:r>
            <a:r>
              <a:rPr lang="zh-CN" altLang="zh-CN" sz="2200" dirty="0" smtClean="0">
                <a:solidFill>
                  <a:srgbClr val="000000"/>
                </a:solidFill>
                <a:latin typeface="Times New Roman" panose="02020603050405020304" pitchFamily="18" charset="0"/>
                <a:cs typeface="Times New Roman" panose="02020603050405020304" pitchFamily="18" charset="0"/>
              </a:rPr>
              <a:t>条件是</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多选</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年代以后图中工业区开始衰落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煤炭资源枯竭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石油、天然气替代煤炭成为世界主要能源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世界钢铁市场竞争激烈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环境污染严重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为重振鲁尔区的往日雄风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鲁尔区开始实施综合整治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主要措施有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通过产业结构调整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两大部门的企业数量大幅度减少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大力发展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促进经济结构趋向多元化。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调整工业布局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为就近获得海上运入的铁矿石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钢铁工业向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部集中发展。</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发展交通和科技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往日的面貌不再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展现在人们面前的是一个新的绿色鲁尔区。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7991068"/>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2-3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鲁尔区是典型的传统工业地域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德国工业的心脏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该区有丰富的煤炭资源和便利的水陆交通运输条件。鲁尔区衰落的原因主要是生产结构单一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煤炭的能源地位下降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世界性钢铁过剩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新技术革命的冲击以及环境污染严重等。调整产业结构、调整工业布局、美化环境是综合整治的主要措施。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丰富的煤炭资源　便利的水陆交通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(2)BCD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煤炭　钢铁　新兴工业　第三产业　西　美化环境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153000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861"/>
            <a:ext cx="8128000" cy="572611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德国鲁尔区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区位优势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煤炭</a:t>
            </a:r>
            <a:r>
              <a:rPr lang="zh-CN" altLang="zh-CN" sz="2200" dirty="0">
                <a:solidFill>
                  <a:srgbClr val="000000"/>
                </a:solidFill>
                <a:latin typeface="Times New Roman" panose="02020603050405020304" pitchFamily="18" charset="0"/>
                <a:cs typeface="Times New Roman" panose="02020603050405020304" pitchFamily="18" charset="0"/>
              </a:rPr>
              <a:t>丰富、交通便利、水源充足、市场广阔。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衰落原因。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产业结构单一。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煤炭</a:t>
            </a:r>
            <a:r>
              <a:rPr lang="zh-CN" altLang="zh-CN" sz="2200" dirty="0">
                <a:solidFill>
                  <a:srgbClr val="000000"/>
                </a:solidFill>
                <a:latin typeface="Times New Roman" panose="02020603050405020304" pitchFamily="18" charset="0"/>
                <a:cs typeface="Times New Roman" panose="02020603050405020304" pitchFamily="18" charset="0"/>
              </a:rPr>
              <a:t>能源地位下降。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钢铁市场竞争日趋激烈及其替代品的广泛应用。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重化工业集聚带来的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环境污染</a:t>
            </a:r>
            <a:r>
              <a:rPr lang="zh-CN" altLang="zh-CN" sz="2200" dirty="0">
                <a:solidFill>
                  <a:srgbClr val="000000"/>
                </a:solidFill>
                <a:latin typeface="Times New Roman" panose="02020603050405020304" pitchFamily="18" charset="0"/>
                <a:cs typeface="Times New Roman" panose="02020603050405020304" pitchFamily="18" charset="0"/>
              </a:rPr>
              <a:t>、用地紧张、交通拥挤等问题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导致鲁尔区经济衰落。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整治措施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调整工业结构与布局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三</a:t>
            </a:r>
            <a:r>
              <a:rPr lang="zh-CN" altLang="zh-CN" sz="2200" dirty="0">
                <a:solidFill>
                  <a:srgbClr val="000000"/>
                </a:solidFill>
                <a:latin typeface="Times New Roman" panose="02020603050405020304" pitchFamily="18" charset="0"/>
                <a:cs typeface="Times New Roman" panose="02020603050405020304" pitchFamily="18" charset="0"/>
              </a:rPr>
              <a:t>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优化环境。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ts val="3000"/>
              </a:lnSpc>
              <a:spcAft>
                <a:spcPts val="0"/>
              </a:spcAft>
              <a:tabLst>
                <a:tab pos="1188085" algn="l"/>
                <a:tab pos="2163445" algn="l"/>
                <a:tab pos="3142615" algn="l"/>
                <a:tab pos="4190365"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鲁尔区在产业调整中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将炼铁高炉建到荷兰海边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ts val="3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鲁尔区将炼铁高炉建到荷兰海边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主要是为了就近获得通过鹿特丹港口进口的铁矿石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以节约运输费用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降低成本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同时也有利于鲁尔区的产业升级与环境保护。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389988" y="1639686"/>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53674" y="2837063"/>
            <a:ext cx="537305"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79440" y="3630729"/>
            <a:ext cx="1080120" cy="345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22294" y="4437112"/>
            <a:ext cx="250797" cy="3459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3219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wipe(down)">
                                      <p:cBhvr>
                                        <p:cTn id="2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249106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二、新工业区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兴起时间</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兴起地区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没有传统工业基础的乡村地区。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中小</a:t>
            </a:r>
            <a:r>
              <a:rPr lang="zh-CN" altLang="zh-CN" sz="2200" dirty="0">
                <a:solidFill>
                  <a:srgbClr val="000000"/>
                </a:solidFill>
                <a:latin typeface="Times New Roman" panose="02020603050405020304" pitchFamily="18" charset="0"/>
                <a:cs typeface="Times New Roman" panose="02020603050405020304" pitchFamily="18" charset="0"/>
              </a:rPr>
              <a:t>型企业为主的工业地域。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典型案例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意大利中部和东北部工业区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形成条件。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43950136"/>
              </p:ext>
            </p:extLst>
          </p:nvPr>
        </p:nvGraphicFramePr>
        <p:xfrm>
          <a:off x="508000" y="3847228"/>
          <a:ext cx="8128000" cy="2184946"/>
        </p:xfrm>
        <a:graphic>
          <a:graphicData uri="http://schemas.openxmlformats.org/presentationml/2006/ole">
            <mc:AlternateContent xmlns:mc="http://schemas.openxmlformats.org/markup-compatibility/2006">
              <mc:Choice xmlns:v="urn:schemas-microsoft-com:vml" Requires="v">
                <p:oleObj spid="_x0000_s3086" name="文档" r:id="rId5" imgW="3839157" imgH="1032664" progId="Word.Document.12">
                  <p:embed/>
                </p:oleObj>
              </mc:Choice>
              <mc:Fallback>
                <p:oleObj name="文档" r:id="rId5" imgW="3839157" imgH="1032664" progId="Word.Document.12">
                  <p:embed/>
                  <p:pic>
                    <p:nvPicPr>
                      <p:cNvPr id="0" name=""/>
                      <p:cNvPicPr/>
                      <p:nvPr/>
                    </p:nvPicPr>
                    <p:blipFill>
                      <a:blip r:embed="rId6"/>
                      <a:stretch>
                        <a:fillRect/>
                      </a:stretch>
                    </p:blipFill>
                    <p:spPr>
                      <a:xfrm>
                        <a:off x="508000" y="3847228"/>
                        <a:ext cx="8128000" cy="2184946"/>
                      </a:xfrm>
                      <a:prstGeom prst="rect">
                        <a:avLst/>
                      </a:prstGeom>
                    </p:spPr>
                  </p:pic>
                </p:oleObj>
              </mc:Fallback>
            </mc:AlternateContent>
          </a:graphicData>
        </a:graphic>
      </p:graphicFrame>
      <p:sp>
        <p:nvSpPr>
          <p:cNvPr id="6" name="矩形 5"/>
          <p:cNvSpPr/>
          <p:nvPr/>
        </p:nvSpPr>
        <p:spPr>
          <a:xfrm>
            <a:off x="1716165" y="2438160"/>
            <a:ext cx="542678"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07294" y="3877878"/>
            <a:ext cx="792088" cy="1923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36055" y="4188430"/>
            <a:ext cx="444770" cy="1923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916832"/>
            <a:ext cx="8128000" cy="29361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主要特点</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cs typeface="Times New Roman" panose="02020603050405020304" pitchFamily="18" charset="0"/>
              </a:rPr>
              <a:t>发展模式</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中小企业集聚的</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工业小区</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49705992"/>
              </p:ext>
            </p:extLst>
          </p:nvPr>
        </p:nvGraphicFramePr>
        <p:xfrm>
          <a:off x="508000" y="2535328"/>
          <a:ext cx="8128000" cy="1559715"/>
        </p:xfrm>
        <a:graphic>
          <a:graphicData uri="http://schemas.openxmlformats.org/presentationml/2006/ole">
            <mc:AlternateContent xmlns:mc="http://schemas.openxmlformats.org/markup-compatibility/2006">
              <mc:Choice xmlns:v="urn:schemas-microsoft-com:vml" Requires="v">
                <p:oleObj spid="_x0000_s4110" name="文档" r:id="rId5" imgW="3839157" imgH="736691" progId="Word.Document.12">
                  <p:embed/>
                </p:oleObj>
              </mc:Choice>
              <mc:Fallback>
                <p:oleObj name="文档" r:id="rId5" imgW="3839157" imgH="736691" progId="Word.Document.12">
                  <p:embed/>
                  <p:pic>
                    <p:nvPicPr>
                      <p:cNvPr id="0" name=""/>
                      <p:cNvPicPr/>
                      <p:nvPr/>
                    </p:nvPicPr>
                    <p:blipFill>
                      <a:blip r:embed="rId6"/>
                      <a:stretch>
                        <a:fillRect/>
                      </a:stretch>
                    </p:blipFill>
                    <p:spPr>
                      <a:xfrm>
                        <a:off x="508000" y="2535328"/>
                        <a:ext cx="8128000" cy="1559715"/>
                      </a:xfrm>
                      <a:prstGeom prst="rect">
                        <a:avLst/>
                      </a:prstGeom>
                    </p:spPr>
                  </p:pic>
                </p:oleObj>
              </mc:Fallback>
            </mc:AlternateContent>
          </a:graphicData>
        </a:graphic>
      </p:graphicFrame>
      <p:sp>
        <p:nvSpPr>
          <p:cNvPr id="6" name="矩形 5"/>
          <p:cNvSpPr/>
          <p:nvPr/>
        </p:nvSpPr>
        <p:spPr>
          <a:xfrm>
            <a:off x="3044917" y="2570951"/>
            <a:ext cx="389871" cy="2021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82908" y="3810812"/>
            <a:ext cx="636332" cy="2021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62699" y="4328455"/>
            <a:ext cx="1101830" cy="35733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54583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73992"/>
            <a:ext cx="8128000" cy="289733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典型案例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高技术工业的特点。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从业人员具有高水平的知识和技能。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增长速度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产品更新换代周期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短</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研究开发费用在销售额中所占的比例较高。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产品面向世界市场。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硅谷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的区位条件。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74587292"/>
              </p:ext>
            </p:extLst>
          </p:nvPr>
        </p:nvGraphicFramePr>
        <p:xfrm>
          <a:off x="508000" y="4409733"/>
          <a:ext cx="8128000" cy="1539547"/>
        </p:xfrm>
        <a:graphic>
          <a:graphicData uri="http://schemas.openxmlformats.org/presentationml/2006/ole">
            <mc:AlternateContent xmlns:mc="http://schemas.openxmlformats.org/markup-compatibility/2006">
              <mc:Choice xmlns:v="urn:schemas-microsoft-com:vml" Requires="v">
                <p:oleObj spid="_x0000_s5134" name="文档" r:id="rId5" imgW="3839157" imgH="727690" progId="Word.Document.12">
                  <p:embed/>
                </p:oleObj>
              </mc:Choice>
              <mc:Fallback>
                <p:oleObj name="文档" r:id="rId5" imgW="3839157" imgH="727690" progId="Word.Document.12">
                  <p:embed/>
                  <p:pic>
                    <p:nvPicPr>
                      <p:cNvPr id="0" name=""/>
                      <p:cNvPicPr/>
                      <p:nvPr/>
                    </p:nvPicPr>
                    <p:blipFill>
                      <a:blip r:embed="rId6"/>
                      <a:stretch>
                        <a:fillRect/>
                      </a:stretch>
                    </p:blipFill>
                    <p:spPr>
                      <a:xfrm>
                        <a:off x="508000" y="4409733"/>
                        <a:ext cx="8128000" cy="1539547"/>
                      </a:xfrm>
                      <a:prstGeom prst="rect">
                        <a:avLst/>
                      </a:prstGeom>
                    </p:spPr>
                  </p:pic>
                </p:oleObj>
              </mc:Fallback>
            </mc:AlternateContent>
          </a:graphicData>
        </a:graphic>
      </p:graphicFrame>
      <p:sp>
        <p:nvSpPr>
          <p:cNvPr id="6" name="矩形 5"/>
          <p:cNvSpPr/>
          <p:nvPr/>
        </p:nvSpPr>
        <p:spPr>
          <a:xfrm>
            <a:off x="2285488" y="2603629"/>
            <a:ext cx="24585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55838" y="2603629"/>
            <a:ext cx="24585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09466" y="5650362"/>
            <a:ext cx="417228" cy="194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12160" y="5136471"/>
            <a:ext cx="417228" cy="194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71118" y="5626496"/>
            <a:ext cx="417228" cy="1949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33280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15" name="矩形 14"/>
          <p:cNvSpPr>
            <a:spLocks noChangeAspect="1"/>
          </p:cNvSpPr>
          <p:nvPr/>
        </p:nvSpPr>
        <p:spPr>
          <a:xfrm>
            <a:off x="508000" y="1207638"/>
            <a:ext cx="8128000" cy="2475999"/>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传统工业发展特点分析</a:t>
            </a:r>
            <a:r>
              <a:rPr lang="en-US"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以鲁尔区为例</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鲁尔区是以采煤工业起家的工业区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并在大量钢铁产品和充足电力供应的基础上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建立发展了机械制造业和化学工业。</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鲁尔区相对衰落。经过综合整治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鲁尔区实现了由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黑色印象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的华丽转身。下图所示为鲁尔区资源条件和工业结构示意图。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1860719965"/>
              </p:ext>
            </p:extLst>
          </p:nvPr>
        </p:nvGraphicFramePr>
        <p:xfrm>
          <a:off x="508000" y="3841923"/>
          <a:ext cx="8128000" cy="2262259"/>
        </p:xfrm>
        <a:graphic>
          <a:graphicData uri="http://schemas.openxmlformats.org/presentationml/2006/ole">
            <mc:AlternateContent xmlns:mc="http://schemas.openxmlformats.org/markup-compatibility/2006">
              <mc:Choice xmlns:v="urn:schemas-microsoft-com:vml" Requires="v">
                <p:oleObj spid="_x0000_s2072" name="文档" r:id="rId7" imgW="3839157" imgH="1068311" progId="Word.Document.12">
                  <p:embed/>
                </p:oleObj>
              </mc:Choice>
              <mc:Fallback>
                <p:oleObj name="文档" r:id="rId7" imgW="3839157" imgH="1068311" progId="Word.Document.12">
                  <p:embed/>
                  <p:pic>
                    <p:nvPicPr>
                      <p:cNvPr id="0" name=""/>
                      <p:cNvPicPr/>
                      <p:nvPr/>
                    </p:nvPicPr>
                    <p:blipFill>
                      <a:blip r:embed="rId8"/>
                      <a:stretch>
                        <a:fillRect/>
                      </a:stretch>
                    </p:blipFill>
                    <p:spPr>
                      <a:xfrm>
                        <a:off x="508000" y="3841923"/>
                        <a:ext cx="8128000" cy="2262259"/>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年代后鲁尔区相对衰落与生产结构有何关系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a:t>
            </a:r>
            <a:r>
              <a:rPr lang="zh-CN" altLang="zh-CN" sz="2200" dirty="0">
                <a:solidFill>
                  <a:srgbClr val="000000"/>
                </a:solidFill>
                <a:latin typeface="Times New Roman" panose="02020603050405020304" pitchFamily="18" charset="0"/>
                <a:cs typeface="Times New Roman" panose="02020603050405020304" pitchFamily="18" charset="0"/>
              </a:rPr>
              <a:t>世纪中叶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一些新兴企业不愿到该传统工业区落户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其主要原因有哪些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鲁尔区生产结构单一是其衰落的内在原因。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工业企业传统的生产和组织方式不适应时代发展的要求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用地紧张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环境污染严重。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24249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463</TotalTime>
  <Words>1499</Words>
  <Application>Microsoft Office PowerPoint</Application>
  <PresentationFormat>全屏显示(4:3)</PresentationFormat>
  <Paragraphs>275</Paragraphs>
  <Slides>34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6"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第三节　传统工业区与新工业区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2016-08-01T08:23:17Z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