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73" r:id="rId2"/>
    <p:sldId id="264" r:id="rId3"/>
    <p:sldId id="265" r:id="rId4"/>
    <p:sldId id="383" r:id="rId5"/>
    <p:sldId id="384" r:id="rId6"/>
    <p:sldId id="378" r:id="rId7"/>
    <p:sldId id="385" r:id="rId8"/>
    <p:sldId id="275" r:id="rId9"/>
    <p:sldId id="386" r:id="rId10"/>
    <p:sldId id="361" r:id="rId11"/>
    <p:sldId id="387" r:id="rId12"/>
    <p:sldId id="388" r:id="rId13"/>
    <p:sldId id="389" r:id="rId14"/>
    <p:sldId id="362" r:id="rId15"/>
    <p:sldId id="390" r:id="rId16"/>
    <p:sldId id="372" r:id="rId17"/>
    <p:sldId id="374" r:id="rId18"/>
    <p:sldId id="391" r:id="rId19"/>
    <p:sldId id="375" r:id="rId20"/>
    <p:sldId id="392" r:id="rId21"/>
    <p:sldId id="393" r:id="rId22"/>
    <p:sldId id="270" r:id="rId23"/>
    <p:sldId id="394" r:id="rId24"/>
    <p:sldId id="277" r:id="rId25"/>
    <p:sldId id="395" r:id="rId26"/>
    <p:sldId id="310" r:id="rId27"/>
    <p:sldId id="311" r:id="rId28"/>
    <p:sldId id="355" r:id="rId29"/>
    <p:sldId id="382" r:id="rId30"/>
    <p:sldId id="396" r:id="rId31"/>
    <p:sldId id="397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506" y="9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2016-08-01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slide" Target="../slides/slide2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slide" Target="../slides/slide2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20073" y="1"/>
            <a:ext cx="1379210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89135" cy="584775"/>
              <a:chOff x="29482" y="2927145"/>
              <a:chExt cx="1588722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8872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508625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dirty="0" smtClean="0"/>
              <a:t>第二节　交通运输方式和布局变化的影响</a:t>
            </a:r>
            <a:endParaRPr lang="zh-CN" altLang="zh-CN" sz="14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slide" Target="slide8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slide" Target="slide8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8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8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8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8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8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8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22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7.xml"/><Relationship Id="rId11" Type="http://schemas.openxmlformats.org/officeDocument/2006/relationships/image" Target="../media/image22.emf"/><Relationship Id="rId5" Type="http://schemas.openxmlformats.org/officeDocument/2006/relationships/slide" Target="slide26.xml"/><Relationship Id="rId10" Type="http://schemas.openxmlformats.org/officeDocument/2006/relationships/package" Target="../embeddings/Microsoft_Word___14.docx"/><Relationship Id="rId4" Type="http://schemas.openxmlformats.org/officeDocument/2006/relationships/slide" Target="slide24.xml"/><Relationship Id="rId9" Type="http://schemas.openxmlformats.org/officeDocument/2006/relationships/oleObject" Target="../embeddings/oleObject14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29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22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27.xml"/><Relationship Id="rId11" Type="http://schemas.openxmlformats.org/officeDocument/2006/relationships/image" Target="../media/image23.emf"/><Relationship Id="rId5" Type="http://schemas.openxmlformats.org/officeDocument/2006/relationships/slide" Target="slide26.xml"/><Relationship Id="rId10" Type="http://schemas.openxmlformats.org/officeDocument/2006/relationships/package" Target="../embeddings/Microsoft_Word___15.docx"/><Relationship Id="rId4" Type="http://schemas.openxmlformats.org/officeDocument/2006/relationships/slide" Target="slide24.xml"/><Relationship Id="rId9" Type="http://schemas.openxmlformats.org/officeDocument/2006/relationships/oleObject" Target="../embeddings/oleObject15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29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29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22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27.xml"/><Relationship Id="rId11" Type="http://schemas.openxmlformats.org/officeDocument/2006/relationships/image" Target="../media/image24.emf"/><Relationship Id="rId5" Type="http://schemas.openxmlformats.org/officeDocument/2006/relationships/slide" Target="slide26.xml"/><Relationship Id="rId10" Type="http://schemas.openxmlformats.org/officeDocument/2006/relationships/package" Target="../embeddings/Microsoft_Word___16.docx"/><Relationship Id="rId4" Type="http://schemas.openxmlformats.org/officeDocument/2006/relationships/slide" Target="slide24.xml"/><Relationship Id="rId9" Type="http://schemas.openxmlformats.org/officeDocument/2006/relationships/oleObject" Target="../embeddings/oleObject16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22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27.xml"/><Relationship Id="rId11" Type="http://schemas.openxmlformats.org/officeDocument/2006/relationships/image" Target="../media/image25.emf"/><Relationship Id="rId5" Type="http://schemas.openxmlformats.org/officeDocument/2006/relationships/slide" Target="slide26.xml"/><Relationship Id="rId10" Type="http://schemas.openxmlformats.org/officeDocument/2006/relationships/package" Target="../embeddings/Microsoft_Word___17.docx"/><Relationship Id="rId4" Type="http://schemas.openxmlformats.org/officeDocument/2006/relationships/slide" Target="slide24.xml"/><Relationship Id="rId9" Type="http://schemas.openxmlformats.org/officeDocument/2006/relationships/oleObject" Target="../embeddings/oleObject17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22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27.xml"/><Relationship Id="rId11" Type="http://schemas.openxmlformats.org/officeDocument/2006/relationships/image" Target="../media/image26.emf"/><Relationship Id="rId5" Type="http://schemas.openxmlformats.org/officeDocument/2006/relationships/slide" Target="slide26.xml"/><Relationship Id="rId10" Type="http://schemas.openxmlformats.org/officeDocument/2006/relationships/package" Target="../embeddings/Microsoft_Word___18.docx"/><Relationship Id="rId4" Type="http://schemas.openxmlformats.org/officeDocument/2006/relationships/slide" Target="slide24.xml"/><Relationship Id="rId9" Type="http://schemas.openxmlformats.org/officeDocument/2006/relationships/oleObject" Target="../embeddings/oleObject18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29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29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8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19166" y="2924944"/>
            <a:ext cx="7505669" cy="576064"/>
          </a:xfrm>
        </p:spPr>
        <p:txBody>
          <a:bodyPr/>
          <a:lstStyle/>
          <a:p>
            <a:r>
              <a:rPr lang="zh-CN" altLang="zh-CN" dirty="0"/>
              <a:t>第二节　交通运输方式和布局变化的影响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13280"/>
            <a:ext cx="55415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交通运输方式演变对聚落空间形态影响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940493"/>
              </p:ext>
            </p:extLst>
          </p:nvPr>
        </p:nvGraphicFramePr>
        <p:xfrm>
          <a:off x="508000" y="2505368"/>
          <a:ext cx="8128000" cy="3011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文档" r:id="rId8" imgW="3839157" imgH="1421894" progId="Word.Document.12">
                  <p:embed/>
                </p:oleObj>
              </mc:Choice>
              <mc:Fallback>
                <p:oleObj name="文档" r:id="rId8" imgW="3839157" imgH="14218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505368"/>
                        <a:ext cx="8128000" cy="30118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交通线的变化对聚落发展的影响纲要图示分析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一个地区主要交通干线发生变化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会引起该地区聚落空间形态的变化。交通条件对聚落空间形态和发展速度的影响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图解如下。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759939"/>
              </p:ext>
            </p:extLst>
          </p:nvPr>
        </p:nvGraphicFramePr>
        <p:xfrm>
          <a:off x="508000" y="3106542"/>
          <a:ext cx="8128000" cy="2554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文档" r:id="rId8" imgW="3839157" imgH="1206215" progId="Word.Document.12">
                  <p:embed/>
                </p:oleObj>
              </mc:Choice>
              <mc:Fallback>
                <p:oleObj name="文档" r:id="rId8" imgW="3839157" imgH="12062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106542"/>
                        <a:ext cx="8128000" cy="25547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091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交通运输方式对聚落的影响表格对比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0103115"/>
              </p:ext>
            </p:extLst>
          </p:nvPr>
        </p:nvGraphicFramePr>
        <p:xfrm>
          <a:off x="508000" y="2694137"/>
          <a:ext cx="8128000" cy="2679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文档" r:id="rId8" imgW="3839157" imgH="1264546" progId="Word.Document.12">
                  <p:embed/>
                </p:oleObj>
              </mc:Choice>
              <mc:Fallback>
                <p:oleObj name="文档" r:id="rId8" imgW="3839157" imgH="12645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694137"/>
                        <a:ext cx="8128000" cy="2679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54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778461"/>
            <a:ext cx="8128000" cy="355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26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7861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下图为某城市空间形态变化示意图。读图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71738"/>
              </p:ext>
            </p:extLst>
          </p:nvPr>
        </p:nvGraphicFramePr>
        <p:xfrm>
          <a:off x="508000" y="2100198"/>
          <a:ext cx="8128000" cy="1637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文档" r:id="rId8" imgW="3839157" imgH="773418" progId="Word.Document.12">
                  <p:embed/>
                </p:oleObj>
              </mc:Choice>
              <mc:Fallback>
                <p:oleObj name="文档" r:id="rId8" imgW="3839157" imgH="7734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00198"/>
                        <a:ext cx="8128000" cy="1637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80504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从图中可以看出早期的城市是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沿铁路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延伸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沿垂直于公路走向的方向延伸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受地形的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沿河流延伸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图示城市空间形态变化的主要原因是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交通运输方式和布局的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矿产开发和人口数量的变化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生活方式和消费水平的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地表形态和河流径流的变化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早期的城市沿河流分布。第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其城市空间形态由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年的沿河分布变为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年的沿公路、铁路分布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这说明交通运输方式和布局的变化造成了城市空间形态的变化。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68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1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问题导引</a:t>
            </a:r>
          </a:p>
        </p:txBody>
      </p:sp>
      <p:sp>
        <p:nvSpPr>
          <p:cNvPr id="12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交通运输对商业网点分布的影响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交通运输布局的变化会对商业网点分布产生显著影响。近年来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以沃尔玛、诚达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、国美、苏宁为代表的大型超市进驻澳门岛内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形成新的商业网点格局。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022266"/>
              </p:ext>
            </p:extLst>
          </p:nvPr>
        </p:nvGraphicFramePr>
        <p:xfrm>
          <a:off x="508000" y="2874708"/>
          <a:ext cx="8128000" cy="2662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文档" r:id="rId8" imgW="3839157" imgH="1256984" progId="Word.Document.12">
                  <p:embed/>
                </p:oleObj>
              </mc:Choice>
              <mc:Fallback>
                <p:oleObj name="文档" r:id="rId8" imgW="3839157" imgH="12569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874708"/>
                        <a:ext cx="8128000" cy="26622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555418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图中沃尔玛、诚达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两大超市布局的最大优势是什么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交通通达度好。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24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交通线影响商业网点的分布、位置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商业网点的形成在区位原则方面包括市场最优和交通最优两个原则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其中的市场最优原则中需求的消费人口也受到交通最优原则的影响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所以和交通线相关的交通最优原则是最关键、最基础的原则。图示如下。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851313"/>
              </p:ext>
            </p:extLst>
          </p:nvPr>
        </p:nvGraphicFramePr>
        <p:xfrm>
          <a:off x="508000" y="3645024"/>
          <a:ext cx="8128000" cy="1909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文档" r:id="rId8" imgW="3839157" imgH="901961" progId="Word.Document.12">
                  <p:embed/>
                </p:oleObj>
              </mc:Choice>
              <mc:Fallback>
                <p:oleObj name="文档" r:id="rId8" imgW="3839157" imgH="9019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645024"/>
                        <a:ext cx="8128000" cy="19093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598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5259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交通运输影响商业中心的形成与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68695"/>
              </p:ext>
            </p:extLst>
          </p:nvPr>
        </p:nvGraphicFramePr>
        <p:xfrm>
          <a:off x="508000" y="2492896"/>
          <a:ext cx="8128000" cy="3119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文档" r:id="rId8" imgW="3839157" imgH="1472663" progId="Word.Document.12">
                  <p:embed/>
                </p:oleObj>
              </mc:Choice>
              <mc:Fallback>
                <p:oleObj name="文档" r:id="rId8" imgW="3839157" imgH="14726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492896"/>
                        <a:ext cx="8128000" cy="31194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796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下图为我国某市城区规划图。读图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075050"/>
              </p:ext>
            </p:extLst>
          </p:nvPr>
        </p:nvGraphicFramePr>
        <p:xfrm>
          <a:off x="508000" y="2282458"/>
          <a:ext cx="8128000" cy="3522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文档" r:id="rId8" imgW="3839157" imgH="1663497" progId="Word.Document.12">
                  <p:embed/>
                </p:oleObj>
              </mc:Choice>
              <mc:Fallback>
                <p:oleObj name="文档" r:id="rId8" imgW="3839157" imgH="16634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282458"/>
                        <a:ext cx="8128000" cy="35228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550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953923"/>
              </p:ext>
            </p:extLst>
          </p:nvPr>
        </p:nvGraphicFramePr>
        <p:xfrm>
          <a:off x="508000" y="1352227"/>
          <a:ext cx="8128000" cy="4669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文档" r:id="rId4" imgW="3839157" imgH="2205033" progId="Word.Document.12">
                  <p:embed/>
                </p:oleObj>
              </mc:Choice>
              <mc:Fallback>
                <p:oleObj name="文档" r:id="rId4" imgW="3839157" imgH="22050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52227"/>
                        <a:ext cx="8128000" cy="46690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有关图中富居家具城选址的叙述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布局符合交通最优原则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靠近居民区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便于扩大销售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靠近家具生产厂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以减少运输费用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靠近国道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便于产品出口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图中百货大楼、裕鑫大厦、鲁门商场布局最突出的优势是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接近银行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便于金融流通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位于市中心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消费人群集中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相互靠近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便于互通有无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该处地价高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可显现企业实力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图中夜市形成的主要原因是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货源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充足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人口集中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便利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金融市场活跃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82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富居家具城靠近城市边缘交通干道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符合交通最优原则。第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百货大楼、裕鑫大厦等布局于市中心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流动人口多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消费人群集中。第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夜市以日常消费品交易为主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需要靠近人口集中的居民区等。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45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7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8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72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交通条件对聚落空间形态影响很大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判断相关说法正确的是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94772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两城市形态呈带状与公路交通有关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等城市空间形态沿水运交通干线扩展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城市的空间形态和发展轴与铁路无关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间公路的修建对两城市形态不会产生影响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005835"/>
              </p:ext>
            </p:extLst>
          </p:nvPr>
        </p:nvGraphicFramePr>
        <p:xfrm>
          <a:off x="508000" y="2082620"/>
          <a:ext cx="8128000" cy="2742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10" imgW="3839157" imgH="1295151" progId="Word.Document.12">
                  <p:embed/>
                </p:oleObj>
              </mc:Choice>
              <mc:Fallback>
                <p:oleObj name="文档" r:id="rId10" imgW="3839157" imgH="1295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2082620"/>
                        <a:ext cx="8128000" cy="2742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聚落空间形态往往沿交通干线扩展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这些交通干线也成为聚落的主要发展轴。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城市形态大多呈带状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这与河流、铁路等交通干线有关。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间公路的修建对两城市未来的城市形态会产生一定影响。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68556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0" name="圆角矩形 19">
            <a:hlinkClick r:id="rId7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下图是我国东南沿海某城市工业布局示意图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影响该城市形态变化的主要因素是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地形和气候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河流和自然资源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河流运输的发展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高速公路和航空运输的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175111"/>
              </p:ext>
            </p:extLst>
          </p:nvPr>
        </p:nvGraphicFramePr>
        <p:xfrm>
          <a:off x="508000" y="2100198"/>
          <a:ext cx="8128000" cy="2793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10" imgW="3839157" imgH="1319635" progId="Word.Document.12">
                  <p:embed/>
                </p:oleObj>
              </mc:Choice>
              <mc:Fallback>
                <p:oleObj name="文档" r:id="rId10" imgW="3839157" imgH="13196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2100198"/>
                        <a:ext cx="8128000" cy="2793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0" name="圆角矩形 19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该城市新城区建设了高科技开发区、高等院校、电子工业基地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沿高速公路和飞机场布局。故选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03572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沿运河发展的城市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历史上商业贸易很繁荣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但后来发展速度明显变慢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矿产资源日趋枯竭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商人大量外迁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公路和铁路运输的出现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人口增长速度变慢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早期城市的发展是依靠便利的水运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当更方便的公路运输和速度更快的铁路运输方式出现后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运河的运输价值和交通地位大幅度下降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沿线城市发展速度明显变慢。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8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山东济南高一检测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下图为某城市土地利用状况示意图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投资商在该城市建设大型购物中心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区位选择的最佳位置是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1279622"/>
              </p:ext>
            </p:extLst>
          </p:nvPr>
        </p:nvGraphicFramePr>
        <p:xfrm>
          <a:off x="508000" y="2139755"/>
          <a:ext cx="8128000" cy="2474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10" imgW="3839157" imgH="1168048" progId="Word.Document.12">
                  <p:embed/>
                </p:oleObj>
              </mc:Choice>
              <mc:Fallback>
                <p:oleObj name="文档" r:id="rId10" imgW="3839157" imgH="11680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2139755"/>
                        <a:ext cx="8128000" cy="24740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67833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投资商在该城市建设大型购物中心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在规划过程中需考虑购物中心的交通和顾客量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同时还要注重对耕地和菜地的保护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结合图中四个位置分析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甲是最佳位置。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" name="圆角矩形 12">
            <a:hlinkClick r:id="rId8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380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01020088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关于甲点开设仓储式超市的叙述正确的是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3048187"/>
              </p:ext>
            </p:extLst>
          </p:nvPr>
        </p:nvGraphicFramePr>
        <p:xfrm>
          <a:off x="508000" y="1722580"/>
          <a:ext cx="8128000" cy="2877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10" imgW="3839157" imgH="1359243" progId="Word.Document.12">
                  <p:embed/>
                </p:oleObj>
              </mc:Choice>
              <mc:Fallback>
                <p:oleObj name="文档" r:id="rId10" imgW="3839157" imgH="13592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1722580"/>
                        <a:ext cx="8128000" cy="2877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66354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布局符合交通最优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靠近居民区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便于扩大销售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布局符合市场最优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该处地价高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可显现企业实力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甲处位于郊区公路线附近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在此建仓储式超市符合交通最优原则。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6822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7" name="圆角矩形 6">
            <a:hlinkClick r:id="rId8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95670"/>
            <a:ext cx="44871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读某历史名城图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431808"/>
              </p:ext>
            </p:extLst>
          </p:nvPr>
        </p:nvGraphicFramePr>
        <p:xfrm>
          <a:off x="508000" y="2293595"/>
          <a:ext cx="8128000" cy="322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10" imgW="3839157" imgH="1523072" progId="Word.Document.12">
                  <p:embed/>
                </p:oleObj>
              </mc:Choice>
              <mc:Fallback>
                <p:oleObj name="文档" r:id="rId10" imgW="3839157" imgH="15230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2293595"/>
                        <a:ext cx="8128000" cy="3223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939340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一、对聚落空间形态的影响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主要交通线的影响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064168"/>
              </p:ext>
            </p:extLst>
          </p:nvPr>
        </p:nvGraphicFramePr>
        <p:xfrm>
          <a:off x="312642" y="2637800"/>
          <a:ext cx="8128000" cy="2285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文档" r:id="rId6" imgW="3839157" imgH="1079473" progId="Word.Document.12">
                  <p:embed/>
                </p:oleObj>
              </mc:Choice>
              <mc:Fallback>
                <p:oleObj name="文档" r:id="rId6" imgW="3839157" imgH="10794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2642" y="2637800"/>
                        <a:ext cx="8128000" cy="2285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105940" y="2637800"/>
            <a:ext cx="54810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3402" y="4030849"/>
            <a:ext cx="112397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20637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该城市旧城区布局的主要区位因素是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你认为旧城区中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区域和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区域哪个形成时间较早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请说明你的理由。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影响新城区出现的主要区位因素是什么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新城区发展向什么方向延伸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旧城区发展速度缓慢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形态基本保持不变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试分析可能的原因。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本题以某城市地域分布图为背景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考查城市地域形态发展变化的过程、原因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准确提取图中河流、铁路线分布及旧城区、新城区的位置等信息是解题的关键。从图中看出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旧城区主要分布在河流沿岸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而新城区主要沿铁路线布局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因此说明该地区交通运输布局的变化影响城市空间形态的变化。旧城区中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区域和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区域相比较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区域位于河流交汇处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应该较早形成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由新城区沿铁路分布可知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新城区是随着铁路的修建而兴起的。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072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136007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　煤、铁资源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区域。因为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区域位于河流交汇处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水源充足。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铁路的兴建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南北方向沿铁路伸展。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河流淤积导致航运能力下降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河流运输地位下降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煤、铁资源枯竭等。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898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6042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交通运输布局变化的影响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聚落空间形态沿交通干线扩展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交通干线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成为聚落的主要发展轴。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交通运输网的形成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促使多个城市相互连接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形成沿交通网分布的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大城市带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368805"/>
              </p:ext>
            </p:extLst>
          </p:nvPr>
        </p:nvGraphicFramePr>
        <p:xfrm>
          <a:off x="875838" y="3869866"/>
          <a:ext cx="8128000" cy="1946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6" imgW="3839157" imgH="918524" progId="Word.Document.12">
                  <p:embed/>
                </p:oleObj>
              </mc:Choice>
              <mc:Fallback>
                <p:oleObj name="文档" r:id="rId6" imgW="3839157" imgH="9185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5838" y="3869866"/>
                        <a:ext cx="8128000" cy="1946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867216" y="2132856"/>
            <a:ext cx="108083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6738" y="3343043"/>
            <a:ext cx="108083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02960" y="3890900"/>
            <a:ext cx="529768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3419" y="4415468"/>
            <a:ext cx="24304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45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沿河设城是我国南方城市分布的一般特点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为什么城市形态大多沿河延伸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水运是古代我国南方主要的运输方式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南方地区水网稠密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水运便利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至今仍为重要的运输方式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因此我国南方城市多沿河设城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城市形态也沿河伸展。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3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二、对商业网点分布的影响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对商业网点密度的影响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694630"/>
              </p:ext>
            </p:extLst>
          </p:nvPr>
        </p:nvGraphicFramePr>
        <p:xfrm>
          <a:off x="508000" y="2132856"/>
          <a:ext cx="8128000" cy="213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文档" r:id="rId6" imgW="3839157" imgH="1006740" progId="Word.Document.12">
                  <p:embed/>
                </p:oleObj>
              </mc:Choice>
              <mc:Fallback>
                <p:oleObj name="文档" r:id="rId6" imgW="3839157" imgH="10067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32856"/>
                        <a:ext cx="8128000" cy="213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90039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对商业网点分布位置的影响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交通最优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商业网点位于市区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环路边缘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或市区边缘的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高速公路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大城市中商业中心的形成和布局与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的发展和变化密切相关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94034" y="2598199"/>
            <a:ext cx="537305" cy="280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2171" y="2598199"/>
            <a:ext cx="458226" cy="280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09355" y="2930865"/>
            <a:ext cx="458226" cy="280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21354" y="2779796"/>
            <a:ext cx="458226" cy="280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10468" y="3358218"/>
            <a:ext cx="458226" cy="280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31547" y="4377438"/>
            <a:ext cx="1085556" cy="280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41434" y="4377438"/>
            <a:ext cx="1085556" cy="280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91736" y="5170269"/>
            <a:ext cx="1085556" cy="292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4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对集镇的影响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集镇是在交通要道上发展起来的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交通线路的改变也常会引起集镇的兴衰。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88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交通运输对聚落空间形态的影响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一个地区主要交通线发生变化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会引起该地区聚落空间形态的变化。交通线的发展会带动聚落空间形态的变化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交通线的衰落也会影响聚落空间形态的演变。下图为安徽省阜阳市城区扩展示意图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其中箭头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为其城区随时间扩展的方向及范围。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191115"/>
              </p:ext>
            </p:extLst>
          </p:nvPr>
        </p:nvGraphicFramePr>
        <p:xfrm>
          <a:off x="508000" y="3384601"/>
          <a:ext cx="8128000" cy="322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文档" r:id="rId8" imgW="3839157" imgH="1523072" progId="Word.Document.12">
                  <p:embed/>
                </p:oleObj>
              </mc:Choice>
              <mc:Fallback>
                <p:oleObj name="文档" r:id="rId8" imgW="3839157" imgH="15230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384601"/>
                        <a:ext cx="8128000" cy="3223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泉河淤塞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工商业中心发生了怎样的变化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说明了城市布局与交通变化有何关系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随着铁路的相继建成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这对阜阳市城市空间形态有何影响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商业中心移至三里河一带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说明城市的布局向交通便利的位置移动。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火车站附近形成河东工业区和仓库区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铁路修建成为城市空间形态变化的因素。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31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314</TotalTime>
  <Words>1217</Words>
  <Application>Microsoft Office PowerPoint</Application>
  <PresentationFormat>全屏显示(4:3)</PresentationFormat>
  <Paragraphs>247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第二节　交通运输方式和布局变化的影响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2016-08-01T08:54:06Z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