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3" r:id="rId2"/>
    <p:sldId id="383" r:id="rId3"/>
    <p:sldId id="264" r:id="rId4"/>
    <p:sldId id="265" r:id="rId5"/>
    <p:sldId id="378" r:id="rId6"/>
    <p:sldId id="384" r:id="rId7"/>
    <p:sldId id="387" r:id="rId8"/>
    <p:sldId id="275" r:id="rId9"/>
    <p:sldId id="388" r:id="rId10"/>
    <p:sldId id="361" r:id="rId11"/>
    <p:sldId id="389" r:id="rId12"/>
    <p:sldId id="390" r:id="rId13"/>
    <p:sldId id="391" r:id="rId14"/>
    <p:sldId id="392" r:id="rId15"/>
    <p:sldId id="393" r:id="rId16"/>
    <p:sldId id="394" r:id="rId17"/>
    <p:sldId id="395" r:id="rId18"/>
    <p:sldId id="362" r:id="rId19"/>
    <p:sldId id="396" r:id="rId20"/>
    <p:sldId id="372" r:id="rId21"/>
    <p:sldId id="397" r:id="rId22"/>
    <p:sldId id="374" r:id="rId23"/>
    <p:sldId id="398" r:id="rId24"/>
    <p:sldId id="399" r:id="rId25"/>
    <p:sldId id="375" r:id="rId26"/>
    <p:sldId id="270" r:id="rId27"/>
    <p:sldId id="400" r:id="rId28"/>
    <p:sldId id="277" r:id="rId29"/>
    <p:sldId id="401" r:id="rId30"/>
    <p:sldId id="310" r:id="rId31"/>
    <p:sldId id="402" r:id="rId32"/>
    <p:sldId id="311" r:id="rId33"/>
    <p:sldId id="403" r:id="rId34"/>
    <p:sldId id="404"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6.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6.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6.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第一节　人地关系思想的演变</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8.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0.xml"/><Relationship Id="rId9" Type="http://schemas.openxmlformats.org/officeDocument/2006/relationships/image" Target="../media/image13.emf"/></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8.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0.xml"/><Relationship Id="rId9" Type="http://schemas.openxmlformats.org/officeDocument/2006/relationships/image" Target="../media/image14.emf"/></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8.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0.xml"/><Relationship Id="rId9" Type="http://schemas.openxmlformats.org/officeDocument/2006/relationships/image" Target="../media/image15.emf"/></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slide" Target="slide20.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0.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slide" Target="slide20.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8.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0.xml"/><Relationship Id="rId11" Type="http://schemas.openxmlformats.org/officeDocument/2006/relationships/image" Target="../media/image21.jpeg"/><Relationship Id="rId5" Type="http://schemas.openxmlformats.org/officeDocument/2006/relationships/slide" Target="slide18.xml"/><Relationship Id="rId10" Type="http://schemas.openxmlformats.org/officeDocument/2006/relationships/image" Target="../media/image20.jpeg"/><Relationship Id="rId4" Type="http://schemas.openxmlformats.org/officeDocument/2006/relationships/slide" Target="slide10.xml"/><Relationship Id="rId9" Type="http://schemas.openxmlformats.org/officeDocument/2006/relationships/image" Target="../media/image19.emf"/></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slide" Target="slide20.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slide" Target="slide20.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8.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24.emf"/></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8.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25.em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8.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26.emf"/></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8.xml"/><Relationship Id="rId7"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27.emf"/></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26.xml"/><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28.emf"/></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26.xml"/><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29.emf"/></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26.xml"/><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30.emf"/></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image" Target="../media/image32.jpeg"/><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slide" Target="slide32.xml"/><Relationship Id="rId4" Type="http://schemas.openxmlformats.org/officeDocument/2006/relationships/slide" Target="slide30.xml"/></Relationships>
</file>

<file path=ppt/slides/_rels/slide3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3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 Target="slide4.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 Target="slide4.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4.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8.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0.xml"/><Relationship Id="rId9" Type="http://schemas.openxmlformats.org/officeDocument/2006/relationships/image" Target="../media/image12.emf"/></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第六章</a:t>
            </a:r>
            <a:r>
              <a:rPr lang="en-US" altLang="zh-CN" dirty="0"/>
              <a:t>  </a:t>
            </a:r>
            <a:r>
              <a:rPr lang="zh-CN" altLang="zh-CN" dirty="0" smtClean="0"/>
              <a:t>人类</a:t>
            </a:r>
            <a:r>
              <a:rPr lang="zh-CN" altLang="zh-CN" dirty="0"/>
              <a:t>与地理环境的协调发展</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423662"/>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人地关系的历史演变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在人类不同时期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人地关系各有特点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并因此形成了不同的人类活动和环境问题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具体如下表所示。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85383074"/>
              </p:ext>
            </p:extLst>
          </p:nvPr>
        </p:nvGraphicFramePr>
        <p:xfrm>
          <a:off x="508000" y="2810571"/>
          <a:ext cx="8128000" cy="3354733"/>
        </p:xfrm>
        <a:graphic>
          <a:graphicData uri="http://schemas.openxmlformats.org/presentationml/2006/ole">
            <mc:AlternateContent xmlns:mc="http://schemas.openxmlformats.org/markup-compatibility/2006">
              <mc:Choice xmlns:v="urn:schemas-microsoft-com:vml" Requires="v">
                <p:oleObj spid="_x0000_s6155" name="文档" r:id="rId8" imgW="3839157" imgH="1585003" progId="Word.Document.12">
                  <p:embed/>
                </p:oleObj>
              </mc:Choice>
              <mc:Fallback>
                <p:oleObj name="文档" r:id="rId8" imgW="3839157" imgH="1585003" progId="Word.Document.12">
                  <p:embed/>
                  <p:pic>
                    <p:nvPicPr>
                      <p:cNvPr id="0" name=""/>
                      <p:cNvPicPr/>
                      <p:nvPr/>
                    </p:nvPicPr>
                    <p:blipFill>
                      <a:blip r:embed="rId9"/>
                      <a:stretch>
                        <a:fillRect/>
                      </a:stretch>
                    </p:blipFill>
                    <p:spPr>
                      <a:xfrm>
                        <a:off x="508000" y="2810571"/>
                        <a:ext cx="8128000" cy="3354733"/>
                      </a:xfrm>
                      <a:prstGeom prst="rect">
                        <a:avLst/>
                      </a:prstGeom>
                    </p:spPr>
                  </p:pic>
                </p:oleObj>
              </mc:Fallback>
            </mc:AlternateContent>
          </a:graphicData>
        </a:graphic>
      </p:graphicFrame>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graphicFrame>
        <p:nvGraphicFramePr>
          <p:cNvPr id="2" name="对象 1"/>
          <p:cNvGraphicFramePr>
            <a:graphicFrameLocks noChangeAspect="1"/>
          </p:cNvGraphicFramePr>
          <p:nvPr>
            <p:extLst>
              <p:ext uri="{D42A27DB-BD31-4B8C-83A1-F6EECF244321}">
                <p14:modId xmlns:p14="http://schemas.microsoft.com/office/powerpoint/2010/main" val="717023506"/>
              </p:ext>
            </p:extLst>
          </p:nvPr>
        </p:nvGraphicFramePr>
        <p:xfrm>
          <a:off x="508000" y="1495352"/>
          <a:ext cx="8128000" cy="4453928"/>
        </p:xfrm>
        <a:graphic>
          <a:graphicData uri="http://schemas.openxmlformats.org/presentationml/2006/ole">
            <mc:AlternateContent xmlns:mc="http://schemas.openxmlformats.org/markup-compatibility/2006">
              <mc:Choice xmlns:v="urn:schemas-microsoft-com:vml" Requires="v">
                <p:oleObj spid="_x0000_s7179" name="文档" r:id="rId8" imgW="3839157" imgH="2103855" progId="Word.Document.12">
                  <p:embed/>
                </p:oleObj>
              </mc:Choice>
              <mc:Fallback>
                <p:oleObj name="文档" r:id="rId8" imgW="3839157" imgH="2103855" progId="Word.Document.12">
                  <p:embed/>
                  <p:pic>
                    <p:nvPicPr>
                      <p:cNvPr id="0" name=""/>
                      <p:cNvPicPr/>
                      <p:nvPr/>
                    </p:nvPicPr>
                    <p:blipFill>
                      <a:blip r:embed="rId9"/>
                      <a:stretch>
                        <a:fillRect/>
                      </a:stretch>
                    </p:blipFill>
                    <p:spPr>
                      <a:xfrm>
                        <a:off x="508000" y="1495352"/>
                        <a:ext cx="8128000" cy="4453928"/>
                      </a:xfrm>
                      <a:prstGeom prst="rect">
                        <a:avLst/>
                      </a:prstGeom>
                    </p:spPr>
                  </p:pic>
                </p:oleObj>
              </mc:Fallback>
            </mc:AlternateContent>
          </a:graphicData>
        </a:graphic>
      </p:graphicFrame>
    </p:spTree>
    <p:extLst>
      <p:ext uri="{BB962C8B-B14F-4D97-AF65-F5344CB8AC3E}">
        <p14:creationId xmlns:p14="http://schemas.microsoft.com/office/powerpoint/2010/main" val="299494834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928"/>
            <a:ext cx="8128000" cy="206973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环境问题的产生原因及表现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从产生的机理看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环境问题产生的原因有两个方面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一是人类向环境索取资源的速度超过了资源本身及其替代品的再生速度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二是人类向环境排放了大量的废弃物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并且超过了环境自净能力。其主要表现为资源短缺、生态破坏和环境污染。如下图所示。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33939722"/>
              </p:ext>
            </p:extLst>
          </p:nvPr>
        </p:nvGraphicFramePr>
        <p:xfrm>
          <a:off x="818964" y="3325164"/>
          <a:ext cx="7506073" cy="3427090"/>
        </p:xfrm>
        <a:graphic>
          <a:graphicData uri="http://schemas.openxmlformats.org/presentationml/2006/ole">
            <mc:AlternateContent xmlns:mc="http://schemas.openxmlformats.org/markup-compatibility/2006">
              <mc:Choice xmlns:v="urn:schemas-microsoft-com:vml" Requires="v">
                <p:oleObj spid="_x0000_s8203" name="文档" r:id="rId8" imgW="3839157" imgH="1752433" progId="Word.Document.12">
                  <p:embed/>
                </p:oleObj>
              </mc:Choice>
              <mc:Fallback>
                <p:oleObj name="文档" r:id="rId8" imgW="3839157" imgH="1752433" progId="Word.Document.12">
                  <p:embed/>
                  <p:pic>
                    <p:nvPicPr>
                      <p:cNvPr id="0" name=""/>
                      <p:cNvPicPr/>
                      <p:nvPr/>
                    </p:nvPicPr>
                    <p:blipFill>
                      <a:blip r:embed="rId9"/>
                      <a:stretch>
                        <a:fillRect/>
                      </a:stretch>
                    </p:blipFill>
                    <p:spPr>
                      <a:xfrm>
                        <a:off x="818964" y="3325164"/>
                        <a:ext cx="7506073" cy="3427090"/>
                      </a:xfrm>
                      <a:prstGeom prst="rect">
                        <a:avLst/>
                      </a:prstGeom>
                    </p:spPr>
                  </p:pic>
                </p:oleObj>
              </mc:Fallback>
            </mc:AlternateContent>
          </a:graphicData>
        </a:graphic>
      </p:graphicFrame>
    </p:spTree>
    <p:extLst>
      <p:ext uri="{BB962C8B-B14F-4D97-AF65-F5344CB8AC3E}">
        <p14:creationId xmlns:p14="http://schemas.microsoft.com/office/powerpoint/2010/main" val="101269371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2" name="图片 1"/>
          <p:cNvPicPr>
            <a:picLocks noChangeAspect="1"/>
          </p:cNvPicPr>
          <p:nvPr/>
        </p:nvPicPr>
        <p:blipFill>
          <a:blip r:embed="rId6"/>
          <a:stretch>
            <a:fillRect/>
          </a:stretch>
        </p:blipFill>
        <p:spPr>
          <a:xfrm>
            <a:off x="508000" y="1284310"/>
            <a:ext cx="8128000" cy="5169026"/>
          </a:xfrm>
          <a:prstGeom prst="rect">
            <a:avLst/>
          </a:prstGeom>
        </p:spPr>
      </p:pic>
    </p:spTree>
    <p:extLst>
      <p:ext uri="{BB962C8B-B14F-4D97-AF65-F5344CB8AC3E}">
        <p14:creationId xmlns:p14="http://schemas.microsoft.com/office/powerpoint/2010/main" val="2655726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3" name="图片 2"/>
          <p:cNvPicPr>
            <a:picLocks noChangeAspect="1"/>
          </p:cNvPicPr>
          <p:nvPr/>
        </p:nvPicPr>
        <p:blipFill>
          <a:blip r:embed="rId6"/>
          <a:stretch>
            <a:fillRect/>
          </a:stretch>
        </p:blipFill>
        <p:spPr>
          <a:xfrm>
            <a:off x="508000" y="1942464"/>
            <a:ext cx="8128000" cy="3227072"/>
          </a:xfrm>
          <a:prstGeom prst="rect">
            <a:avLst/>
          </a:prstGeom>
        </p:spPr>
      </p:pic>
    </p:spTree>
    <p:extLst>
      <p:ext uri="{BB962C8B-B14F-4D97-AF65-F5344CB8AC3E}">
        <p14:creationId xmlns:p14="http://schemas.microsoft.com/office/powerpoint/2010/main" val="399174351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3" name="图片 2"/>
          <p:cNvPicPr>
            <a:picLocks noChangeAspect="1"/>
          </p:cNvPicPr>
          <p:nvPr/>
        </p:nvPicPr>
        <p:blipFill>
          <a:blip r:embed="rId6"/>
          <a:stretch>
            <a:fillRect/>
          </a:stretch>
        </p:blipFill>
        <p:spPr>
          <a:xfrm>
            <a:off x="508000" y="2460258"/>
            <a:ext cx="8128000" cy="2191483"/>
          </a:xfrm>
          <a:prstGeom prst="rect">
            <a:avLst/>
          </a:prstGeom>
        </p:spPr>
      </p:pic>
    </p:spTree>
    <p:extLst>
      <p:ext uri="{BB962C8B-B14F-4D97-AF65-F5344CB8AC3E}">
        <p14:creationId xmlns:p14="http://schemas.microsoft.com/office/powerpoint/2010/main" val="413065539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graphicFrame>
        <p:nvGraphicFramePr>
          <p:cNvPr id="3" name="对象 2"/>
          <p:cNvGraphicFramePr>
            <a:graphicFrameLocks noChangeAspect="1"/>
          </p:cNvGraphicFramePr>
          <p:nvPr>
            <p:extLst>
              <p:ext uri="{D42A27DB-BD31-4B8C-83A1-F6EECF244321}">
                <p14:modId xmlns:p14="http://schemas.microsoft.com/office/powerpoint/2010/main" val="1827180645"/>
              </p:ext>
            </p:extLst>
          </p:nvPr>
        </p:nvGraphicFramePr>
        <p:xfrm>
          <a:off x="508000" y="1484784"/>
          <a:ext cx="8128000" cy="3251870"/>
        </p:xfrm>
        <a:graphic>
          <a:graphicData uri="http://schemas.openxmlformats.org/presentationml/2006/ole">
            <mc:AlternateContent xmlns:mc="http://schemas.openxmlformats.org/markup-compatibility/2006">
              <mc:Choice xmlns:v="urn:schemas-microsoft-com:vml" Requires="v">
                <p:oleObj spid="_x0000_s9225" name="文档" r:id="rId8" imgW="3845639" imgH="1538555" progId="Word.Document.12">
                  <p:embed/>
                </p:oleObj>
              </mc:Choice>
              <mc:Fallback>
                <p:oleObj name="文档" r:id="rId8" imgW="3845639" imgH="1538555" progId="Word.Document.12">
                  <p:embed/>
                  <p:pic>
                    <p:nvPicPr>
                      <p:cNvPr id="0" name=""/>
                      <p:cNvPicPr/>
                      <p:nvPr/>
                    </p:nvPicPr>
                    <p:blipFill>
                      <a:blip r:embed="rId9"/>
                      <a:stretch>
                        <a:fillRect/>
                      </a:stretch>
                    </p:blipFill>
                    <p:spPr>
                      <a:xfrm>
                        <a:off x="508000" y="1484784"/>
                        <a:ext cx="8128000" cy="3251870"/>
                      </a:xfrm>
                      <a:prstGeom prst="rect">
                        <a:avLst/>
                      </a:prstGeom>
                    </p:spPr>
                  </p:pic>
                </p:oleObj>
              </mc:Fallback>
            </mc:AlternateContent>
          </a:graphicData>
        </a:graphic>
      </p:graphicFrame>
      <p:sp>
        <p:nvSpPr>
          <p:cNvPr id="4" name="矩形 3"/>
          <p:cNvSpPr>
            <a:spLocks noChangeAspect="1"/>
          </p:cNvSpPr>
          <p:nvPr/>
        </p:nvSpPr>
        <p:spPr>
          <a:xfrm>
            <a:off x="508000" y="4417353"/>
            <a:ext cx="8128000" cy="171739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资源短缺。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人类对资源的过度索取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短缺</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水资源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、土地资源、矿产资源、能源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短缺</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华北平原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用水紧张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矿业城市非可再生资源面临枯竭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图片 11"/>
          <p:cNvPicPr/>
          <p:nvPr/>
        </p:nvPicPr>
        <p:blipFill>
          <a:blip r:embed="rId10"/>
          <a:stretch>
            <a:fillRect/>
          </a:stretch>
        </p:blipFill>
        <p:spPr>
          <a:xfrm>
            <a:off x="5086942" y="4783926"/>
            <a:ext cx="524687" cy="463545"/>
          </a:xfrm>
          <a:prstGeom prst="rect">
            <a:avLst/>
          </a:prstGeom>
        </p:spPr>
      </p:pic>
      <p:pic>
        <p:nvPicPr>
          <p:cNvPr id="13" name="图片 12"/>
          <p:cNvPicPr/>
          <p:nvPr/>
        </p:nvPicPr>
        <p:blipFill>
          <a:blip r:embed="rId11"/>
          <a:stretch>
            <a:fillRect/>
          </a:stretch>
        </p:blipFill>
        <p:spPr>
          <a:xfrm>
            <a:off x="2883158" y="5256779"/>
            <a:ext cx="443181" cy="391537"/>
          </a:xfrm>
          <a:prstGeom prst="rect">
            <a:avLst/>
          </a:prstGeom>
        </p:spPr>
      </p:pic>
    </p:spTree>
    <p:extLst>
      <p:ext uri="{BB962C8B-B14F-4D97-AF65-F5344CB8AC3E}">
        <p14:creationId xmlns:p14="http://schemas.microsoft.com/office/powerpoint/2010/main" val="172891643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14" name="图片 13"/>
          <p:cNvPicPr>
            <a:picLocks noChangeAspect="1"/>
          </p:cNvPicPr>
          <p:nvPr/>
        </p:nvPicPr>
        <p:blipFill>
          <a:blip r:embed="rId6"/>
          <a:stretch>
            <a:fillRect/>
          </a:stretch>
        </p:blipFill>
        <p:spPr>
          <a:xfrm>
            <a:off x="508000" y="1782819"/>
            <a:ext cx="8128000" cy="3546363"/>
          </a:xfrm>
          <a:prstGeom prst="rect">
            <a:avLst/>
          </a:prstGeom>
        </p:spPr>
      </p:pic>
    </p:spTree>
    <p:extLst>
      <p:ext uri="{BB962C8B-B14F-4D97-AF65-F5344CB8AC3E}">
        <p14:creationId xmlns:p14="http://schemas.microsoft.com/office/powerpoint/2010/main" val="67784771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读环境、资源和人口关系示意图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图中字母代表的含义不正确的是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err="1">
                <a:solidFill>
                  <a:srgbClr val="000000"/>
                </a:solidFill>
                <a:latin typeface="Times New Roman" panose="02020603050405020304" pitchFamily="18" charset="0"/>
                <a:cs typeface="Times New Roman" panose="02020603050405020304" pitchFamily="18" charset="0"/>
              </a:rPr>
              <a:t>A.a</a:t>
            </a:r>
            <a:r>
              <a:rPr lang="zh-CN" altLang="zh-CN" sz="2200" dirty="0">
                <a:solidFill>
                  <a:srgbClr val="000000"/>
                </a:solidFill>
                <a:latin typeface="Times New Roman" panose="02020603050405020304" pitchFamily="18" charset="0"/>
                <a:cs typeface="Times New Roman" panose="02020603050405020304" pitchFamily="18" charset="0"/>
              </a:rPr>
              <a:t>表示资源开发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err="1">
                <a:solidFill>
                  <a:srgbClr val="000000"/>
                </a:solidFill>
                <a:latin typeface="Times New Roman" panose="02020603050405020304" pitchFamily="18" charset="0"/>
                <a:cs typeface="Times New Roman" panose="02020603050405020304" pitchFamily="18" charset="0"/>
              </a:rPr>
              <a:t>B.b</a:t>
            </a:r>
            <a:r>
              <a:rPr lang="zh-CN" altLang="zh-CN" sz="2200" dirty="0">
                <a:solidFill>
                  <a:srgbClr val="000000"/>
                </a:solidFill>
                <a:latin typeface="Times New Roman" panose="02020603050405020304" pitchFamily="18" charset="0"/>
                <a:cs typeface="Times New Roman" panose="02020603050405020304" pitchFamily="18" charset="0"/>
              </a:rPr>
              <a:t>表示生产活动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err="1">
                <a:solidFill>
                  <a:srgbClr val="000000"/>
                </a:solidFill>
                <a:latin typeface="Times New Roman" panose="02020603050405020304" pitchFamily="18" charset="0"/>
                <a:cs typeface="Times New Roman" panose="02020603050405020304" pitchFamily="18" charset="0"/>
              </a:rPr>
              <a:t>C.c</a:t>
            </a:r>
            <a:r>
              <a:rPr lang="zh-CN" altLang="zh-CN" sz="2200" dirty="0">
                <a:solidFill>
                  <a:srgbClr val="000000"/>
                </a:solidFill>
                <a:latin typeface="Times New Roman" panose="02020603050405020304" pitchFamily="18" charset="0"/>
                <a:cs typeface="Times New Roman" panose="02020603050405020304" pitchFamily="18" charset="0"/>
              </a:rPr>
              <a:t>表示环境对人类的影响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err="1">
                <a:solidFill>
                  <a:srgbClr val="000000"/>
                </a:solidFill>
                <a:latin typeface="Times New Roman" panose="02020603050405020304" pitchFamily="18" charset="0"/>
                <a:cs typeface="Times New Roman" panose="02020603050405020304" pitchFamily="18" charset="0"/>
              </a:rPr>
              <a:t>D.d</a:t>
            </a:r>
            <a:r>
              <a:rPr lang="zh-CN" altLang="zh-CN" sz="2200" dirty="0">
                <a:solidFill>
                  <a:srgbClr val="000000"/>
                </a:solidFill>
                <a:latin typeface="Times New Roman" panose="02020603050405020304" pitchFamily="18" charset="0"/>
                <a:cs typeface="Times New Roman" panose="02020603050405020304" pitchFamily="18" charset="0"/>
              </a:rPr>
              <a:t>表示废弃物排放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属于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阶段产生的环境问题是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煤矿开采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地面沉降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化工厂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火电厂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冰箱使用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臭氧层破坏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R23.eps" descr="id:2147492944;FounderCES"/>
          <p:cNvPicPr/>
          <p:nvPr/>
        </p:nvPicPr>
        <p:blipFill>
          <a:blip r:embed="rId6"/>
          <a:stretch>
            <a:fillRect/>
          </a:stretch>
        </p:blipFill>
        <p:spPr>
          <a:xfrm>
            <a:off x="5730731" y="2492896"/>
            <a:ext cx="2895408" cy="2664296"/>
          </a:xfrm>
          <a:prstGeom prst="rect">
            <a:avLst/>
          </a:prstGeom>
        </p:spPr>
      </p:pic>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表示从环境中开发资源</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表示资源用于人类生产、生活活动中</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表示人类生产、生活的废弃物排放到环境中。第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选项内容中只有煤矿开采属于从环境中开发资源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煤矿开采可能造成地面沉降。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883834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人地关系思想的演变</a:t>
            </a:r>
          </a:p>
        </p:txBody>
      </p:sp>
    </p:spTree>
    <p:extLst>
      <p:ext uri="{BB962C8B-B14F-4D97-AF65-F5344CB8AC3E}">
        <p14:creationId xmlns:p14="http://schemas.microsoft.com/office/powerpoint/2010/main" val="3883594213"/>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412776"/>
            <a:ext cx="8128000" cy="166346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可持续发展的内涵和基本原则</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某网站微博认证用户在该网站微博发起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该行动指就餐时倡导人们不浪费粮食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吃光盘子里的东西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吃不完的饭菜打包带走。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12922640"/>
              </p:ext>
            </p:extLst>
          </p:nvPr>
        </p:nvGraphicFramePr>
        <p:xfrm>
          <a:off x="508000" y="3440378"/>
          <a:ext cx="8128000" cy="1932838"/>
        </p:xfrm>
        <a:graphic>
          <a:graphicData uri="http://schemas.openxmlformats.org/presentationml/2006/ole">
            <mc:AlternateContent xmlns:mc="http://schemas.openxmlformats.org/markup-compatibility/2006">
              <mc:Choice xmlns:v="urn:schemas-microsoft-com:vml" Requires="v">
                <p:oleObj spid="_x0000_s10246" name="文档" r:id="rId8" imgW="3839157" imgH="913123" progId="Word.Document.12">
                  <p:embed/>
                </p:oleObj>
              </mc:Choice>
              <mc:Fallback>
                <p:oleObj name="文档" r:id="rId8" imgW="3839157" imgH="913123" progId="Word.Document.12">
                  <p:embed/>
                  <p:pic>
                    <p:nvPicPr>
                      <p:cNvPr id="0" name=""/>
                      <p:cNvPicPr/>
                      <p:nvPr/>
                    </p:nvPicPr>
                    <p:blipFill>
                      <a:blip r:embed="rId9"/>
                      <a:stretch>
                        <a:fillRect/>
                      </a:stretch>
                    </p:blipFill>
                    <p:spPr>
                      <a:xfrm>
                        <a:off x="508000" y="3440378"/>
                        <a:ext cx="8128000" cy="1932838"/>
                      </a:xfrm>
                      <a:prstGeom prst="rect">
                        <a:avLst/>
                      </a:prstGeom>
                    </p:spPr>
                  </p:pic>
                </p:oleObj>
              </mc:Fallback>
            </mc:AlternateContent>
          </a:graphicData>
        </a:graphic>
      </p:graphicFrame>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光盘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行动在节约粮食的同时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降低了浪费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为可持续发展作出了贡献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其具体体现了可持续发展内涵的哪一方面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若我们每个人都响应号召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我们实际上就在践行可持续发展的哪一原则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只要我们时刻注意自己的行为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就时刻践行着可持续发展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光盘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行动实际上是实现可持续发展的方式之一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其属于经济可持续发展的组成部分。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如果每个人都参与到可持续发展的行列里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对可持续发展我们都作出了贡献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这体现了可持续发展的共同性原则。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7547654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340768"/>
            <a:ext cx="8128000" cy="125720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可持续发展的内涵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可持续发展是一个综合的概念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其内涵包括生态持续发展、经济持续发展和社会持续发展三个方面。具体内容如下图所示。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93602784"/>
              </p:ext>
            </p:extLst>
          </p:nvPr>
        </p:nvGraphicFramePr>
        <p:xfrm>
          <a:off x="508000" y="2922551"/>
          <a:ext cx="8128000" cy="2954721"/>
        </p:xfrm>
        <a:graphic>
          <a:graphicData uri="http://schemas.openxmlformats.org/presentationml/2006/ole">
            <mc:AlternateContent xmlns:mc="http://schemas.openxmlformats.org/markup-compatibility/2006">
              <mc:Choice xmlns:v="urn:schemas-microsoft-com:vml" Requires="v">
                <p:oleObj spid="_x0000_s11269" name="文档" r:id="rId8" imgW="3839157" imgH="1395969" progId="Word.Document.12">
                  <p:embed/>
                </p:oleObj>
              </mc:Choice>
              <mc:Fallback>
                <p:oleObj name="文档" r:id="rId8" imgW="3839157" imgH="1395969" progId="Word.Document.12">
                  <p:embed/>
                  <p:pic>
                    <p:nvPicPr>
                      <p:cNvPr id="0" name=""/>
                      <p:cNvPicPr/>
                      <p:nvPr/>
                    </p:nvPicPr>
                    <p:blipFill>
                      <a:blip r:embed="rId9"/>
                      <a:stretch>
                        <a:fillRect/>
                      </a:stretch>
                    </p:blipFill>
                    <p:spPr>
                      <a:xfrm>
                        <a:off x="508000" y="2922551"/>
                        <a:ext cx="8128000" cy="2954721"/>
                      </a:xfrm>
                      <a:prstGeom prst="rect">
                        <a:avLst/>
                      </a:prstGeom>
                    </p:spPr>
                  </p:pic>
                </p:oleObj>
              </mc:Fallback>
            </mc:AlternateContent>
          </a:graphicData>
        </a:graphic>
      </p:graphicFrame>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310180"/>
            <a:ext cx="8128000" cy="125720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可持续发展的基本原则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可持续发展的原则包括公平性、持续性、共同性三项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其具体的内容、要求与案例如下表所示。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14512724"/>
              </p:ext>
            </p:extLst>
          </p:nvPr>
        </p:nvGraphicFramePr>
        <p:xfrm>
          <a:off x="508000" y="2739454"/>
          <a:ext cx="8128000" cy="3569866"/>
        </p:xfrm>
        <a:graphic>
          <a:graphicData uri="http://schemas.openxmlformats.org/presentationml/2006/ole">
            <mc:AlternateContent xmlns:mc="http://schemas.openxmlformats.org/markup-compatibility/2006">
              <mc:Choice xmlns:v="urn:schemas-microsoft-com:vml" Requires="v">
                <p:oleObj spid="_x0000_s12293" name="文档" r:id="rId8" imgW="3839157" imgH="1685821" progId="Word.Document.12">
                  <p:embed/>
                </p:oleObj>
              </mc:Choice>
              <mc:Fallback>
                <p:oleObj name="文档" r:id="rId8" imgW="3839157" imgH="1685821" progId="Word.Document.12">
                  <p:embed/>
                  <p:pic>
                    <p:nvPicPr>
                      <p:cNvPr id="0" name=""/>
                      <p:cNvPicPr/>
                      <p:nvPr/>
                    </p:nvPicPr>
                    <p:blipFill>
                      <a:blip r:embed="rId9"/>
                      <a:stretch>
                        <a:fillRect/>
                      </a:stretch>
                    </p:blipFill>
                    <p:spPr>
                      <a:xfrm>
                        <a:off x="508000" y="2739454"/>
                        <a:ext cx="8128000" cy="3569866"/>
                      </a:xfrm>
                      <a:prstGeom prst="rect">
                        <a:avLst/>
                      </a:prstGeom>
                    </p:spPr>
                  </p:pic>
                </p:oleObj>
              </mc:Fallback>
            </mc:AlternateContent>
          </a:graphicData>
        </a:graphic>
      </p:graphicFrame>
    </p:spTree>
    <p:extLst>
      <p:ext uri="{BB962C8B-B14F-4D97-AF65-F5344CB8AC3E}">
        <p14:creationId xmlns:p14="http://schemas.microsoft.com/office/powerpoint/2010/main" val="32570562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graphicFrame>
        <p:nvGraphicFramePr>
          <p:cNvPr id="2" name="对象 1"/>
          <p:cNvGraphicFramePr>
            <a:graphicFrameLocks noChangeAspect="1"/>
          </p:cNvGraphicFramePr>
          <p:nvPr>
            <p:extLst>
              <p:ext uri="{D42A27DB-BD31-4B8C-83A1-F6EECF244321}">
                <p14:modId xmlns:p14="http://schemas.microsoft.com/office/powerpoint/2010/main" val="2239153105"/>
              </p:ext>
            </p:extLst>
          </p:nvPr>
        </p:nvGraphicFramePr>
        <p:xfrm>
          <a:off x="508000" y="1373738"/>
          <a:ext cx="8128000" cy="5428752"/>
        </p:xfrm>
        <a:graphic>
          <a:graphicData uri="http://schemas.openxmlformats.org/presentationml/2006/ole">
            <mc:AlternateContent xmlns:mc="http://schemas.openxmlformats.org/markup-compatibility/2006">
              <mc:Choice xmlns:v="urn:schemas-microsoft-com:vml" Requires="v">
                <p:oleObj spid="_x0000_s13317" name="文档" r:id="rId8" imgW="3839157" imgH="2563657" progId="Word.Document.12">
                  <p:embed/>
                </p:oleObj>
              </mc:Choice>
              <mc:Fallback>
                <p:oleObj name="文档" r:id="rId8" imgW="3839157" imgH="2563657" progId="Word.Document.12">
                  <p:embed/>
                  <p:pic>
                    <p:nvPicPr>
                      <p:cNvPr id="0" name=""/>
                      <p:cNvPicPr/>
                      <p:nvPr/>
                    </p:nvPicPr>
                    <p:blipFill>
                      <a:blip r:embed="rId9"/>
                      <a:stretch>
                        <a:fillRect/>
                      </a:stretch>
                    </p:blipFill>
                    <p:spPr>
                      <a:xfrm>
                        <a:off x="508000" y="1373738"/>
                        <a:ext cx="8128000" cy="5428752"/>
                      </a:xfrm>
                      <a:prstGeom prst="rect">
                        <a:avLst/>
                      </a:prstGeom>
                    </p:spPr>
                  </p:pic>
                </p:oleObj>
              </mc:Fallback>
            </mc:AlternateContent>
          </a:graphicData>
        </a:graphic>
      </p:graphicFrame>
    </p:spTree>
    <p:extLst>
      <p:ext uri="{BB962C8B-B14F-4D97-AF65-F5344CB8AC3E}">
        <p14:creationId xmlns:p14="http://schemas.microsoft.com/office/powerpoint/2010/main" val="188029884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地球一小时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活动在全世界多个国家和地区举行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旨在呼吁更多的人关注全球气候变化。我国北京、上海等</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多个城市也加入到这一活动中。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地球一小时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活动主要体现了可持续发展的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公平性原则</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共同性原则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持续性原则</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循环性原则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地球一小时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活动体现了各国、各地区人们共同行动起来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保护地球环境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体现了可持续发展的共同性原则。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1" name="圆角矩形 10">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3" name="圆角矩形 12">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8807"/>
            <a:ext cx="8128000" cy="537377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读人地关系演变阶段图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在图甲阶段人类活动引起的环境问题主要是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草原退化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水土流失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酸雨危害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全球变暖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产生于图乙所示阶段的人地关系思想有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天命决定一切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自然主宰人类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人类主宰自然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征服自然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8618728"/>
              </p:ext>
            </p:extLst>
          </p:nvPr>
        </p:nvGraphicFramePr>
        <p:xfrm>
          <a:off x="508000" y="1628800"/>
          <a:ext cx="8128000" cy="2043765"/>
        </p:xfrm>
        <a:graphic>
          <a:graphicData uri="http://schemas.openxmlformats.org/presentationml/2006/ole">
            <mc:AlternateContent xmlns:mc="http://schemas.openxmlformats.org/markup-compatibility/2006">
              <mc:Choice xmlns:v="urn:schemas-microsoft-com:vml" Requires="v">
                <p:oleObj spid="_x0000_s14341" name="文档" r:id="rId8" imgW="3839157" imgH="964612" progId="Word.Document.12">
                  <p:embed/>
                </p:oleObj>
              </mc:Choice>
              <mc:Fallback>
                <p:oleObj name="文档" r:id="rId8" imgW="3839157" imgH="964612" progId="Word.Document.12">
                  <p:embed/>
                  <p:pic>
                    <p:nvPicPr>
                      <p:cNvPr id="0" name=""/>
                      <p:cNvPicPr/>
                      <p:nvPr/>
                    </p:nvPicPr>
                    <p:blipFill>
                      <a:blip r:embed="rId9"/>
                      <a:stretch>
                        <a:fillRect/>
                      </a:stretch>
                    </p:blipFill>
                    <p:spPr>
                      <a:xfrm>
                        <a:off x="508000" y="1628800"/>
                        <a:ext cx="8128000" cy="2043765"/>
                      </a:xfrm>
                      <a:prstGeom prst="rect">
                        <a:avLst/>
                      </a:prstGeom>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图甲阶段为农业社会时期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由于大规模开垦土地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会导致草场退化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水土流失现象严重。图乙所示阶段为工业社会时期。工业社会早期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人类为了满足不断增长的物质需求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不惜一切代价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改变自然面貌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征服自然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企图成为自然的主宰。这一时期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人地关系全面呈现不协调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人地矛盾迅速激化。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069992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4"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3-4</a:t>
            </a:r>
            <a:endParaRPr lang="zh-CN" altLang="en-US" sz="1400" dirty="0">
              <a:solidFill>
                <a:schemeClr val="bg1"/>
              </a:solidFill>
            </a:endParaRPr>
          </a:p>
        </p:txBody>
      </p:sp>
      <p:sp>
        <p:nvSpPr>
          <p:cNvPr id="10" name="圆角矩形 9">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1" name="圆角矩形 10">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701069"/>
            <a:ext cx="8128000" cy="4597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读环境、资源和人口关系示意图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65583452"/>
              </p:ext>
            </p:extLst>
          </p:nvPr>
        </p:nvGraphicFramePr>
        <p:xfrm>
          <a:off x="508000" y="2615404"/>
          <a:ext cx="8128000" cy="2685804"/>
        </p:xfrm>
        <a:graphic>
          <a:graphicData uri="http://schemas.openxmlformats.org/presentationml/2006/ole">
            <mc:AlternateContent xmlns:mc="http://schemas.openxmlformats.org/markup-compatibility/2006">
              <mc:Choice xmlns:v="urn:schemas-microsoft-com:vml" Requires="v">
                <p:oleObj spid="_x0000_s15365" name="文档" r:id="rId8" imgW="3839157" imgH="1268866" progId="Word.Document.12">
                  <p:embed/>
                </p:oleObj>
              </mc:Choice>
              <mc:Fallback>
                <p:oleObj name="文档" r:id="rId8" imgW="3839157" imgH="1268866" progId="Word.Document.12">
                  <p:embed/>
                  <p:pic>
                    <p:nvPicPr>
                      <p:cNvPr id="0" name=""/>
                      <p:cNvPicPr/>
                      <p:nvPr/>
                    </p:nvPicPr>
                    <p:blipFill>
                      <a:blip r:embed="rId9"/>
                      <a:stretch>
                        <a:fillRect/>
                      </a:stretch>
                    </p:blipFill>
                    <p:spPr>
                      <a:xfrm>
                        <a:off x="508000" y="2615404"/>
                        <a:ext cx="8128000" cy="2685804"/>
                      </a:xfrm>
                      <a:prstGeom prst="rect">
                        <a:avLst/>
                      </a:prstGeom>
                    </p:spPr>
                  </p:pic>
                </p:oleObj>
              </mc:Fallback>
            </mc:AlternateContent>
          </a:graphicData>
        </a:graphic>
      </p:graphicFrame>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3-4</a:t>
            </a:r>
            <a:endParaRPr lang="zh-CN" altLang="en-US" sz="1400" dirty="0">
              <a:solidFill>
                <a:schemeClr val="bg1"/>
              </a:solidFill>
            </a:endParaRPr>
          </a:p>
        </p:txBody>
      </p:sp>
      <p:sp>
        <p:nvSpPr>
          <p:cNvPr id="10" name="圆角矩形 9">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1" name="圆角矩形 10">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1207638"/>
            <a:ext cx="8128000" cy="533492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关于甲、乙、丙、丁含义的叙述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甲表示资源</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乙表示人口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丙表示环境</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丁表示经济系统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过程可能出现的问题是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过度开发导致可再生资源遭到破坏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过度排放废弃物超过环境的自净能力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生产过程导致工农业废弃物排放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资源开采导致环境污染和生态破坏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读图分析可知甲表示环境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乙表示资源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丙表示人口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丁表示经济系统。第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过程产生的问题是人类从环境中获取资源时产生的问题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可能是对可再生资源的破坏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也可能是在获取资源时造成的环境污染和生态破坏。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3.D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201325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wipe(down)">
                                      <p:cBhvr>
                                        <p:cTn id="7" dur="500"/>
                                        <p:tgtEl>
                                          <p:spTgt spid="4">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7" end="7"/>
                                            </p:txEl>
                                          </p:spTgt>
                                        </p:tgtEl>
                                        <p:attrNameLst>
                                          <p:attrName>style.visibility</p:attrName>
                                        </p:attrNameLst>
                                      </p:cBhvr>
                                      <p:to>
                                        <p:strVal val="visible"/>
                                      </p:to>
                                    </p:set>
                                    <p:animEffect transition="in" filter="wipe(down)">
                                      <p:cBhvr>
                                        <p:cTn id="1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644297136"/>
              </p:ext>
            </p:extLst>
          </p:nvPr>
        </p:nvGraphicFramePr>
        <p:xfrm>
          <a:off x="508000" y="928172"/>
          <a:ext cx="8128000" cy="6151464"/>
        </p:xfrm>
        <a:graphic>
          <a:graphicData uri="http://schemas.openxmlformats.org/presentationml/2006/ole">
            <mc:AlternateContent xmlns:mc="http://schemas.openxmlformats.org/markup-compatibility/2006">
              <mc:Choice xmlns:v="urn:schemas-microsoft-com:vml" Requires="v">
                <p:oleObj spid="_x0000_s1043" name="文档" r:id="rId4" imgW="3839157" imgH="2905358" progId="Word.Document.12">
                  <p:embed/>
                </p:oleObj>
              </mc:Choice>
              <mc:Fallback>
                <p:oleObj name="文档" r:id="rId4" imgW="3839157" imgH="2905358" progId="Word.Document.12">
                  <p:embed/>
                  <p:pic>
                    <p:nvPicPr>
                      <p:cNvPr id="0" name=""/>
                      <p:cNvPicPr/>
                      <p:nvPr/>
                    </p:nvPicPr>
                    <p:blipFill>
                      <a:blip r:embed="rId5"/>
                      <a:stretch>
                        <a:fillRect/>
                      </a:stretch>
                    </p:blipFill>
                    <p:spPr>
                      <a:xfrm>
                        <a:off x="508000" y="928172"/>
                        <a:ext cx="8128000" cy="6151464"/>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5</a:t>
            </a:r>
            <a:endParaRPr lang="zh-CN" altLang="en-US" sz="1400" dirty="0">
              <a:solidFill>
                <a:schemeClr val="bg1"/>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5728"/>
            <a:ext cx="8128000" cy="86600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Arial" panose="020B0604020202020204" pitchFamily="34" charset="0"/>
                <a:cs typeface="Times New Roman" panose="02020603050405020304" pitchFamily="18" charset="0"/>
              </a:rPr>
              <a:t>01020096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新课标理念题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下列图片中反映的主题主要体现违背公平性原则的是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0385852"/>
              </p:ext>
            </p:extLst>
          </p:nvPr>
        </p:nvGraphicFramePr>
        <p:xfrm>
          <a:off x="705243" y="2084011"/>
          <a:ext cx="7733514" cy="4679129"/>
        </p:xfrm>
        <a:graphic>
          <a:graphicData uri="http://schemas.openxmlformats.org/presentationml/2006/ole">
            <mc:AlternateContent xmlns:mc="http://schemas.openxmlformats.org/markup-compatibility/2006">
              <mc:Choice xmlns:v="urn:schemas-microsoft-com:vml" Requires="v">
                <p:oleObj spid="_x0000_s16388" name="文档" r:id="rId8" imgW="3839157" imgH="2323134" progId="Word.Document.12">
                  <p:embed/>
                </p:oleObj>
              </mc:Choice>
              <mc:Fallback>
                <p:oleObj name="文档" r:id="rId8" imgW="3839157" imgH="2323134" progId="Word.Document.12">
                  <p:embed/>
                  <p:pic>
                    <p:nvPicPr>
                      <p:cNvPr id="0" name=""/>
                      <p:cNvPicPr/>
                      <p:nvPr/>
                    </p:nvPicPr>
                    <p:blipFill>
                      <a:blip r:embed="rId9"/>
                      <a:stretch>
                        <a:fillRect/>
                      </a:stretch>
                    </p:blipFill>
                    <p:spPr>
                      <a:xfrm>
                        <a:off x="705243" y="2084011"/>
                        <a:ext cx="7733514" cy="4679129"/>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5</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公平性原则是指资源分配在时间和空间上都体现公平。图</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是一种侵占耕地的行为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都是一种破坏植被的行为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体现的是人类活动影响其他物种生存空间的行为。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078835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7638"/>
            <a:ext cx="8128000" cy="49859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山东济南高一检测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读甲、乙两图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8" name="R29.eps" descr="id:2147493044;FounderCES"/>
          <p:cNvPicPr/>
          <p:nvPr/>
        </p:nvPicPr>
        <p:blipFill>
          <a:blip r:embed="rId6"/>
          <a:stretch>
            <a:fillRect/>
          </a:stretch>
        </p:blipFill>
        <p:spPr>
          <a:xfrm>
            <a:off x="536600" y="2275926"/>
            <a:ext cx="3633534" cy="2952328"/>
          </a:xfrm>
          <a:prstGeom prst="rect">
            <a:avLst/>
          </a:prstGeom>
        </p:spPr>
      </p:pic>
      <p:pic>
        <p:nvPicPr>
          <p:cNvPr id="19" name="R30.eps" descr="id:2147493051;FounderCES"/>
          <p:cNvPicPr/>
          <p:nvPr/>
        </p:nvPicPr>
        <p:blipFill>
          <a:blip r:embed="rId7"/>
          <a:stretch>
            <a:fillRect/>
          </a:stretch>
        </p:blipFill>
        <p:spPr>
          <a:xfrm>
            <a:off x="4355976" y="2276872"/>
            <a:ext cx="4398317" cy="3008665"/>
          </a:xfrm>
          <a:prstGeom prst="rect">
            <a:avLst/>
          </a:prstGeom>
        </p:spPr>
      </p:pic>
      <p:sp>
        <p:nvSpPr>
          <p:cNvPr id="3" name="矩形 2"/>
          <p:cNvSpPr>
            <a:spLocks noChangeAspect="1"/>
          </p:cNvSpPr>
          <p:nvPr/>
        </p:nvSpPr>
        <p:spPr>
          <a:xfrm>
            <a:off x="1619672" y="5705563"/>
            <a:ext cx="537327" cy="459741"/>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0" name="矩形 19"/>
          <p:cNvSpPr>
            <a:spLocks noChangeAspect="1"/>
          </p:cNvSpPr>
          <p:nvPr/>
        </p:nvSpPr>
        <p:spPr>
          <a:xfrm>
            <a:off x="5868144" y="5705563"/>
            <a:ext cx="537327" cy="459741"/>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图甲漫画反映的全球环境状况是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漫画中的环境问题产生的根本原因是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将下列选项序号填入图乙方框中相应字母后面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每个选项限填一次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提高环境质量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人类与环境协调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控制人口数量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提高人口素质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矛盾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物质资料生产　</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协调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据材料判断下列关于人类的环境观的叙述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人与自然界处于一种依附或顺从的关系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自然环境是社会发展的决定因素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人们不能等待大自然的恩赐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不断地向大自然索取是人们的任务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人与自然协调发展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人天共存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人地归一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3038245"/>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通过观察漫画中的信息可知其主题围绕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环境承受压力过大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产生的原因是人口增长过快。第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结合所学知识和关联图中的相互关系进行判断。第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可持续的环境观应实现人与自然的协调。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自然环境承受压力过大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人口增长过快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NEU-BZ-S92"/>
                <a:cs typeface="宋体" panose="02010600030101010101" pitchFamily="2" charset="-122"/>
              </a:rPr>
              <a:t>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564762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3916"/>
            <a:ext cx="8128000" cy="1717393"/>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一、人地关系的历史回顾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采集渔猎时代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崇拜</a:t>
            </a:r>
            <a:r>
              <a:rPr lang="zh-CN" altLang="zh-CN" sz="2200" dirty="0">
                <a:solidFill>
                  <a:srgbClr val="000000"/>
                </a:solidFill>
                <a:latin typeface="Times New Roman" panose="02020603050405020304" pitchFamily="18" charset="0"/>
                <a:cs typeface="Times New Roman" panose="02020603050405020304" pitchFamily="18" charset="0"/>
              </a:rPr>
              <a:t>与依赖环境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人地保持原始的平衡关系。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农业文明时期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改造自然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人类与环境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对抗性</a:t>
            </a:r>
            <a:r>
              <a:rPr lang="zh-CN" altLang="zh-CN" sz="2200" dirty="0">
                <a:solidFill>
                  <a:srgbClr val="000000"/>
                </a:solidFill>
                <a:latin typeface="Times New Roman" panose="02020603050405020304" pitchFamily="18" charset="0"/>
                <a:cs typeface="Times New Roman" panose="02020603050405020304" pitchFamily="18" charset="0"/>
              </a:rPr>
              <a:t>增强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环境遭到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破坏</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19611503"/>
              </p:ext>
            </p:extLst>
          </p:nvPr>
        </p:nvGraphicFramePr>
        <p:xfrm>
          <a:off x="312642" y="2999230"/>
          <a:ext cx="8128000" cy="1455509"/>
        </p:xfrm>
        <a:graphic>
          <a:graphicData uri="http://schemas.openxmlformats.org/presentationml/2006/ole">
            <mc:AlternateContent xmlns:mc="http://schemas.openxmlformats.org/markup-compatibility/2006">
              <mc:Choice xmlns:v="urn:schemas-microsoft-com:vml" Requires="v">
                <p:oleObj spid="_x0000_s2066" name="文档" r:id="rId6" imgW="3839157" imgH="687003" progId="Word.Document.12">
                  <p:embed/>
                </p:oleObj>
              </mc:Choice>
              <mc:Fallback>
                <p:oleObj name="文档" r:id="rId6" imgW="3839157" imgH="687003" progId="Word.Document.12">
                  <p:embed/>
                  <p:pic>
                    <p:nvPicPr>
                      <p:cNvPr id="0" name=""/>
                      <p:cNvPicPr/>
                      <p:nvPr/>
                    </p:nvPicPr>
                    <p:blipFill>
                      <a:blip r:embed="rId7"/>
                      <a:stretch>
                        <a:fillRect/>
                      </a:stretch>
                    </p:blipFill>
                    <p:spPr>
                      <a:xfrm>
                        <a:off x="312642" y="2999230"/>
                        <a:ext cx="8128000" cy="1455509"/>
                      </a:xfrm>
                      <a:prstGeom prst="rect">
                        <a:avLst/>
                      </a:prstGeom>
                    </p:spPr>
                  </p:pic>
                </p:oleObj>
              </mc:Fallback>
            </mc:AlternateContent>
          </a:graphicData>
        </a:graphic>
      </p:graphicFrame>
      <p:sp>
        <p:nvSpPr>
          <p:cNvPr id="9" name="矩形 8"/>
          <p:cNvSpPr>
            <a:spLocks noChangeAspect="1"/>
          </p:cNvSpPr>
          <p:nvPr/>
        </p:nvSpPr>
        <p:spPr>
          <a:xfrm>
            <a:off x="508000" y="4547877"/>
            <a:ext cx="8128000" cy="1663469"/>
          </a:xfrm>
          <a:prstGeom prst="rect">
            <a:avLst/>
          </a:prstGeom>
        </p:spPr>
        <p:txBody>
          <a:bodyPr>
            <a:spAutoFit/>
          </a:bodyPr>
          <a:lstStyle/>
          <a:p>
            <a:pPr indent="254000">
              <a:lnSpc>
                <a:spcPct val="120000"/>
              </a:lnSpc>
              <a:spcAft>
                <a:spcPts val="0"/>
              </a:spcAft>
              <a:tabLst>
                <a:tab pos="1188085" algn="l"/>
                <a:tab pos="2163445" algn="l"/>
                <a:tab pos="3142615" algn="l"/>
                <a:tab pos="4190365"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农业文明时期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人地矛盾并不突出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人地关系仍保持原始的平衡协调关系吗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不是。农业文明时期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人地之间的对抗性增强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人地关系出现了不协调的现象。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8" action="ppaction://hlinksldjump"/>
          </p:cNvPr>
          <p:cNvSpPr/>
          <p:nvPr/>
        </p:nvSpPr>
        <p:spPr>
          <a:xfrm>
            <a:off x="1564826"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8" name="矩形 7"/>
          <p:cNvSpPr/>
          <p:nvPr/>
        </p:nvSpPr>
        <p:spPr>
          <a:xfrm>
            <a:off x="2822036" y="1731263"/>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24096" y="2135234"/>
            <a:ext cx="816089"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006612" y="2135234"/>
            <a:ext cx="816089"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2374" y="2534065"/>
            <a:ext cx="55548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05015" y="3013063"/>
            <a:ext cx="768793"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56285" y="3534734"/>
            <a:ext cx="1117523"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9">
                                            <p:txEl>
                                              <p:pRg st="1" end="1"/>
                                            </p:txEl>
                                          </p:spTgt>
                                        </p:tgtEl>
                                        <p:attrNameLst>
                                          <p:attrName>style.visibility</p:attrName>
                                        </p:attrNameLst>
                                      </p:cBhvr>
                                      <p:to>
                                        <p:strVal val="visible"/>
                                      </p:to>
                                    </p:set>
                                    <p:animEffect transition="in" filter="wipe(down)">
                                      <p:cBhvr>
                                        <p:cTn id="35"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207638"/>
            <a:ext cx="2828018" cy="498598"/>
          </a:xfrm>
          <a:prstGeom prst="rect">
            <a:avLst/>
          </a:prstGeom>
        </p:spPr>
        <p:txBody>
          <a:bodyPr wrap="none">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二、直面环境</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714350511"/>
              </p:ext>
            </p:extLst>
          </p:nvPr>
        </p:nvGraphicFramePr>
        <p:xfrm>
          <a:off x="508000" y="1679995"/>
          <a:ext cx="8128000" cy="5482535"/>
        </p:xfrm>
        <a:graphic>
          <a:graphicData uri="http://schemas.openxmlformats.org/presentationml/2006/ole">
            <mc:AlternateContent xmlns:mc="http://schemas.openxmlformats.org/markup-compatibility/2006">
              <mc:Choice xmlns:v="urn:schemas-microsoft-com:vml" Requires="v">
                <p:oleObj spid="_x0000_s3089" name="文档" r:id="rId6" imgW="3839157" imgH="2588862" progId="Word.Document.12">
                  <p:embed/>
                </p:oleObj>
              </mc:Choice>
              <mc:Fallback>
                <p:oleObj name="文档" r:id="rId6" imgW="3839157" imgH="2588862" progId="Word.Document.12">
                  <p:embed/>
                  <p:pic>
                    <p:nvPicPr>
                      <p:cNvPr id="0" name=""/>
                      <p:cNvPicPr/>
                      <p:nvPr/>
                    </p:nvPicPr>
                    <p:blipFill>
                      <a:blip r:embed="rId7"/>
                      <a:stretch>
                        <a:fillRect/>
                      </a:stretch>
                    </p:blipFill>
                    <p:spPr>
                      <a:xfrm>
                        <a:off x="508000" y="1679995"/>
                        <a:ext cx="8128000" cy="5482535"/>
                      </a:xfrm>
                      <a:prstGeom prst="rect">
                        <a:avLst/>
                      </a:prstGeom>
                    </p:spPr>
                  </p:pic>
                </p:oleObj>
              </mc:Fallback>
            </mc:AlternateContent>
          </a:graphicData>
        </a:graphic>
      </p:graphicFrame>
      <p:sp>
        <p:nvSpPr>
          <p:cNvPr id="14" name="矩形 13">
            <a:hlinkClick r:id="rId8" action="ppaction://hlinksldjump"/>
          </p:cNvPr>
          <p:cNvSpPr/>
          <p:nvPr/>
        </p:nvSpPr>
        <p:spPr>
          <a:xfrm>
            <a:off x="1564826"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7" name="矩形 6"/>
          <p:cNvSpPr/>
          <p:nvPr/>
        </p:nvSpPr>
        <p:spPr>
          <a:xfrm>
            <a:off x="2616898" y="2442660"/>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70108" y="2442660"/>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87738" y="2448233"/>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08517" y="3561488"/>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408776" y="3375117"/>
            <a:ext cx="108012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178394" y="5079526"/>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303578" y="5469856"/>
            <a:ext cx="282822" cy="298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98590" y="4386508"/>
            <a:ext cx="1115872" cy="2863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115406" y="4748645"/>
            <a:ext cx="467800" cy="2863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822186" y="5116887"/>
            <a:ext cx="1092275" cy="298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873619" y="5884150"/>
            <a:ext cx="565153" cy="2863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661617" y="6070889"/>
            <a:ext cx="565153" cy="2863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8"/>
                                        </p:tgtEl>
                                      </p:cBhvr>
                                    </p:animEffect>
                                    <p:set>
                                      <p:cBhvr>
                                        <p:cTn id="45" dur="1" fill="hold">
                                          <p:stCondLst>
                                            <p:cond delay="499"/>
                                          </p:stCondLst>
                                        </p:cTn>
                                        <p:tgtEl>
                                          <p:spTgt spid="18"/>
                                        </p:tgtEl>
                                        <p:attrNameLst>
                                          <p:attrName>style.visibility</p:attrName>
                                        </p:attrNameLst>
                                      </p:cBhvr>
                                      <p:to>
                                        <p:strVal val="hidden"/>
                                      </p:to>
                                    </p:set>
                                  </p:childTnLst>
                                </p:cTn>
                              </p:par>
                              <p:par>
                                <p:cTn id="46" presetID="22" presetClass="exit" presetSubtype="4" fill="hold" grpId="0" nodeType="withEffect">
                                  <p:stCondLst>
                                    <p:cond delay="0"/>
                                  </p:stCondLst>
                                  <p:childTnLst>
                                    <p:animEffect transition="out" filter="wipe(down)">
                                      <p:cBhvr>
                                        <p:cTn id="47" dur="500"/>
                                        <p:tgtEl>
                                          <p:spTgt spid="19"/>
                                        </p:tgtEl>
                                      </p:cBhvr>
                                    </p:animEffect>
                                    <p:set>
                                      <p:cBhvr>
                                        <p:cTn id="48" dur="1" fill="hold">
                                          <p:stCondLst>
                                            <p:cond delay="499"/>
                                          </p:stCondLst>
                                        </p:cTn>
                                        <p:tgtEl>
                                          <p:spTgt spid="19"/>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20"/>
                                        </p:tgtEl>
                                      </p:cBhvr>
                                    </p:animEffect>
                                    <p:set>
                                      <p:cBhvr>
                                        <p:cTn id="53" dur="1" fill="hold">
                                          <p:stCondLst>
                                            <p:cond delay="499"/>
                                          </p:stCondLst>
                                        </p:cTn>
                                        <p:tgtEl>
                                          <p:spTgt spid="20"/>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21"/>
                                        </p:tgtEl>
                                      </p:cBhvr>
                                    </p:animEffect>
                                    <p:set>
                                      <p:cBhvr>
                                        <p:cTn id="58"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4" name="矩形 3">
            <a:hlinkClick r:id="rId5" action="ppaction://hlinksldjump"/>
          </p:cNvPr>
          <p:cNvSpPr/>
          <p:nvPr/>
        </p:nvSpPr>
        <p:spPr>
          <a:xfrm>
            <a:off x="1564826"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62068"/>
            <a:ext cx="8128000" cy="206973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三、走向人地协调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可持续发展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环境问题的实质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发展</a:t>
            </a:r>
            <a:r>
              <a:rPr lang="zh-CN" altLang="zh-CN" sz="2200" dirty="0">
                <a:solidFill>
                  <a:srgbClr val="000000"/>
                </a:solidFill>
                <a:latin typeface="Times New Roman" panose="02020603050405020304" pitchFamily="18" charset="0"/>
                <a:cs typeface="Times New Roman" panose="02020603050405020304" pitchFamily="18" charset="0"/>
              </a:rPr>
              <a:t>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可持续发展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既满足当代人的需求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而又不危及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后代人</a:t>
            </a:r>
            <a:r>
              <a:rPr lang="zh-CN" altLang="zh-CN" sz="2200" dirty="0">
                <a:solidFill>
                  <a:srgbClr val="000000"/>
                </a:solidFill>
                <a:latin typeface="Times New Roman" panose="02020603050405020304" pitchFamily="18" charset="0"/>
                <a:cs typeface="Times New Roman" panose="02020603050405020304" pitchFamily="18" charset="0"/>
              </a:rPr>
              <a:t>满足其需求的发展。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99324105"/>
              </p:ext>
            </p:extLst>
          </p:nvPr>
        </p:nvGraphicFramePr>
        <p:xfrm>
          <a:off x="312642" y="3321112"/>
          <a:ext cx="8128000" cy="2726142"/>
        </p:xfrm>
        <a:graphic>
          <a:graphicData uri="http://schemas.openxmlformats.org/presentationml/2006/ole">
            <mc:AlternateContent xmlns:mc="http://schemas.openxmlformats.org/markup-compatibility/2006">
              <mc:Choice xmlns:v="urn:schemas-microsoft-com:vml" Requires="v">
                <p:oleObj spid="_x0000_s4113" name="文档" r:id="rId7" imgW="3839157" imgH="1287590" progId="Word.Document.12">
                  <p:embed/>
                </p:oleObj>
              </mc:Choice>
              <mc:Fallback>
                <p:oleObj name="文档" r:id="rId7" imgW="3839157" imgH="1287590" progId="Word.Document.12">
                  <p:embed/>
                  <p:pic>
                    <p:nvPicPr>
                      <p:cNvPr id="0" name=""/>
                      <p:cNvPicPr/>
                      <p:nvPr/>
                    </p:nvPicPr>
                    <p:blipFill>
                      <a:blip r:embed="rId8"/>
                      <a:stretch>
                        <a:fillRect/>
                      </a:stretch>
                    </p:blipFill>
                    <p:spPr>
                      <a:xfrm>
                        <a:off x="312642" y="3321112"/>
                        <a:ext cx="8128000" cy="2726142"/>
                      </a:xfrm>
                      <a:prstGeom prst="rect">
                        <a:avLst/>
                      </a:prstGeom>
                    </p:spPr>
                  </p:pic>
                </p:oleObj>
              </mc:Fallback>
            </mc:AlternateContent>
          </a:graphicData>
        </a:graphic>
      </p:graphicFrame>
      <p:sp>
        <p:nvSpPr>
          <p:cNvPr id="7" name="矩形 6"/>
          <p:cNvSpPr/>
          <p:nvPr/>
        </p:nvSpPr>
        <p:spPr>
          <a:xfrm>
            <a:off x="3120954" y="1679922"/>
            <a:ext cx="548105"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27526" y="2494770"/>
            <a:ext cx="808009"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86826" y="3268899"/>
            <a:ext cx="404005"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97712" y="3760542"/>
            <a:ext cx="404005" cy="2430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84196" y="4149080"/>
            <a:ext cx="404005" cy="2430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51245" y="4526813"/>
            <a:ext cx="897091" cy="3637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529473" y="5507481"/>
            <a:ext cx="897091" cy="3637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6646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4" name="矩形 3">
            <a:hlinkClick r:id="rId4" action="ppaction://hlinksldjump"/>
          </p:cNvPr>
          <p:cNvSpPr/>
          <p:nvPr/>
        </p:nvSpPr>
        <p:spPr>
          <a:xfrm>
            <a:off x="1564826"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p:cNvSpPr>
            <a:spLocks noChangeAspect="1"/>
          </p:cNvSpPr>
          <p:nvPr/>
        </p:nvSpPr>
        <p:spPr>
          <a:xfrm>
            <a:off x="508000" y="2724265"/>
            <a:ext cx="8128000" cy="1663469"/>
          </a:xfrm>
          <a:prstGeom prst="rect">
            <a:avLst/>
          </a:prstGeom>
        </p:spPr>
        <p:txBody>
          <a:bodyPr>
            <a:spAutoFit/>
          </a:bodyPr>
          <a:lstStyle/>
          <a:p>
            <a:pPr indent="254000">
              <a:lnSpc>
                <a:spcPct val="120000"/>
              </a:lnSpc>
              <a:spcAft>
                <a:spcPts val="0"/>
              </a:spcAft>
              <a:tabLst>
                <a:tab pos="1188085" algn="l"/>
                <a:tab pos="2163445" algn="l"/>
                <a:tab pos="3142615" algn="l"/>
                <a:tab pos="4190365"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渤海实行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休渔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政策符合可持续发展的哪个原则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休渔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有利于保护在繁殖高峰期的鱼类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符合可持续发展的持续性原则。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90663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861"/>
            <a:ext cx="8128000" cy="2892010"/>
          </a:xfrm>
          <a:prstGeom prst="rect">
            <a:avLst/>
          </a:prstGeom>
        </p:spPr>
        <p:txBody>
          <a:bodyPr>
            <a:spAutoFit/>
          </a:bodyPr>
          <a:lstStyle/>
          <a:p>
            <a:pPr indent="254000">
              <a:lnSpc>
                <a:spcPct val="120000"/>
              </a:lnSpc>
              <a:spcAft>
                <a:spcPts val="0"/>
              </a:spcAft>
              <a:tabLst>
                <a:tab pos="1188085" algn="l"/>
                <a:tab pos="2163445" algn="l"/>
                <a:tab pos="3142615" algn="l"/>
                <a:tab pos="4190365"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人地关系的历史回顾和环境问题产生的原因</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人类作为地球的主人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自从诞生的那天起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就与周围的地理环境发生着密切的关系。一方面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人类的生活活动和生产活动需要不断地从周围环境中获取物质和能量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以求自身的生存和发展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又将废弃物排放于地理环境。人类与环境之间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存在着一种既对立又统一的特殊关系。千百年来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人类社会就是在这种对立统一的关系中发展起来的。下图所示为人类与环境相关模式图。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17839174"/>
              </p:ext>
            </p:extLst>
          </p:nvPr>
        </p:nvGraphicFramePr>
        <p:xfrm>
          <a:off x="1140450" y="4108359"/>
          <a:ext cx="6863101" cy="2676553"/>
        </p:xfrm>
        <a:graphic>
          <a:graphicData uri="http://schemas.openxmlformats.org/presentationml/2006/ole">
            <mc:AlternateContent xmlns:mc="http://schemas.openxmlformats.org/markup-compatibility/2006">
              <mc:Choice xmlns:v="urn:schemas-microsoft-com:vml" Requires="v">
                <p:oleObj spid="_x0000_s5133" name="文档" r:id="rId8" imgW="3839157" imgH="1496787" progId="Word.Document.12">
                  <p:embed/>
                </p:oleObj>
              </mc:Choice>
              <mc:Fallback>
                <p:oleObj name="文档" r:id="rId8" imgW="3839157" imgH="1496787" progId="Word.Document.12">
                  <p:embed/>
                  <p:pic>
                    <p:nvPicPr>
                      <p:cNvPr id="0" name=""/>
                      <p:cNvPicPr/>
                      <p:nvPr/>
                    </p:nvPicPr>
                    <p:blipFill>
                      <a:blip r:embed="rId9"/>
                      <a:stretch>
                        <a:fillRect/>
                      </a:stretch>
                    </p:blipFill>
                    <p:spPr>
                      <a:xfrm>
                        <a:off x="1140450" y="4108359"/>
                        <a:ext cx="6863101" cy="2676553"/>
                      </a:xfrm>
                      <a:prstGeom prst="rect">
                        <a:avLst/>
                      </a:prstGeom>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人类在从环境中获取物质和能量的时候会产生哪类环境问题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是如何产生的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人类生产、生活的废弃物向环境排放的过程中会产生哪类环境问题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是如何产生的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当人类向环境索取资源的速度超过了资源本身及其替代品的再生速度时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便会出现资源短缺、生态破坏等问题。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人类如果向环境排放废弃物的数量超过了环境的自净能力就会出现环境污染。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75462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328</TotalTime>
  <Words>1345</Words>
  <Application>Microsoft Office PowerPoint</Application>
  <PresentationFormat>全屏显示(4:3)</PresentationFormat>
  <Paragraphs>235</Paragraphs>
  <Slides>34</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6"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第六章  人类与地理环境的协调发展</vt:lpstr>
      <vt:lpstr>第一节　人地关系思想的演变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2016-08-01T08:51:19Z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