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3" r:id="rId2"/>
    <p:sldId id="264" r:id="rId3"/>
    <p:sldId id="265" r:id="rId4"/>
    <p:sldId id="378" r:id="rId5"/>
    <p:sldId id="379" r:id="rId6"/>
    <p:sldId id="275" r:id="rId7"/>
    <p:sldId id="361" r:id="rId8"/>
    <p:sldId id="380" r:id="rId9"/>
    <p:sldId id="381" r:id="rId10"/>
    <p:sldId id="362" r:id="rId11"/>
    <p:sldId id="382" r:id="rId12"/>
    <p:sldId id="372" r:id="rId13"/>
    <p:sldId id="383" r:id="rId14"/>
    <p:sldId id="375" r:id="rId15"/>
    <p:sldId id="384" r:id="rId16"/>
    <p:sldId id="387" r:id="rId17"/>
    <p:sldId id="389" r:id="rId18"/>
    <p:sldId id="385" r:id="rId19"/>
    <p:sldId id="390" r:id="rId20"/>
    <p:sldId id="391" r:id="rId21"/>
    <p:sldId id="270" r:id="rId22"/>
    <p:sldId id="277" r:id="rId23"/>
    <p:sldId id="392" r:id="rId24"/>
    <p:sldId id="310" r:id="rId25"/>
    <p:sldId id="393" r:id="rId26"/>
    <p:sldId id="394" r:id="rId27"/>
    <p:sldId id="311" r:id="rId28"/>
    <p:sldId id="395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506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slide" Target="../slides/slide2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slide" Target="../slides/slide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20073" y="1"/>
            <a:ext cx="1379210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89135" cy="584775"/>
              <a:chOff x="29482" y="2927145"/>
              <a:chExt cx="1588722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8872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076577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第二节　中国的可持续发展实践</a:t>
            </a:r>
            <a:endParaRPr lang="zh-CN" altLang="zh-CN" sz="14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6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12.xml"/><Relationship Id="rId9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6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2.xml"/><Relationship Id="rId9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6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oleObject" Target="../embeddings/oleObject9.bin"/><Relationship Id="rId4" Type="http://schemas.openxmlformats.org/officeDocument/2006/relationships/slide" Target="slide12.xml"/><Relationship Id="rId9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6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oleObject" Target="../embeddings/oleObject10.bin"/><Relationship Id="rId4" Type="http://schemas.openxmlformats.org/officeDocument/2006/relationships/slide" Target="slide12.xml"/><Relationship Id="rId9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6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18.xml"/><Relationship Id="rId5" Type="http://schemas.openxmlformats.org/officeDocument/2006/relationships/slide" Target="slide14.xml"/><Relationship Id="rId4" Type="http://schemas.openxmlformats.org/officeDocument/2006/relationships/slide" Target="slide12.xml"/><Relationship Id="rId9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21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21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image" Target="../media/image2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slide" Target="slide6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7.xml"/><Relationship Id="rId9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6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7.xml"/><Relationship Id="rId9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6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7.xml"/><Relationship Id="rId9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第二节　中国的可持续发展实践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走可持续发展道路是中国的必然选择。据此完成下列各题。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我国工业生产中资源利用虽然有明显的进步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但是问题依然突出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下列属于当前我国资源利用中存在的主要问题的是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资源利用效率偏低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经济增长方式粗放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国家资源政策不利于全社会的共同参与和共同行动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全社会尤其是地方政府对国家政策不理解、不支持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资源过度利用现象普遍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我国走节约型发展道路的直接原因是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自然资源种类多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类型齐全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资源利用率低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存在资源的相对短缺情况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人口基数过大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新增人口数量仍较多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以生物多样性减少为特征的生态破坏加剧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我国技术相对落后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资源利用率低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经济增长方式粗放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资源过度利用现象普遍。第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我国走节约型发展道路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是由人均资源占有量少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以及资源利用存在不合理现象所决定的。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24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1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问题导引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2999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中国可持续发展的具体措施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近几年来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江苏某发电有限公司积极倡导循环经济发展模式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推行绿色清洁生产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既取得经济效益、社会效益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又取得生态效益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江苏省循环经济示范单位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烟气脱硫系统在该公司投入商业化运行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系统脱硫率大于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脱硫过程中生成的副产品脱硫石膏也是一种再生原材料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纯度高可广泛用于石膏板、水泥缓凝剂的生产。电力生产产生的大量粉煤灰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也成为制造砖瓦和水泥的原料。该电厂清洁生产过程如下图所示。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960368"/>
              </p:ext>
            </p:extLst>
          </p:nvPr>
        </p:nvGraphicFramePr>
        <p:xfrm>
          <a:off x="965406" y="4437112"/>
          <a:ext cx="7213188" cy="2407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6" imgW="3839157" imgH="1281829" progId="Word.Document.12">
                  <p:embed/>
                </p:oleObj>
              </mc:Choice>
              <mc:Fallback>
                <p:oleObj name="文档" r:id="rId6" imgW="3839157" imgH="12818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5406" y="4437112"/>
                        <a:ext cx="7213188" cy="2407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40">
            <a:hlinkClick r:id="rId8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4" name="TextBox 3">
            <a:hlinkClick r:id="rId9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</p:spTree>
    <p:extLst>
      <p:ext uri="{BB962C8B-B14F-4D97-AF65-F5344CB8AC3E}">
        <p14:creationId xmlns:p14="http://schemas.microsoft.com/office/powerpoint/2010/main" val="41262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1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问题导引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该发电有限公司是如何在发电过程中推行清洁生产的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清洁生产和传统工业生产的主要区别是什么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该发电企业在生产全过程中推行清洁生产工艺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生产环节中出现的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废弃物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进入到新的生产环节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成为新的资源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污染物充分利用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排放量减到最小。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清洁生产是从原料生产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生产制造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消费使用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废弃物处理的全过程进行控制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体现了循环经济理念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传统工业生产只重视末端治理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对环境影响大。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4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</p:spTree>
    <p:extLst>
      <p:ext uri="{BB962C8B-B14F-4D97-AF65-F5344CB8AC3E}">
        <p14:creationId xmlns:p14="http://schemas.microsoft.com/office/powerpoint/2010/main" val="407205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可持续发展的实践模式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循环经济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所谓循环经济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就是把清洁生产和废弃物的综合利用融为一体的经济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本质上是一种生态经济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它要求运用生态学规律来指导人类社会的经济活动。其内涵如下图所示。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032578"/>
              </p:ext>
            </p:extLst>
          </p:nvPr>
        </p:nvGraphicFramePr>
        <p:xfrm>
          <a:off x="508000" y="3263476"/>
          <a:ext cx="8128000" cy="2685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8" imgW="3839157" imgH="1268866" progId="Word.Document.12">
                  <p:embed/>
                </p:oleObj>
              </mc:Choice>
              <mc:Fallback>
                <p:oleObj name="文档" r:id="rId8" imgW="3839157" imgH="12688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263476"/>
                        <a:ext cx="8128000" cy="26858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550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工业可持续发展的模式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清洁生产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清洁生产在产品生产过程或预期消费中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既能合理利用自然资源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把对人类环境的危害减至最小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又能充分满足人类需要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是社会经济效益最大化的一种模式。如下表所示。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084120"/>
              </p:ext>
            </p:extLst>
          </p:nvPr>
        </p:nvGraphicFramePr>
        <p:xfrm>
          <a:off x="508000" y="2892286"/>
          <a:ext cx="8128000" cy="4356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文档" r:id="rId6" imgW="3839157" imgH="2057407" progId="Word.Document.12">
                  <p:embed/>
                </p:oleObj>
              </mc:Choice>
              <mc:Fallback>
                <p:oleObj name="文档" r:id="rId6" imgW="3839157" imgH="20574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892286"/>
                        <a:ext cx="8128000" cy="4356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40">
            <a:hlinkClick r:id="rId8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1" name="TextBox 3">
            <a:hlinkClick r:id="rId9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</p:spTree>
    <p:extLst>
      <p:ext uri="{BB962C8B-B14F-4D97-AF65-F5344CB8AC3E}">
        <p14:creationId xmlns:p14="http://schemas.microsoft.com/office/powerpoint/2010/main" val="197592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615190"/>
              </p:ext>
            </p:extLst>
          </p:nvPr>
        </p:nvGraphicFramePr>
        <p:xfrm>
          <a:off x="508000" y="2320665"/>
          <a:ext cx="8128000" cy="2470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文档" r:id="rId6" imgW="3839157" imgH="1166968" progId="Word.Document.12">
                  <p:embed/>
                </p:oleObj>
              </mc:Choice>
              <mc:Fallback>
                <p:oleObj name="文档" r:id="rId6" imgW="3839157" imgH="1166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20665"/>
                        <a:ext cx="8128000" cy="2470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40">
            <a:hlinkClick r:id="rId8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1" name="TextBox 3">
            <a:hlinkClick r:id="rId9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</p:spTree>
    <p:extLst>
      <p:ext uri="{BB962C8B-B14F-4D97-AF65-F5344CB8AC3E}">
        <p14:creationId xmlns:p14="http://schemas.microsoft.com/office/powerpoint/2010/main" val="47101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0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1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农业可持续发展的模式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生态农业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生态农业是指用生态系统的观点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将农业生产和生态平衡纳入协调一致的轨道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充分发挥生态经济效益以促进持续增产的农业经营方式。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生态农业具有以下特点。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农业资源得到再生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生态农业利用生态学理论调整了农业结构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保护了农业资源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使资源再生、永续利用。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综合效益突出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生态农业科学地增加物质和技术投入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提高了农业生态系统物质能量的利用率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提高了经济效益、生态效益和社会效益。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实现良性循环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生态农业可以优化农业结构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使农、林、牧、副、渔五业合理发展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并可调节局部气候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减少灾害。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49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01020098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读图文资料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年代的广西恭城县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农民依靠木柴作为燃料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大量砍伐森林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使得恭城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多山少林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特殊的生态环境迅速恶化。县委、县政府果断鼓励发展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沼气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三位一体农业生产模式。经过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现在恭城是绿水青山的生态示范县。目前正逐步推进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农民专业合作社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生产基地标准化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516302"/>
              </p:ext>
            </p:extLst>
          </p:nvPr>
        </p:nvGraphicFramePr>
        <p:xfrm>
          <a:off x="508000" y="3812648"/>
          <a:ext cx="8128000" cy="2712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文档" r:id="rId8" imgW="3839157" imgH="1281829" progId="Word.Document.12">
                  <p:embed/>
                </p:oleObj>
              </mc:Choice>
              <mc:Fallback>
                <p:oleObj name="文档" r:id="rId8" imgW="3839157" imgH="12818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812648"/>
                        <a:ext cx="8128000" cy="2712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恭城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三位一体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生态农业模式的主导产业是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其生态模式的核心是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沼气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三位一体农业生产模式的优点。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影响当地水果种植的主要社会因素有哪些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当地为什么要采取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农民专业合作社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生产基地标准化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的管理模式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广西恭城是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多山少林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的生态环境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为了保护生态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其生态农业模式以果树种植业为主导产业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其生态模式的核心是沼气。第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该生态农业的优点主要是解决了饲料、肥料、燃料三者之间的矛盾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提高了土壤肥力。第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影响农业的社会经济因素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主要从市场、科技、劳动力、交通、政策等方面分析。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47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288507"/>
              </p:ext>
            </p:extLst>
          </p:nvPr>
        </p:nvGraphicFramePr>
        <p:xfrm>
          <a:off x="508000" y="1123484"/>
          <a:ext cx="8128000" cy="5401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4" imgW="3839157" imgH="2550695" progId="Word.Document.12">
                  <p:embed/>
                </p:oleObj>
              </mc:Choice>
              <mc:Fallback>
                <p:oleObj name="文档" r:id="rId4" imgW="3839157" imgH="25506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123484"/>
                        <a:ext cx="8128000" cy="5401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果树种植业　沼气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恭城农业生产模式围绕果树种植业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因地制宜开展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沼气、沼渣、沼液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的综合利用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解决了燃料、饲料、肥料三者之间的矛盾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减少了化肥、农药的施用量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从而实现了农业资源的高效利用和生态环境的改善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提高了农产品质量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增加了农民收入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改善了农村面貌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提高了农民生活水平与质量。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市场、科技、劳动力、交通等。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农民专业合作社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生产基地标准化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的管理模式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有利于及时把握市场信息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有利于加强科研投入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提高产品品质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树立品牌意识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提升产品的竞争力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有利于节约运输成本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提高经济效益等。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85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促使我国走可持续发展道路的最主要原因是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古代可持续发展思想对当代人的影响和熏陶深刻而又长久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人口、资源、环境问题使我国社会、经济发展面临巨大的压力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很多城市缺水严重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工农业生产受到影响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中国自然资源种类多、总量大、类型齐全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庞大的人口数量、严重的资源短缺和深刻的环境危机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使我国发展面临巨大压力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这是促使我国走可持续发展道路的最主要原因。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04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下图所示为山西某煤电企业清洁生产模式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有关该模式的说法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214624"/>
              </p:ext>
            </p:extLst>
          </p:nvPr>
        </p:nvGraphicFramePr>
        <p:xfrm>
          <a:off x="508000" y="2143742"/>
          <a:ext cx="8128000" cy="2769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文档" r:id="rId8" imgW="3839157" imgH="1307753" progId="Word.Document.12">
                  <p:embed/>
                </p:oleObj>
              </mc:Choice>
              <mc:Fallback>
                <p:oleObj name="文档" r:id="rId8" imgW="3839157" imgH="13077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43742"/>
                        <a:ext cx="8128000" cy="2769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99163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实现了环境保护和经济增长的双重效益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增大了生产规模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延长了产业链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对生产过程污染进行全程控制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扩大了污染范围和污染物的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该发展模式符合循环经济的思想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既节约了资源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又保护了环境。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88071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3-4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301717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571057"/>
              </p:ext>
            </p:extLst>
          </p:nvPr>
        </p:nvGraphicFramePr>
        <p:xfrm>
          <a:off x="508000" y="2124997"/>
          <a:ext cx="8128000" cy="3536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8" imgW="3839157" imgH="1669978" progId="Word.Document.12">
                  <p:embed/>
                </p:oleObj>
              </mc:Choice>
              <mc:Fallback>
                <p:oleObj name="文档" r:id="rId8" imgW="3839157" imgH="16699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24997"/>
                        <a:ext cx="8128000" cy="3536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3-4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图中箭头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表示秸秆、沼渣和沼液供给养殖业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表示粮食、蔬菜和棉花等供给农户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表示太阳能产生沼气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表示饲料、花卉和油料等供给市场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生态农业建设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使留民营村已经步入良性发展轨道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具体体现在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发展生物能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规模化经营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清洁化生产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增加化肥的施用量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57885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3-4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表示饲料加工的精饲料和下脚料供给养殖业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表示粮、菜、棉等供给农户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表示农作物秸秆进入沼气池发酵产生沼气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表示肉、蛋、奶等养殖业产品供给市场。第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留民营村进行生态农业建设的主要措施有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调整产业结构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变单一农业为农、林、牧、副、渔五业并举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实行综合循环利用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减少化肥施用量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增加有机肥施用量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开发利用沼气、太阳能等新能源。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503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所谓循环经济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就是把绿色制造、清洁生产和废弃物的综合利用融为一体的经济运行模式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本质上是一种生态经济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它要求运用生态学规律来指导人类社会的经济活动。它是推进生态文明建设的重要手段。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简要说明发展循环经济的意义。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下列符合生态文明的做法是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新疆退耕还林还草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内蒙古加大放牧密度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促进经济发展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山东为抗旱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春季实行大水漫灌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北京郊区发展旅游农业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循环经济的内涵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重在强调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即实现生产过程的循环、生产物质的循环、环境友好、低排放、低污染以及经济和社会的可持续发展。第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加大放牧密度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可能会引起草场退化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大水漫灌会导致土壤次生盐渍化。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通过发展循环经济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既可以实现经济增长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又可以减轻资源和环境压力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建立资源节约型社会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实现经济与环境的双赢。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02142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一、走可持续发展道路的必然性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我国基本国情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发展中的大国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肩负着提高社会生产力、增强综合国力和提高人民生活水平的历史任务。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我国在协调人地关系上面临的挑战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庞大的人口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数量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资源相对短缺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人均占有量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利用率较低。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极大的环境问题。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环境污染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仍在发展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城市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农村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蔓延。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范围在扩大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程度在加剧。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0798" y="3545113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4191" y="3940416"/>
            <a:ext cx="26865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83935" y="4746916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15878" y="4746916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二、实施可持续发展的途径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循环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循环经济发展模式图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建立在物质不断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循环利用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基础上的经济发展模式。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无害化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资源利用方式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友好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资源输入减量化、资源再利用和使废弃物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再生资源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实现经济活动的生态化。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804513"/>
              </p:ext>
            </p:extLst>
          </p:nvPr>
        </p:nvGraphicFramePr>
        <p:xfrm>
          <a:off x="508000" y="2132595"/>
          <a:ext cx="8128000" cy="1344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文档" r:id="rId6" imgW="3839157" imgH="634433" progId="Word.Document.12">
                  <p:embed/>
                </p:oleObj>
              </mc:Choice>
              <mc:Fallback>
                <p:oleObj name="文档" r:id="rId6" imgW="3839157" imgH="6344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32595"/>
                        <a:ext cx="8128000" cy="13445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793788" y="4037038"/>
            <a:ext cx="1080832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07800" y="4443109"/>
            <a:ext cx="800009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8687" y="4836242"/>
            <a:ext cx="508016" cy="3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26354" y="5233793"/>
            <a:ext cx="513096" cy="352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73842" y="5630348"/>
            <a:ext cx="1091640" cy="352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4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工业可持续发展模式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清洁生产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环境效益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实现资源的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可持续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控制污染。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经济效益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改造技术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调整工业结构。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农业可持续发展模式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生态农业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949358"/>
              </p:ext>
            </p:extLst>
          </p:nvPr>
        </p:nvGraphicFramePr>
        <p:xfrm>
          <a:off x="508000" y="2943135"/>
          <a:ext cx="8128000" cy="213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文档" r:id="rId6" imgW="3839157" imgH="1006740" progId="Word.Document.12">
                  <p:embed/>
                </p:oleObj>
              </mc:Choice>
              <mc:Fallback>
                <p:oleObj name="文档" r:id="rId6" imgW="3839157" imgH="10067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943135"/>
                        <a:ext cx="8128000" cy="213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65313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现在中国许多农村仍然在作物收割后大量焚烧秸秆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平时耕作中大量施用化肥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这些做法对农业生态环境有何不利影响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大量燃烧秸秆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会导致土壤肥力下降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燃烧秸秆也污染大气环境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大量施用化肥会使土壤板结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肥力下降。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4416" y="1633757"/>
            <a:ext cx="800009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2450" y="3411840"/>
            <a:ext cx="1104624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08357" y="4163005"/>
            <a:ext cx="524523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19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中国实施可持续发展的原因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按资源环境安全分类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我国属于次安全度国家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我国许多资源总量居世界前列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人均量却居世界后列。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我国走可持续发展道路的原因有哪些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地大物博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为何资源还相对短缺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资源相对短缺。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资源需求量大、人均占有量少、资源利用率低。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中国实施可持续发展的必然性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中国实施可持续发展的原因和中国的人口、资源、环境状况有关。具体分析如下。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庞大的人口基数。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630908"/>
              </p:ext>
            </p:extLst>
          </p:nvPr>
        </p:nvGraphicFramePr>
        <p:xfrm>
          <a:off x="508000" y="3347676"/>
          <a:ext cx="8128000" cy="2097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文档" r:id="rId8" imgW="3839157" imgH="990897" progId="Word.Document.12">
                  <p:embed/>
                </p:oleObj>
              </mc:Choice>
              <mc:Fallback>
                <p:oleObj name="文档" r:id="rId8" imgW="3839157" imgH="9908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347676"/>
                        <a:ext cx="8128000" cy="20975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311174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严重的资源短缺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821833"/>
              </p:ext>
            </p:extLst>
          </p:nvPr>
        </p:nvGraphicFramePr>
        <p:xfrm>
          <a:off x="508000" y="2709794"/>
          <a:ext cx="8128000" cy="2070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8" imgW="3839157" imgH="977574" progId="Word.Document.12">
                  <p:embed/>
                </p:oleObj>
              </mc:Choice>
              <mc:Fallback>
                <p:oleObj name="文档" r:id="rId8" imgW="3839157" imgH="9775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709794"/>
                        <a:ext cx="8128000" cy="20706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118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311174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深刻的环境危机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383539"/>
              </p:ext>
            </p:extLst>
          </p:nvPr>
        </p:nvGraphicFramePr>
        <p:xfrm>
          <a:off x="508000" y="2236451"/>
          <a:ext cx="8128000" cy="3280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文档" r:id="rId8" imgW="3839157" imgH="1548996" progId="Word.Document.12">
                  <p:embed/>
                </p:oleObj>
              </mc:Choice>
              <mc:Fallback>
                <p:oleObj name="文档" r:id="rId8" imgW="3839157" imgH="15489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236451"/>
                        <a:ext cx="8128000" cy="3280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754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334</TotalTime>
  <Words>1470</Words>
  <Application>Microsoft Office PowerPoint</Application>
  <PresentationFormat>全屏显示(4:3)</PresentationFormat>
  <Paragraphs>225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第二节　中国的可持续发展实践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2016-08-01T08:48:01Z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