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emf" ContentType="image/x-emf"/>
  <Default Extension="jpeg" ContentType="image/jpeg"/>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ml" ContentType="application/xml"/>
  <Default Extension="docx" ContentType="application/vnd.openxmlformats-officedocument.wordprocessingml.document"/>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358" r:id="rId2"/>
    <p:sldId id="264" r:id="rId3"/>
    <p:sldId id="265" r:id="rId4"/>
    <p:sldId id="366" r:id="rId5"/>
    <p:sldId id="367" r:id="rId6"/>
    <p:sldId id="275" r:id="rId7"/>
    <p:sldId id="369" r:id="rId8"/>
    <p:sldId id="370" r:id="rId9"/>
    <p:sldId id="371" r:id="rId10"/>
    <p:sldId id="372" r:id="rId11"/>
    <p:sldId id="373" r:id="rId12"/>
    <p:sldId id="375" r:id="rId13"/>
    <p:sldId id="376" r:id="rId14"/>
    <p:sldId id="361" r:id="rId15"/>
    <p:sldId id="377" r:id="rId16"/>
    <p:sldId id="378" r:id="rId17"/>
    <p:sldId id="379" r:id="rId18"/>
    <p:sldId id="374" r:id="rId19"/>
    <p:sldId id="380" r:id="rId20"/>
    <p:sldId id="381" r:id="rId21"/>
    <p:sldId id="382" r:id="rId22"/>
    <p:sldId id="383" r:id="rId23"/>
    <p:sldId id="384" r:id="rId24"/>
    <p:sldId id="270" r:id="rId25"/>
    <p:sldId id="385" r:id="rId26"/>
    <p:sldId id="277" r:id="rId27"/>
    <p:sldId id="386" r:id="rId28"/>
    <p:sldId id="310" r:id="rId29"/>
    <p:sldId id="311" r:id="rId30"/>
    <p:sldId id="387" r:id="rId31"/>
    <p:sldId id="388" r:id="rId3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5488" autoAdjust="0"/>
  </p:normalViewPr>
  <p:slideViewPr>
    <p:cSldViewPr showGuides="1">
      <p:cViewPr varScale="1">
        <p:scale>
          <a:sx n="85" d="100"/>
          <a:sy n="85" d="100"/>
        </p:scale>
        <p:origin x="84" y="180"/>
      </p:cViewPr>
      <p:guideLst>
        <p:guide orient="horz" pos="754"/>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image" Target="../media/image2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2016-08-02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4.xml"/><Relationship Id="rId7" Type="http://schemas.openxmlformats.org/officeDocument/2006/relationships/image" Target="../media/image6.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5.png"/><Relationship Id="rId4" Type="http://schemas.openxmlformats.org/officeDocument/2006/relationships/slide" Target="../slides/slide6.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6.xml"/><Relationship Id="rId4" Type="http://schemas.openxmlformats.org/officeDocument/2006/relationships/slide" Target="../slides/slide24.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24.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6.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6.xml"/><Relationship Id="rId4" Type="http://schemas.openxmlformats.org/officeDocument/2006/relationships/slide" Target="../slides/slide2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214198"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X</a:t>
              </a:r>
              <a:r>
                <a:rPr lang="en-US" altLang="zh-CN" sz="900" smtClean="0">
                  <a:solidFill>
                    <a:srgbClr val="333333"/>
                  </a:solidFill>
                  <a:latin typeface="+mn-lt"/>
                  <a:ea typeface="+mn-ea"/>
                </a:rPr>
                <a:t>INZHI DAOXUE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317990" cy="584775"/>
            <a:chOff x="29482" y="2927145"/>
            <a:chExt cx="1624284" cy="487312"/>
          </a:xfrm>
        </p:grpSpPr>
        <p:sp>
          <p:nvSpPr>
            <p:cNvPr id="38" name="TextBox 37"/>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195591"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AYIJIEHUO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900" dirty="0" smtClean="0">
                    <a:solidFill>
                      <a:schemeClr val="bg1"/>
                    </a:solidFill>
                    <a:latin typeface="+mn-lt"/>
                    <a:ea typeface="+mn-ea"/>
                  </a:rPr>
                  <a:t>INZHIDAOXUE</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317990" cy="584775"/>
            <a:chOff x="29482" y="2927145"/>
            <a:chExt cx="1624284" cy="487312"/>
          </a:xfrm>
        </p:grpSpPr>
        <p:sp>
          <p:nvSpPr>
            <p:cNvPr id="40" name="TextBox 39"/>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900" dirty="0" smtClean="0">
                  <a:solidFill>
                    <a:schemeClr val="tx1"/>
                  </a:solidFill>
                  <a:latin typeface="+mn-lt"/>
                  <a:ea typeface="+mn-ea"/>
                </a:rPr>
                <a:t>INZHIDAOXUE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D</a:t>
                </a:r>
                <a:r>
                  <a:rPr lang="en-US" altLang="zh-CN" sz="1000" baseline="0" dirty="0" smtClean="0">
                    <a:solidFill>
                      <a:schemeClr val="bg1"/>
                    </a:solidFill>
                    <a:latin typeface="+mn-lt"/>
                    <a:ea typeface="+mn-ea"/>
                  </a:rPr>
                  <a:t>AYIJIEHUO</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答疑解惑</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chemeClr val="bg1"/>
                    </a:solidFill>
                    <a:latin typeface="黑体" panose="02010600030101010101" pitchFamily="2" charset="-122"/>
                    <a:ea typeface="黑体" panose="02010600030101010101" pitchFamily="2" charset="-122"/>
                  </a:rPr>
                  <a:t>D</a:t>
                </a:r>
                <a:r>
                  <a:rPr lang="en-US" altLang="zh-CN" sz="1000" smtClean="0">
                    <a:solidFill>
                      <a:schemeClr val="bg1"/>
                    </a:solidFill>
                    <a:latin typeface="+mn-lt"/>
                    <a:ea typeface="+mn-ea"/>
                  </a:rPr>
                  <a:t>ANGTANG JIANCE</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chemeClr val="bg1"/>
                    </a:solidFill>
                    <a:latin typeface="黑体" panose="02010600030101010101" pitchFamily="2" charset="-122"/>
                    <a:ea typeface="黑体" panose="02010600030101010101" pitchFamily="2" charset="-122"/>
                  </a:rPr>
                  <a:t>当堂检测</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400" smtClean="0"/>
              <a:t>第二节　人口合理容量</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image" Target="../media/image11.emf"/><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oleObject" Target="../embeddings/oleObject3.bin"/><Relationship Id="rId4" Type="http://schemas.openxmlformats.org/officeDocument/2006/relationships/slide" Target="slide14.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image" Target="../media/image12.emf"/><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package" Target="../embeddings/Microsoft_Word___4.docx"/><Relationship Id="rId5" Type="http://schemas.openxmlformats.org/officeDocument/2006/relationships/oleObject" Target="../embeddings/oleObject4.bin"/><Relationship Id="rId4" Type="http://schemas.openxmlformats.org/officeDocument/2006/relationships/slide" Target="slide14.xml"/></Relationships>
</file>

<file path=ppt/slides/_rels/slide1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6.xml"/><Relationship Id="rId1" Type="http://schemas.openxmlformats.org/officeDocument/2006/relationships/slideLayout" Target="../slideLayouts/slideLayout6.xml"/><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6.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6.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6.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6.xml"/><Relationship Id="rId1" Type="http://schemas.openxmlformats.org/officeDocument/2006/relationships/slideLayout" Target="../slideLayouts/slideLayout6.xml"/><Relationship Id="rId4" Type="http://schemas.openxmlformats.org/officeDocument/2006/relationships/image" Target="../media/image14.jpeg"/></Relationships>
</file>

<file path=ppt/slides/_rels/slide1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6.xml"/><Relationship Id="rId1" Type="http://schemas.openxmlformats.org/officeDocument/2006/relationships/slideLayout" Target="../slideLayouts/slideLayout6.xml"/><Relationship Id="rId4" Type="http://schemas.openxmlformats.org/officeDocument/2006/relationships/image" Target="../media/image15.jpeg"/></Relationships>
</file>

<file path=ppt/slides/_rels/slide18.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image" Target="../media/image16.emf"/><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package" Target="../embeddings/Microsoft_Word___5.docx"/><Relationship Id="rId5" Type="http://schemas.openxmlformats.org/officeDocument/2006/relationships/oleObject" Target="../embeddings/oleObject5.bin"/><Relationship Id="rId4" Type="http://schemas.openxmlformats.org/officeDocument/2006/relationships/slide" Target="slide14.xml"/></Relationships>
</file>

<file path=ppt/slides/_rels/slide1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6.xml"/><Relationship Id="rId1" Type="http://schemas.openxmlformats.org/officeDocument/2006/relationships/slideLayout" Target="../slideLayouts/slideLayout6.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6.xml"/><Relationship Id="rId1" Type="http://schemas.openxmlformats.org/officeDocument/2006/relationships/slideLayout" Target="../slideLayouts/slideLayout6.xml"/><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image" Target="../media/image19.emf"/><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package" Target="../embeddings/Microsoft_Word___6.docx"/><Relationship Id="rId5" Type="http://schemas.openxmlformats.org/officeDocument/2006/relationships/oleObject" Target="../embeddings/oleObject6.bin"/><Relationship Id="rId4" Type="http://schemas.openxmlformats.org/officeDocument/2006/relationships/slide" Target="slide14.xml"/></Relationships>
</file>

<file path=ppt/slides/_rels/slide2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6.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6.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4.xml"/><Relationship Id="rId1" Type="http://schemas.openxmlformats.org/officeDocument/2006/relationships/slideLayout" Target="../slideLayouts/slideLayout7.xml"/><Relationship Id="rId5" Type="http://schemas.openxmlformats.org/officeDocument/2006/relationships/slide" Target="slide29.xml"/><Relationship Id="rId4" Type="http://schemas.openxmlformats.org/officeDocument/2006/relationships/slide" Target="slide28.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4.xml"/><Relationship Id="rId1" Type="http://schemas.openxmlformats.org/officeDocument/2006/relationships/slideLayout" Target="../slideLayouts/slideLayout7.xml"/><Relationship Id="rId5" Type="http://schemas.openxmlformats.org/officeDocument/2006/relationships/slide" Target="slide29.xml"/><Relationship Id="rId4" Type="http://schemas.openxmlformats.org/officeDocument/2006/relationships/slide" Target="slide28.xml"/></Relationships>
</file>

<file path=ppt/slides/_rels/slide26.xml.rels><?xml version="1.0" encoding="UTF-8" standalone="yes"?>
<Relationships xmlns="http://schemas.openxmlformats.org/package/2006/relationships"><Relationship Id="rId8" Type="http://schemas.openxmlformats.org/officeDocument/2006/relationships/package" Target="../embeddings/Microsoft_Word___7.docx"/><Relationship Id="rId3" Type="http://schemas.openxmlformats.org/officeDocument/2006/relationships/slide" Target="slide24.xml"/><Relationship Id="rId7"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26.xml"/><Relationship Id="rId9" Type="http://schemas.openxmlformats.org/officeDocument/2006/relationships/image" Target="../media/image20.emf"/></Relationships>
</file>

<file path=ppt/slides/_rels/slide27.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4.xml"/><Relationship Id="rId1" Type="http://schemas.openxmlformats.org/officeDocument/2006/relationships/slideLayout" Target="../slideLayouts/slideLayout7.xml"/><Relationship Id="rId5" Type="http://schemas.openxmlformats.org/officeDocument/2006/relationships/slide" Target="slide29.xml"/><Relationship Id="rId4" Type="http://schemas.openxmlformats.org/officeDocument/2006/relationships/slide" Target="slide28.xml"/></Relationships>
</file>

<file path=ppt/slides/_rels/slide28.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4.xml"/><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slide" Target="slide29.xml"/><Relationship Id="rId4" Type="http://schemas.openxmlformats.org/officeDocument/2006/relationships/slide" Target="slide28.xml"/></Relationships>
</file>

<file path=ppt/slides/_rels/slide29.xml.rels><?xml version="1.0" encoding="UTF-8" standalone="yes"?>
<Relationships xmlns="http://schemas.openxmlformats.org/package/2006/relationships"><Relationship Id="rId8" Type="http://schemas.openxmlformats.org/officeDocument/2006/relationships/package" Target="../embeddings/Microsoft_Word___8.docx"/><Relationship Id="rId3" Type="http://schemas.openxmlformats.org/officeDocument/2006/relationships/slide" Target="slide24.xml"/><Relationship Id="rId7" Type="http://schemas.openxmlformats.org/officeDocument/2006/relationships/oleObject" Target="../embeddings/oleObject8.bin"/><Relationship Id="rId12" Type="http://schemas.openxmlformats.org/officeDocument/2006/relationships/image" Target="../media/image23.emf"/><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slide" Target="slide29.xml"/><Relationship Id="rId11" Type="http://schemas.openxmlformats.org/officeDocument/2006/relationships/package" Target="../embeddings/Microsoft_Word___9.docx"/><Relationship Id="rId5" Type="http://schemas.openxmlformats.org/officeDocument/2006/relationships/slide" Target="slide28.xml"/><Relationship Id="rId10" Type="http://schemas.openxmlformats.org/officeDocument/2006/relationships/oleObject" Target="../embeddings/oleObject9.bin"/><Relationship Id="rId4" Type="http://schemas.openxmlformats.org/officeDocument/2006/relationships/slide" Target="slide26.xml"/><Relationship Id="rId9" Type="http://schemas.openxmlformats.org/officeDocument/2006/relationships/image" Target="../media/image22.emf"/></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5.xml"/></Relationships>
</file>

<file path=ppt/slides/_rels/slide30.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4.xml"/><Relationship Id="rId1" Type="http://schemas.openxmlformats.org/officeDocument/2006/relationships/slideLayout" Target="../slideLayouts/slideLayout7.xml"/><Relationship Id="rId5" Type="http://schemas.openxmlformats.org/officeDocument/2006/relationships/slide" Target="slide29.xml"/><Relationship Id="rId4" Type="http://schemas.openxmlformats.org/officeDocument/2006/relationships/slide" Target="slide28.xml"/></Relationships>
</file>

<file path=ppt/slides/_rels/slide31.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4.xml"/><Relationship Id="rId1" Type="http://schemas.openxmlformats.org/officeDocument/2006/relationships/slideLayout" Target="../slideLayouts/slideLayout7.xml"/><Relationship Id="rId5" Type="http://schemas.openxmlformats.org/officeDocument/2006/relationships/slide" Target="slide29.xml"/><Relationship Id="rId4" Type="http://schemas.openxmlformats.org/officeDocument/2006/relationships/slide" Target="slide28.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5.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6.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6.xml"/><Relationship Id="rId1" Type="http://schemas.openxmlformats.org/officeDocument/2006/relationships/slideLayout" Target="../slideLayouts/slideLayout6.xml"/><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image" Target="../media/image10.emf"/><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2.bin"/><Relationship Id="rId4" Type="http://schemas.openxmlformats.org/officeDocument/2006/relationships/slide" Target="slide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874708"/>
            <a:ext cx="6203032" cy="576064"/>
          </a:xfrm>
        </p:spPr>
        <p:txBody>
          <a:bodyPr/>
          <a:lstStyle/>
          <a:p>
            <a:r>
              <a:rPr lang="zh-CN" altLang="zh-CN" sz="3200" b="1"/>
              <a:t>第二节</a:t>
            </a:r>
            <a:r>
              <a:rPr lang="zh-CN" altLang="zh-CN" sz="3200"/>
              <a:t>　</a:t>
            </a:r>
            <a:r>
              <a:rPr lang="zh-CN" altLang="zh-CN" sz="3200" b="1"/>
              <a:t>人口合理容量</a:t>
            </a:r>
            <a:endParaRPr lang="zh-CN" altLang="zh-CN" sz="3200"/>
          </a:p>
        </p:txBody>
      </p:sp>
    </p:spTree>
    <p:extLst>
      <p:ext uri="{BB962C8B-B14F-4D97-AF65-F5344CB8AC3E}">
        <p14:creationId xmlns:p14="http://schemas.microsoft.com/office/powerpoint/2010/main" val="3220555212"/>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722553335"/>
              </p:ext>
            </p:extLst>
          </p:nvPr>
        </p:nvGraphicFramePr>
        <p:xfrm>
          <a:off x="508000" y="1268760"/>
          <a:ext cx="8128000" cy="5667078"/>
        </p:xfrm>
        <a:graphic>
          <a:graphicData uri="http://schemas.openxmlformats.org/presentationml/2006/ole">
            <mc:AlternateContent xmlns:mc="http://schemas.openxmlformats.org/markup-compatibility/2006">
              <mc:Choice xmlns:v="urn:schemas-microsoft-com:vml" Requires="v">
                <p:oleObj spid="_x0000_s3077" name="文档" r:id="rId6" imgW="3896414" imgH="2715965" progId="Word.Document.12">
                  <p:embed/>
                </p:oleObj>
              </mc:Choice>
              <mc:Fallback>
                <p:oleObj name="文档" r:id="rId6" imgW="3896414" imgH="2715965" progId="Word.Document.12">
                  <p:embed/>
                  <p:pic>
                    <p:nvPicPr>
                      <p:cNvPr id="0" name=""/>
                      <p:cNvPicPr/>
                      <p:nvPr/>
                    </p:nvPicPr>
                    <p:blipFill>
                      <a:blip r:embed="rId7"/>
                      <a:stretch>
                        <a:fillRect/>
                      </a:stretch>
                    </p:blipFill>
                    <p:spPr>
                      <a:xfrm>
                        <a:off x="508000" y="1268760"/>
                        <a:ext cx="8128000" cy="5667078"/>
                      </a:xfrm>
                      <a:prstGeom prst="rect">
                        <a:avLst/>
                      </a:prstGeom>
                    </p:spPr>
                  </p:pic>
                </p:oleObj>
              </mc:Fallback>
            </mc:AlternateContent>
          </a:graphicData>
        </a:graphic>
      </p:graphicFrame>
    </p:spTree>
    <p:extLst>
      <p:ext uri="{BB962C8B-B14F-4D97-AF65-F5344CB8AC3E}">
        <p14:creationId xmlns:p14="http://schemas.microsoft.com/office/powerpoint/2010/main" val="401728598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253776"/>
            <a:ext cx="8384480" cy="1311128"/>
          </a:xfrm>
          <a:prstGeom prst="rect">
            <a:avLst/>
          </a:prstGeom>
        </p:spPr>
        <p:txBody>
          <a:bodyPr wrap="square">
            <a:spAutoFit/>
          </a:bodyPr>
          <a:lstStyle/>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典例剖析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导学号</a:t>
            </a:r>
            <a:r>
              <a:rPr lang="en-US" altLang="zh-CN" sz="2200">
                <a:solidFill>
                  <a:srgbClr val="000000"/>
                </a:solidFill>
                <a:latin typeface="Times New Roman" panose="02020603050405020304" pitchFamily="18" charset="0"/>
                <a:cs typeface="Times New Roman" panose="02020603050405020304" pitchFamily="18" charset="0"/>
              </a:rPr>
              <a:t>97850007</a:t>
            </a:r>
            <a:r>
              <a:rPr lang="zh-CN" altLang="zh-CN" sz="2200">
                <a:solidFill>
                  <a:srgbClr val="000000"/>
                </a:solidFill>
                <a:latin typeface="Times New Roman" panose="02020603050405020304" pitchFamily="18" charset="0"/>
                <a:cs typeface="Times New Roman" panose="02020603050405020304" pitchFamily="18" charset="0"/>
              </a:rPr>
              <a:t>读有关青藏地区的材料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完成下列各题。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青藏高原人口增长与人均资源占有量动态预测表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836043641"/>
              </p:ext>
            </p:extLst>
          </p:nvPr>
        </p:nvGraphicFramePr>
        <p:xfrm>
          <a:off x="508000" y="2492896"/>
          <a:ext cx="8128000" cy="4169990"/>
        </p:xfrm>
        <a:graphic>
          <a:graphicData uri="http://schemas.openxmlformats.org/presentationml/2006/ole">
            <mc:AlternateContent xmlns:mc="http://schemas.openxmlformats.org/markup-compatibility/2006">
              <mc:Choice xmlns:v="urn:schemas-microsoft-com:vml" Requires="v">
                <p:oleObj spid="_x0000_s4101" name="文档" r:id="rId6" imgW="3896414" imgH="1997996" progId="Word.Document.12">
                  <p:embed/>
                </p:oleObj>
              </mc:Choice>
              <mc:Fallback>
                <p:oleObj name="文档" r:id="rId6" imgW="3896414" imgH="1997996" progId="Word.Document.12">
                  <p:embed/>
                  <p:pic>
                    <p:nvPicPr>
                      <p:cNvPr id="0" name=""/>
                      <p:cNvPicPr/>
                      <p:nvPr/>
                    </p:nvPicPr>
                    <p:blipFill>
                      <a:blip r:embed="rId7"/>
                      <a:stretch>
                        <a:fillRect/>
                      </a:stretch>
                    </p:blipFill>
                    <p:spPr>
                      <a:xfrm>
                        <a:off x="508000" y="2492896"/>
                        <a:ext cx="8128000" cy="4169990"/>
                      </a:xfrm>
                      <a:prstGeom prst="rect">
                        <a:avLst/>
                      </a:prstGeom>
                    </p:spPr>
                  </p:pic>
                </p:oleObj>
              </mc:Fallback>
            </mc:AlternateContent>
          </a:graphicData>
        </a:graphic>
      </p:graphicFrame>
    </p:spTree>
    <p:extLst>
      <p:ext uri="{BB962C8B-B14F-4D97-AF65-F5344CB8AC3E}">
        <p14:creationId xmlns:p14="http://schemas.microsoft.com/office/powerpoint/2010/main" val="119341516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3667519"/>
            <a:ext cx="8128000" cy="249106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青藏高原与全国人口素质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受教育程度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对比图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青藏高原人均资源占有量不断下降的原因有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人口增幅大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不合理开发使资源减量和受到破坏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资源保护意识较差　</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资源利用技术水平较低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①②</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③④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①③④</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①②③④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W39.eps" descr="id:2147493130;FounderCES"/>
          <p:cNvPicPr/>
          <p:nvPr/>
        </p:nvPicPr>
        <p:blipFill>
          <a:blip r:embed="rId4"/>
          <a:stretch>
            <a:fillRect/>
          </a:stretch>
        </p:blipFill>
        <p:spPr>
          <a:xfrm>
            <a:off x="3059832" y="1340768"/>
            <a:ext cx="3240360" cy="2318376"/>
          </a:xfrm>
          <a:prstGeom prst="rect">
            <a:avLst/>
          </a:prstGeom>
        </p:spPr>
      </p:pic>
    </p:spTree>
    <p:extLst>
      <p:ext uri="{BB962C8B-B14F-4D97-AF65-F5344CB8AC3E}">
        <p14:creationId xmlns:p14="http://schemas.microsoft.com/office/powerpoint/2010/main" val="45576434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0768"/>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从人口角度分析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实现青藏高原可持续发展的主要途径是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控制人口数量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提高人口素质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大量引进劳动力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加速资源开发利用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适度发展生态农业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保护生态环境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发展生态旅游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加强自然保护区建设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人均资源占有量的多少与人口数量、资源数量有关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而资源数量又受开发、保护、利用率等的影响。第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题目问的是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从人口角度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虽然选项</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说法也利于青藏高原实现可持续发展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但与题目要求不符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选项</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青藏高原生态脆弱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人口容量有限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不可大量引进劳动力。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(1)D</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(2)A</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08000" y="3781562"/>
            <a:ext cx="8128000" cy="20237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8000" y="5805264"/>
            <a:ext cx="8128000" cy="5804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015766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510"/>
            <a:ext cx="8128000" cy="5334922"/>
          </a:xfrm>
          <a:prstGeom prst="rect">
            <a:avLst/>
          </a:prstGeom>
        </p:spPr>
        <p:txBody>
          <a:bodyPr>
            <a:spAutoFit/>
          </a:bodyPr>
          <a:lstStyle/>
          <a:p>
            <a:pPr indent="408305">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探究</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zh-CN" altLang="zh-CN" sz="2200" b="1" u="sng">
                <a:solidFill>
                  <a:srgbClr val="FF0000"/>
                </a:solidFill>
                <a:uFill>
                  <a:solidFill>
                    <a:srgbClr val="000000"/>
                  </a:solidFill>
                </a:uFill>
                <a:latin typeface="Times New Roman" panose="02020603050405020304" pitchFamily="18" charset="0"/>
                <a:cs typeface="Times New Roman" panose="02020603050405020304" pitchFamily="18" charset="0"/>
              </a:rPr>
              <a:t>人口的合理容量</a:t>
            </a:r>
            <a:r>
              <a:rPr lang="en-US" altLang="zh-CN" sz="2200" u="sng">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问题导引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年代后期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中国科学院开展了我国土地资源生产能力及人口容量的研究工作。从土地资源的生产能力估测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全国耕地面积保持</a:t>
            </a:r>
            <a:r>
              <a:rPr lang="en-US" altLang="zh-CN" sz="2200">
                <a:solidFill>
                  <a:srgbClr val="000000"/>
                </a:solidFill>
                <a:latin typeface="Times New Roman" panose="02020603050405020304" pitchFamily="18" charset="0"/>
                <a:cs typeface="Times New Roman" panose="02020603050405020304" pitchFamily="18" charset="0"/>
              </a:rPr>
              <a:t>1.23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亿公顷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播种面积</a:t>
            </a:r>
            <a:r>
              <a:rPr lang="en-US" altLang="zh-CN" sz="2200">
                <a:solidFill>
                  <a:srgbClr val="000000"/>
                </a:solidFill>
                <a:latin typeface="Times New Roman" panose="02020603050405020304" pitchFamily="18" charset="0"/>
                <a:cs typeface="Times New Roman" panose="02020603050405020304" pitchFamily="18" charset="0"/>
              </a:rPr>
              <a:t>1.93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亿公顷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粮食总产量</a:t>
            </a:r>
            <a:r>
              <a:rPr lang="en-US" altLang="zh-CN" sz="2200">
                <a:solidFill>
                  <a:srgbClr val="000000"/>
                </a:solidFill>
                <a:latin typeface="Times New Roman" panose="02020603050405020304" pitchFamily="18" charset="0"/>
                <a:cs typeface="Times New Roman" panose="02020603050405020304" pitchFamily="18" charset="0"/>
              </a:rPr>
              <a:t>8.3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若以年人均消费粮食</a:t>
            </a:r>
            <a:r>
              <a:rPr lang="en-US" altLang="zh-CN" sz="2200">
                <a:solidFill>
                  <a:srgbClr val="000000"/>
                </a:solidFill>
                <a:latin typeface="Times New Roman" panose="02020603050405020304" pitchFamily="18" charset="0"/>
                <a:cs typeface="Times New Roman" panose="02020603050405020304" pitchFamily="18" charset="0"/>
              </a:rPr>
              <a:t>500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千克、</a:t>
            </a:r>
            <a:r>
              <a:rPr lang="en-US" altLang="zh-CN" sz="2200">
                <a:solidFill>
                  <a:srgbClr val="000000"/>
                </a:solidFill>
                <a:latin typeface="Times New Roman" panose="02020603050405020304" pitchFamily="18" charset="0"/>
                <a:cs typeface="Times New Roman" panose="02020603050405020304" pitchFamily="18" charset="0"/>
              </a:rPr>
              <a:t>550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千克和</a:t>
            </a:r>
            <a:r>
              <a:rPr lang="en-US" altLang="zh-CN" sz="2200">
                <a:solidFill>
                  <a:srgbClr val="000000"/>
                </a:solidFill>
                <a:latin typeface="Times New Roman" panose="02020603050405020304" pitchFamily="18" charset="0"/>
                <a:cs typeface="Times New Roman" panose="02020603050405020304" pitchFamily="18" charset="0"/>
              </a:rPr>
              <a:t>600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千克三个方案测算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我国耕地面积可承载人口的极限分别为</a:t>
            </a:r>
            <a:r>
              <a:rPr lang="en-US" altLang="zh-CN" sz="2200">
                <a:solidFill>
                  <a:srgbClr val="000000"/>
                </a:solidFill>
                <a:latin typeface="Times New Roman" panose="02020603050405020304" pitchFamily="18" charset="0"/>
                <a:cs typeface="Times New Roman" panose="02020603050405020304" pitchFamily="18" charset="0"/>
              </a:rPr>
              <a:t>16.6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a:t>
            </a:r>
            <a:r>
              <a:rPr lang="en-US" altLang="zh-CN" sz="2200">
                <a:solidFill>
                  <a:srgbClr val="000000"/>
                </a:solidFill>
                <a:latin typeface="Times New Roman" panose="02020603050405020304" pitchFamily="18" charset="0"/>
                <a:cs typeface="Times New Roman" panose="02020603050405020304" pitchFamily="18" charset="0"/>
              </a:rPr>
              <a:t>15.1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a:t>
            </a:r>
            <a:r>
              <a:rPr lang="en-US" altLang="zh-CN" sz="2200">
                <a:solidFill>
                  <a:srgbClr val="000000"/>
                </a:solidFill>
                <a:latin typeface="Times New Roman" panose="02020603050405020304" pitchFamily="18" charset="0"/>
                <a:cs typeface="Times New Roman" panose="02020603050405020304" pitchFamily="18" charset="0"/>
              </a:rPr>
              <a:t>13.8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亿。最多能养活</a:t>
            </a:r>
            <a:r>
              <a:rPr lang="en-US" altLang="zh-CN" sz="2200">
                <a:solidFill>
                  <a:srgbClr val="000000"/>
                </a:solidFill>
                <a:latin typeface="Times New Roman" panose="02020603050405020304" pitchFamily="18" charset="0"/>
                <a:cs typeface="Times New Roman" panose="02020603050405020304" pitchFamily="18" charset="0"/>
              </a:rPr>
              <a:t>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一些专家根据我国的资源、人体营养和文化教育等条件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尤其是对我国耕地、草原和水资源利用状况进行分析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预测我国的人口容量为</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a:t>
            </a: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亿人。如保证人民能获取所需营养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我国人口应控制在</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亿之内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如果按照美国的消费水平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我国人口大致应控制在</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亿之内。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410120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结合材料探究</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材料一、二分别指的是人口容量还是人口合理容量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材料一指的是人口容量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材料二指的是人口合理容量。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人口容量和人口合理容量的本质区别是什么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人口容量强调的是一个国家或地区所承载的最大人口数量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极限人口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而人口合理容量强调在保证合理健康的生活水平条件下和能促进可持续发展前提下的适度人口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最佳人口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人口容量具有</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性、</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性、</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性的特点。</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临界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相对</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警戒</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08000" y="2348881"/>
            <a:ext cx="8128000"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67544" y="3152258"/>
            <a:ext cx="8128000" cy="1212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08000" y="5163193"/>
            <a:ext cx="8128000"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3766026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23518"/>
            <a:ext cx="8128000" cy="1678536"/>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名师精讲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环境承载力、人口容量、人口合理容量的区别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环境承载力、人口容量、人口合理容量的共性是都表达了某区域所能容纳的人口数量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从而难以区分三者的差异。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W40.eps" descr="id:2147493158;FounderCES"/>
          <p:cNvPicPr/>
          <p:nvPr/>
        </p:nvPicPr>
        <p:blipFill>
          <a:blip r:embed="rId4"/>
          <a:stretch>
            <a:fillRect/>
          </a:stretch>
        </p:blipFill>
        <p:spPr>
          <a:xfrm>
            <a:off x="2051720" y="2852936"/>
            <a:ext cx="4104456" cy="3582412"/>
          </a:xfrm>
          <a:prstGeom prst="rect">
            <a:avLst/>
          </a:prstGeom>
        </p:spPr>
      </p:pic>
    </p:spTree>
    <p:extLst>
      <p:ext uri="{BB962C8B-B14F-4D97-AF65-F5344CB8AC3E}">
        <p14:creationId xmlns:p14="http://schemas.microsoft.com/office/powerpoint/2010/main" val="134044795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19493"/>
            <a:ext cx="2720296"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人口容量的</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特点</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W41.eps" descr="id:2147493165;FounderCES"/>
          <p:cNvPicPr/>
          <p:nvPr/>
        </p:nvPicPr>
        <p:blipFill>
          <a:blip r:embed="rId4"/>
          <a:stretch>
            <a:fillRect/>
          </a:stretch>
        </p:blipFill>
        <p:spPr>
          <a:xfrm>
            <a:off x="2044153" y="1700808"/>
            <a:ext cx="4832103" cy="4515910"/>
          </a:xfrm>
          <a:prstGeom prst="rect">
            <a:avLst/>
          </a:prstGeom>
        </p:spPr>
      </p:pic>
    </p:spTree>
    <p:extLst>
      <p:ext uri="{BB962C8B-B14F-4D97-AF65-F5344CB8AC3E}">
        <p14:creationId xmlns:p14="http://schemas.microsoft.com/office/powerpoint/2010/main" val="68083115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11160"/>
            <a:ext cx="3284554"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影响人口容量的</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因素</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657403130"/>
              </p:ext>
            </p:extLst>
          </p:nvPr>
        </p:nvGraphicFramePr>
        <p:xfrm>
          <a:off x="508000" y="1628800"/>
          <a:ext cx="8128000" cy="5435167"/>
        </p:xfrm>
        <a:graphic>
          <a:graphicData uri="http://schemas.openxmlformats.org/presentationml/2006/ole">
            <mc:AlternateContent xmlns:mc="http://schemas.openxmlformats.org/markup-compatibility/2006">
              <mc:Choice xmlns:v="urn:schemas-microsoft-com:vml" Requires="v">
                <p:oleObj spid="_x0000_s5125" name="文档" r:id="rId6" imgW="3910459" imgH="2614426" progId="Word.Document.12">
                  <p:embed/>
                </p:oleObj>
              </mc:Choice>
              <mc:Fallback>
                <p:oleObj name="文档" r:id="rId6" imgW="3910459" imgH="2614426" progId="Word.Document.12">
                  <p:embed/>
                  <p:pic>
                    <p:nvPicPr>
                      <p:cNvPr id="0" name=""/>
                      <p:cNvPicPr/>
                      <p:nvPr/>
                    </p:nvPicPr>
                    <p:blipFill>
                      <a:blip r:embed="rId7"/>
                      <a:stretch>
                        <a:fillRect/>
                      </a:stretch>
                    </p:blipFill>
                    <p:spPr>
                      <a:xfrm>
                        <a:off x="508000" y="1628800"/>
                        <a:ext cx="8128000" cy="5435167"/>
                      </a:xfrm>
                      <a:prstGeom prst="rect">
                        <a:avLst/>
                      </a:prstGeom>
                    </p:spPr>
                  </p:pic>
                </p:oleObj>
              </mc:Fallback>
            </mc:AlternateContent>
          </a:graphicData>
        </a:graphic>
      </p:graphicFrame>
    </p:spTree>
    <p:extLst>
      <p:ext uri="{BB962C8B-B14F-4D97-AF65-F5344CB8AC3E}">
        <p14:creationId xmlns:p14="http://schemas.microsoft.com/office/powerpoint/2010/main" val="368597250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4"/>
          <a:stretch>
            <a:fillRect/>
          </a:stretch>
        </p:blipFill>
        <p:spPr>
          <a:xfrm>
            <a:off x="508000" y="1340768"/>
            <a:ext cx="8128000" cy="4589336"/>
          </a:xfrm>
          <a:prstGeom prst="rect">
            <a:avLst/>
          </a:prstGeom>
        </p:spPr>
      </p:pic>
    </p:spTree>
    <p:extLst>
      <p:ext uri="{BB962C8B-B14F-4D97-AF65-F5344CB8AC3E}">
        <p14:creationId xmlns:p14="http://schemas.microsoft.com/office/powerpoint/2010/main" val="203217153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2880235417"/>
              </p:ext>
            </p:extLst>
          </p:nvPr>
        </p:nvGraphicFramePr>
        <p:xfrm>
          <a:off x="508000" y="1140178"/>
          <a:ext cx="8128000" cy="4831644"/>
        </p:xfrm>
        <a:graphic>
          <a:graphicData uri="http://schemas.openxmlformats.org/presentationml/2006/ole">
            <mc:AlternateContent xmlns:mc="http://schemas.openxmlformats.org/markup-compatibility/2006">
              <mc:Choice xmlns:v="urn:schemas-microsoft-com:vml" Requires="v">
                <p:oleObj spid="_x0000_s1029" name="文档" r:id="rId4" imgW="4001207" imgH="2377864" progId="Word.Document.12">
                  <p:embed/>
                </p:oleObj>
              </mc:Choice>
              <mc:Fallback>
                <p:oleObj name="文档" r:id="rId4" imgW="4001207" imgH="2377864" progId="Word.Document.12">
                  <p:embed/>
                  <p:pic>
                    <p:nvPicPr>
                      <p:cNvPr id="0" name=""/>
                      <p:cNvPicPr/>
                      <p:nvPr/>
                    </p:nvPicPr>
                    <p:blipFill>
                      <a:blip r:embed="rId5"/>
                      <a:stretch>
                        <a:fillRect/>
                      </a:stretch>
                    </p:blipFill>
                    <p:spPr>
                      <a:xfrm>
                        <a:off x="508000" y="1140178"/>
                        <a:ext cx="8128000" cy="4831644"/>
                      </a:xfrm>
                      <a:prstGeom prst="rect">
                        <a:avLst/>
                      </a:prstGeom>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stretch>
            <a:fillRect/>
          </a:stretch>
        </p:blipFill>
        <p:spPr>
          <a:xfrm>
            <a:off x="508000" y="1834873"/>
            <a:ext cx="8128000" cy="3442253"/>
          </a:xfrm>
          <a:prstGeom prst="rect">
            <a:avLst/>
          </a:prstGeom>
        </p:spPr>
      </p:pic>
    </p:spTree>
    <p:extLst>
      <p:ext uri="{BB962C8B-B14F-4D97-AF65-F5344CB8AC3E}">
        <p14:creationId xmlns:p14="http://schemas.microsoft.com/office/powerpoint/2010/main" val="129435174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52673"/>
            <a:ext cx="8128000" cy="1272271"/>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典例剖析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导学号</a:t>
            </a:r>
            <a:r>
              <a:rPr lang="en-US" altLang="zh-CN" sz="2200">
                <a:solidFill>
                  <a:srgbClr val="000000"/>
                </a:solidFill>
                <a:latin typeface="Times New Roman" panose="02020603050405020304" pitchFamily="18" charset="0"/>
                <a:cs typeface="Times New Roman" panose="02020603050405020304" pitchFamily="18" charset="0"/>
              </a:rPr>
              <a:t>97850008</a:t>
            </a:r>
            <a:r>
              <a:rPr lang="zh-CN" altLang="zh-CN" sz="2200">
                <a:solidFill>
                  <a:srgbClr val="000000"/>
                </a:solidFill>
                <a:latin typeface="Times New Roman" panose="02020603050405020304" pitchFamily="18" charset="0"/>
                <a:cs typeface="Times New Roman" panose="02020603050405020304" pitchFamily="18" charset="0"/>
              </a:rPr>
              <a:t>下表是我国环境与人口信息表。读表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完成下列各题。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4179068594"/>
              </p:ext>
            </p:extLst>
          </p:nvPr>
        </p:nvGraphicFramePr>
        <p:xfrm>
          <a:off x="508000" y="2924944"/>
          <a:ext cx="8128000" cy="2725895"/>
        </p:xfrm>
        <a:graphic>
          <a:graphicData uri="http://schemas.openxmlformats.org/presentationml/2006/ole">
            <mc:AlternateContent xmlns:mc="http://schemas.openxmlformats.org/markup-compatibility/2006">
              <mc:Choice xmlns:v="urn:schemas-microsoft-com:vml" Requires="v">
                <p:oleObj spid="_x0000_s6149" name="文档" r:id="rId6" imgW="3896414" imgH="1306673" progId="Word.Document.12">
                  <p:embed/>
                </p:oleObj>
              </mc:Choice>
              <mc:Fallback>
                <p:oleObj name="文档" r:id="rId6" imgW="3896414" imgH="1306673" progId="Word.Document.12">
                  <p:embed/>
                  <p:pic>
                    <p:nvPicPr>
                      <p:cNvPr id="0" name=""/>
                      <p:cNvPicPr/>
                      <p:nvPr/>
                    </p:nvPicPr>
                    <p:blipFill>
                      <a:blip r:embed="rId7"/>
                      <a:stretch>
                        <a:fillRect/>
                      </a:stretch>
                    </p:blipFill>
                    <p:spPr>
                      <a:xfrm>
                        <a:off x="508000" y="2924944"/>
                        <a:ext cx="8128000" cy="2725895"/>
                      </a:xfrm>
                      <a:prstGeom prst="rect">
                        <a:avLst/>
                      </a:prstGeom>
                    </p:spPr>
                  </p:pic>
                </p:oleObj>
              </mc:Fallback>
            </mc:AlternateContent>
          </a:graphicData>
        </a:graphic>
      </p:graphicFrame>
    </p:spTree>
    <p:extLst>
      <p:ext uri="{BB962C8B-B14F-4D97-AF65-F5344CB8AC3E}">
        <p14:creationId xmlns:p14="http://schemas.microsoft.com/office/powerpoint/2010/main" val="7293465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NEU-BZ-S92"/>
                <a:ea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制约人口容量的首要因素是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资源</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科技发展水平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人口数量</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人口消费水平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表中代表我国人口容量的数据是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表中</a:t>
            </a:r>
            <a:r>
              <a:rPr lang="zh-CN" altLang="zh-CN" sz="2200">
                <a:solidFill>
                  <a:srgbClr val="000000"/>
                </a:solidFill>
                <a:latin typeface="NEU-BZ-S92"/>
                <a:cs typeface="宋体" panose="02010600030101010101" pitchFamily="2" charset="-122"/>
              </a:rPr>
              <a:t>②③④</a:t>
            </a:r>
            <a:r>
              <a:rPr lang="zh-CN" altLang="zh-CN" sz="2200">
                <a:solidFill>
                  <a:srgbClr val="000000"/>
                </a:solidFill>
                <a:latin typeface="Times New Roman" panose="02020603050405020304" pitchFamily="18" charset="0"/>
                <a:cs typeface="Times New Roman" panose="02020603050405020304" pitchFamily="18" charset="0"/>
              </a:rPr>
              <a:t>数据值的差异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说明人口合理容量</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NEU-BZ-S92"/>
                <a:ea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只受人口消费水平影响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与人口消费水平呈正相关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与人口消费水平呈负相关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与人口消费水平无关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4559483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人口容量受许多因素的制约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其中资源、科技发展水平、人口的生活消费水平是主要因素。此外还受地区的对外开放程度及社会分配制度等因素的影响和制约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制约人口容量的首要因素是资源。第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表中最多能供养的人口数量代表我国人口容量。第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最适宜的人口数量代表我国人口合理容量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但不同的消费水平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人口合理容量数值不同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a:t>
            </a:r>
            <a:r>
              <a:rPr lang="zh-CN" altLang="zh-CN" sz="2200">
                <a:solidFill>
                  <a:srgbClr val="000000"/>
                </a:solidFill>
                <a:latin typeface="NEU-BZ-S92"/>
                <a:cs typeface="宋体" panose="02010600030101010101" pitchFamily="2" charset="-122"/>
              </a:rPr>
              <a:t>②③④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说明人口合理容量与人口消费水平呈负相关。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(1)A</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(2)A</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(3)C</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08000" y="4720761"/>
            <a:ext cx="8128000" cy="5804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8170122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2326278" cy="369332"/>
          </a:xfrm>
          <a:prstGeom prst="rect">
            <a:avLst/>
          </a:prstGeom>
          <a:noFill/>
          <a:ln>
            <a:noFill/>
          </a:ln>
        </p:spPr>
        <p:txBody>
          <a:bodyPr wrap="none" rtlCol="0">
            <a:spAutoFit/>
          </a:bodyPr>
          <a:lstStyle/>
          <a:p>
            <a:r>
              <a:rPr lang="en-US" altLang="zh-CN" smtClean="0"/>
              <a:t>1-2       3-4       5-6       7</a:t>
            </a:r>
            <a:endParaRPr lang="zh-CN" altLang="en-US" dirty="0"/>
          </a:p>
        </p:txBody>
      </p:sp>
      <p:sp>
        <p:nvSpPr>
          <p:cNvPr id="6" name="矩形 5">
            <a:hlinkClick r:id="rId2" action="ppaction://hlinksldjump"/>
          </p:cNvPr>
          <p:cNvSpPr/>
          <p:nvPr/>
        </p:nvSpPr>
        <p:spPr>
          <a:xfrm>
            <a:off x="5798494" y="869763"/>
            <a:ext cx="42969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502822"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55996"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hlinkClick r:id="rId5" action="ppaction://hlinksldjump"/>
          </p:cNvPr>
          <p:cNvSpPr/>
          <p:nvPr/>
        </p:nvSpPr>
        <p:spPr>
          <a:xfrm>
            <a:off x="7805582"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467544" y="1164630"/>
            <a:ext cx="8240464" cy="4967514"/>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每一个承载系统对任何的外来干扰都有一定的忍耐极限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当外来干扰超过此极限时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生态系统就会被损害、破坏乃至瓦解。无论是水环境、大气环境、土壤环境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还是城市区域、流域等都存在环境承载力的问题。据此并结合所学知识完成第</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深圳从一个小渔村发展成为一个知名的大城市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其城市资源环境承载力渐趋极限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某些部分甚至已经透支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透支的部分最可能是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土地资源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交通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科技　</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水资源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①②</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③</a:t>
            </a:r>
            <a:r>
              <a:rPr lang="zh-CN" altLang="zh-CN" sz="2200" smtClean="0">
                <a:solidFill>
                  <a:srgbClr val="000000"/>
                </a:solidFill>
                <a:latin typeface="NEU-BZ-S92"/>
                <a:cs typeface="宋体" panose="02010600030101010101" pitchFamily="2" charset="-122"/>
              </a:rPr>
              <a:t>④</a:t>
            </a:r>
            <a:r>
              <a:rPr lang="en-US" altLang="zh-CN" sz="2200" smtClean="0">
                <a:solidFill>
                  <a:srgbClr val="000000"/>
                </a:solidFill>
                <a:latin typeface="NEU-BZ-S92"/>
                <a:cs typeface="宋体" panose="02010600030101010101" pitchFamily="2" charset="-122"/>
              </a:rPr>
              <a:t>	  </a:t>
            </a:r>
            <a:r>
              <a:rPr lang="en-US" altLang="zh-CN" sz="2200" smtClean="0">
                <a:solidFill>
                  <a:srgbClr val="000000"/>
                </a:solidFill>
                <a:latin typeface="Times New Roman" panose="02020603050405020304" pitchFamily="18" charset="0"/>
                <a:cs typeface="Times New Roman" panose="02020603050405020304" pitchFamily="18" charset="0"/>
              </a:rPr>
              <a:t>C</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①④</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②③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新加坡地狭人稠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以下属于对其人口容量提高有利的因素是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资源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科技发展水平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对外开放程度　</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人口文化和生活消费水平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①②</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③</a:t>
            </a:r>
            <a:r>
              <a:rPr lang="zh-CN" altLang="zh-CN" sz="2200" smtClean="0">
                <a:solidFill>
                  <a:srgbClr val="000000"/>
                </a:solidFill>
                <a:latin typeface="NEU-BZ-S92"/>
                <a:cs typeface="宋体" panose="02010600030101010101" pitchFamily="2" charset="-122"/>
              </a:rPr>
              <a:t>④</a:t>
            </a:r>
            <a:r>
              <a:rPr lang="en-US" altLang="zh-CN" sz="2200" smtClean="0">
                <a:solidFill>
                  <a:srgbClr val="000000"/>
                </a:solidFill>
                <a:latin typeface="NEU-BZ-S92"/>
                <a:cs typeface="宋体" panose="02010600030101010101" pitchFamily="2" charset="-122"/>
              </a:rPr>
              <a:t>		</a:t>
            </a:r>
            <a:r>
              <a:rPr lang="en-US" altLang="zh-CN" sz="2200" smtClean="0">
                <a:solidFill>
                  <a:srgbClr val="000000"/>
                </a:solidFill>
                <a:latin typeface="Times New Roman" panose="02020603050405020304" pitchFamily="18" charset="0"/>
                <a:cs typeface="Times New Roman" panose="02020603050405020304" pitchFamily="18" charset="0"/>
              </a:rPr>
              <a:t>C</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①④</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②③</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2326278" cy="369332"/>
          </a:xfrm>
          <a:prstGeom prst="rect">
            <a:avLst/>
          </a:prstGeom>
          <a:noFill/>
          <a:ln>
            <a:noFill/>
          </a:ln>
        </p:spPr>
        <p:txBody>
          <a:bodyPr wrap="none" rtlCol="0">
            <a:spAutoFit/>
          </a:bodyPr>
          <a:lstStyle/>
          <a:p>
            <a:r>
              <a:rPr lang="en-US" altLang="zh-CN" smtClean="0"/>
              <a:t>1-2       3-4       5-6       7</a:t>
            </a:r>
            <a:endParaRPr lang="zh-CN" altLang="en-US" dirty="0"/>
          </a:p>
        </p:txBody>
      </p:sp>
      <p:sp>
        <p:nvSpPr>
          <p:cNvPr id="6" name="矩形 5">
            <a:hlinkClick r:id="rId2" action="ppaction://hlinksldjump"/>
          </p:cNvPr>
          <p:cNvSpPr/>
          <p:nvPr/>
        </p:nvSpPr>
        <p:spPr>
          <a:xfrm>
            <a:off x="5798494" y="869763"/>
            <a:ext cx="42969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502822"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55996"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hlinkClick r:id="rId5" action="ppaction://hlinksldjump"/>
          </p:cNvPr>
          <p:cNvSpPr/>
          <p:nvPr/>
        </p:nvSpPr>
        <p:spPr>
          <a:xfrm>
            <a:off x="7805582"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自然资源是影响环境承载力大小的首要因素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城市规模扩大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导致对土地、水资源的过度利用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交通和科技不属于自然资源。第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新加坡面积狭小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资源贫乏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不利于提高人口容量。消费水平高不利于提高人口容量。发达的科技和经济对外开放有利于提高人口容量。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1.C</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2.D</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508000" y="4365104"/>
            <a:ext cx="8128000" cy="5804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39399634"/>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2"/>
          <p:cNvSpPr txBox="1"/>
          <p:nvPr/>
        </p:nvSpPr>
        <p:spPr>
          <a:xfrm>
            <a:off x="5794190" y="836712"/>
            <a:ext cx="2326278" cy="369332"/>
          </a:xfrm>
          <a:prstGeom prst="rect">
            <a:avLst/>
          </a:prstGeom>
          <a:noFill/>
          <a:ln>
            <a:noFill/>
          </a:ln>
        </p:spPr>
        <p:txBody>
          <a:bodyPr wrap="none" rtlCol="0">
            <a:spAutoFit/>
          </a:bodyPr>
          <a:lstStyle/>
          <a:p>
            <a:r>
              <a:rPr lang="en-US" altLang="zh-CN" smtClean="0"/>
              <a:t>1-2       3-4       5-6       7</a:t>
            </a:r>
            <a:endParaRPr lang="zh-CN" altLang="en-US" dirty="0"/>
          </a:p>
        </p:txBody>
      </p:sp>
      <p:sp>
        <p:nvSpPr>
          <p:cNvPr id="11" name="矩形 10">
            <a:hlinkClick r:id="rId3" action="ppaction://hlinksldjump"/>
          </p:cNvPr>
          <p:cNvSpPr/>
          <p:nvPr/>
        </p:nvSpPr>
        <p:spPr>
          <a:xfrm>
            <a:off x="579849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6502822" y="869763"/>
            <a:ext cx="42969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5" action="ppaction://hlinksldjump"/>
          </p:cNvPr>
          <p:cNvSpPr/>
          <p:nvPr/>
        </p:nvSpPr>
        <p:spPr>
          <a:xfrm>
            <a:off x="7155996"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6" action="ppaction://hlinksldjump"/>
          </p:cNvPr>
          <p:cNvSpPr/>
          <p:nvPr/>
        </p:nvSpPr>
        <p:spPr>
          <a:xfrm>
            <a:off x="7805582"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a:spLocks noChangeAspect="1"/>
          </p:cNvSpPr>
          <p:nvPr/>
        </p:nvSpPr>
        <p:spPr>
          <a:xfrm>
            <a:off x="508000" y="1482874"/>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导学号</a:t>
            </a:r>
            <a:r>
              <a:rPr lang="en-US" altLang="zh-CN" sz="2200">
                <a:solidFill>
                  <a:srgbClr val="000000"/>
                </a:solidFill>
                <a:latin typeface="Times New Roman" panose="02020603050405020304" pitchFamily="18" charset="0"/>
                <a:cs typeface="Times New Roman" panose="02020603050405020304" pitchFamily="18" charset="0"/>
              </a:rPr>
              <a:t>97850009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下表为我国部分地区的土地生产潜力和最大可能人口密度表。读表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3~4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6" name="对象 15"/>
          <p:cNvGraphicFramePr>
            <a:graphicFrameLocks noChangeAspect="1"/>
          </p:cNvGraphicFramePr>
          <p:nvPr>
            <p:extLst>
              <p:ext uri="{D42A27DB-BD31-4B8C-83A1-F6EECF244321}">
                <p14:modId xmlns:p14="http://schemas.microsoft.com/office/powerpoint/2010/main" val="2832044608"/>
              </p:ext>
            </p:extLst>
          </p:nvPr>
        </p:nvGraphicFramePr>
        <p:xfrm>
          <a:off x="508000" y="2348880"/>
          <a:ext cx="8128000" cy="3656606"/>
        </p:xfrm>
        <a:graphic>
          <a:graphicData uri="http://schemas.openxmlformats.org/presentationml/2006/ole">
            <mc:AlternateContent xmlns:mc="http://schemas.openxmlformats.org/markup-compatibility/2006">
              <mc:Choice xmlns:v="urn:schemas-microsoft-com:vml" Requires="v">
                <p:oleObj spid="_x0000_s7171" name="文档" r:id="rId8" imgW="3896414" imgH="1752793" progId="Word.Document.12">
                  <p:embed/>
                </p:oleObj>
              </mc:Choice>
              <mc:Fallback>
                <p:oleObj name="文档" r:id="rId8" imgW="3896414" imgH="1752793" progId="Word.Document.12">
                  <p:embed/>
                  <p:pic>
                    <p:nvPicPr>
                      <p:cNvPr id="0" name=""/>
                      <p:cNvPicPr/>
                      <p:nvPr/>
                    </p:nvPicPr>
                    <p:blipFill>
                      <a:blip r:embed="rId9"/>
                      <a:stretch>
                        <a:fillRect/>
                      </a:stretch>
                    </p:blipFill>
                    <p:spPr>
                      <a:xfrm>
                        <a:off x="508000" y="2348880"/>
                        <a:ext cx="8128000" cy="3656606"/>
                      </a:xfrm>
                      <a:prstGeom prst="rect">
                        <a:avLst/>
                      </a:prstGeom>
                    </p:spPr>
                  </p:pic>
                </p:oleObj>
              </mc:Fallback>
            </mc:AlternateContent>
          </a:graphicData>
        </a:graphic>
      </p:graphicFrame>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2"/>
          <p:cNvSpPr txBox="1"/>
          <p:nvPr/>
        </p:nvSpPr>
        <p:spPr>
          <a:xfrm>
            <a:off x="5794190" y="836712"/>
            <a:ext cx="2326278" cy="369332"/>
          </a:xfrm>
          <a:prstGeom prst="rect">
            <a:avLst/>
          </a:prstGeom>
          <a:noFill/>
          <a:ln>
            <a:noFill/>
          </a:ln>
        </p:spPr>
        <p:txBody>
          <a:bodyPr wrap="none" rtlCol="0">
            <a:spAutoFit/>
          </a:bodyPr>
          <a:lstStyle/>
          <a:p>
            <a:r>
              <a:rPr lang="en-US" altLang="zh-CN" smtClean="0"/>
              <a:t>1-2       3-4       5-6       7</a:t>
            </a:r>
            <a:endParaRPr lang="zh-CN" altLang="en-US" dirty="0"/>
          </a:p>
        </p:txBody>
      </p:sp>
      <p:sp>
        <p:nvSpPr>
          <p:cNvPr id="11" name="矩形 10">
            <a:hlinkClick r:id="rId2" action="ppaction://hlinksldjump"/>
          </p:cNvPr>
          <p:cNvSpPr/>
          <p:nvPr/>
        </p:nvSpPr>
        <p:spPr>
          <a:xfrm>
            <a:off x="579849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3" action="ppaction://hlinksldjump"/>
          </p:cNvPr>
          <p:cNvSpPr/>
          <p:nvPr/>
        </p:nvSpPr>
        <p:spPr>
          <a:xfrm>
            <a:off x="6502822" y="869763"/>
            <a:ext cx="42969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4" action="ppaction://hlinksldjump"/>
          </p:cNvPr>
          <p:cNvSpPr/>
          <p:nvPr/>
        </p:nvSpPr>
        <p:spPr>
          <a:xfrm>
            <a:off x="7155996"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5" action="ppaction://hlinksldjump"/>
          </p:cNvPr>
          <p:cNvSpPr/>
          <p:nvPr/>
        </p:nvSpPr>
        <p:spPr>
          <a:xfrm>
            <a:off x="7805582"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表中信息反映的影响人口容量的主导因素是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科技水平</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自然资源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开放程度</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消费水平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最大可能人口密度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体现了人口容量的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警戒性</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相对性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差异性</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临界性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表中各地的可承载人口与最大可能人口密度是根据当地年生物量来估算的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最大可能人口密度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反映了环境人口容量的警戒性。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3.B</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4.A</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508000" y="4005063"/>
            <a:ext cx="8128000" cy="12090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08000" y="5214073"/>
            <a:ext cx="8128000" cy="5804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58185199"/>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2"/>
          <p:cNvSpPr txBox="1"/>
          <p:nvPr/>
        </p:nvSpPr>
        <p:spPr>
          <a:xfrm>
            <a:off x="5794190" y="836712"/>
            <a:ext cx="2326278" cy="369332"/>
          </a:xfrm>
          <a:prstGeom prst="rect">
            <a:avLst/>
          </a:prstGeom>
          <a:noFill/>
          <a:ln>
            <a:noFill/>
          </a:ln>
        </p:spPr>
        <p:txBody>
          <a:bodyPr wrap="none" rtlCol="0">
            <a:spAutoFit/>
          </a:bodyPr>
          <a:lstStyle/>
          <a:p>
            <a:r>
              <a:rPr lang="en-US" altLang="zh-CN" smtClean="0"/>
              <a:t>1-2       3-4       5-6       7</a:t>
            </a:r>
            <a:endParaRPr lang="zh-CN" altLang="en-US" dirty="0"/>
          </a:p>
        </p:txBody>
      </p:sp>
      <p:sp>
        <p:nvSpPr>
          <p:cNvPr id="11" name="矩形 10">
            <a:hlinkClick r:id="rId2" action="ppaction://hlinksldjump"/>
          </p:cNvPr>
          <p:cNvSpPr/>
          <p:nvPr/>
        </p:nvSpPr>
        <p:spPr>
          <a:xfrm>
            <a:off x="579849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3" action="ppaction://hlinksldjump"/>
          </p:cNvPr>
          <p:cNvSpPr/>
          <p:nvPr/>
        </p:nvSpPr>
        <p:spPr>
          <a:xfrm>
            <a:off x="6502822"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4" action="ppaction://hlinksldjump"/>
          </p:cNvPr>
          <p:cNvSpPr/>
          <p:nvPr/>
        </p:nvSpPr>
        <p:spPr>
          <a:xfrm>
            <a:off x="7155996" y="869763"/>
            <a:ext cx="42969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5" action="ppaction://hlinksldjump"/>
          </p:cNvPr>
          <p:cNvSpPr/>
          <p:nvPr/>
        </p:nvSpPr>
        <p:spPr>
          <a:xfrm>
            <a:off x="7805582"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a:spLocks noChangeAspect="1"/>
          </p:cNvSpPr>
          <p:nvPr/>
        </p:nvSpPr>
        <p:spPr>
          <a:xfrm>
            <a:off x="508000" y="1230371"/>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读下图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5~6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图示地区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制约环境承载力的首要因素是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水资源状况</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科技发展水平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人口的文化素质</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生活消费水平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该地区大多为热带沙漠气候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但该地区和</a:t>
            </a:r>
            <a:r>
              <a:rPr lang="zh-CN" altLang="zh-CN" sz="2200" smtClean="0">
                <a:solidFill>
                  <a:srgbClr val="000000"/>
                </a:solidFill>
                <a:latin typeface="Times New Roman" panose="02020603050405020304" pitchFamily="18" charset="0"/>
                <a:cs typeface="Times New Roman" panose="02020603050405020304" pitchFamily="18" charset="0"/>
              </a:rPr>
              <a:t>其他</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热带</a:t>
            </a:r>
            <a:r>
              <a:rPr lang="zh-CN" altLang="zh-CN" sz="2200">
                <a:solidFill>
                  <a:srgbClr val="000000"/>
                </a:solidFill>
                <a:latin typeface="Times New Roman" panose="02020603050405020304" pitchFamily="18" charset="0"/>
                <a:cs typeface="Times New Roman" panose="02020603050405020304" pitchFamily="18" charset="0"/>
              </a:rPr>
              <a:t>沙漠地区相比较环境承载力大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其原因是</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水资源丰富</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科技发展水平高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人口的文化素质高</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石油资源丰富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该地区的气候绝大部分属热带沙漠气候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淡水资源是限制其环境承载力的首要因素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但该地区储藏着丰富的石油资源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这使得该地区比其他热带沙漠地区的环境承载力大。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5.A</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6.D</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6" name="W43.eps" descr="id:2147493224;FounderCES"/>
          <p:cNvPicPr/>
          <p:nvPr/>
        </p:nvPicPr>
        <p:blipFill>
          <a:blip r:embed="rId6"/>
          <a:stretch>
            <a:fillRect/>
          </a:stretch>
        </p:blipFill>
        <p:spPr>
          <a:xfrm>
            <a:off x="6577574" y="2060848"/>
            <a:ext cx="2016224" cy="2172438"/>
          </a:xfrm>
          <a:prstGeom prst="rect">
            <a:avLst/>
          </a:prstGeom>
        </p:spPr>
      </p:pic>
      <p:sp>
        <p:nvSpPr>
          <p:cNvPr id="9" name="矩形 8"/>
          <p:cNvSpPr/>
          <p:nvPr/>
        </p:nvSpPr>
        <p:spPr>
          <a:xfrm>
            <a:off x="508000" y="4509119"/>
            <a:ext cx="8128000" cy="11677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08000" y="5676918"/>
            <a:ext cx="8128000" cy="5804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7"/>
                                        </p:tgtEl>
                                      </p:cBhvr>
                                    </p:animEffect>
                                    <p:set>
                                      <p:cBhvr>
                                        <p:cTn id="1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2"/>
          <p:cNvSpPr txBox="1"/>
          <p:nvPr/>
        </p:nvSpPr>
        <p:spPr>
          <a:xfrm>
            <a:off x="5794190" y="836712"/>
            <a:ext cx="2326278" cy="369332"/>
          </a:xfrm>
          <a:prstGeom prst="rect">
            <a:avLst/>
          </a:prstGeom>
          <a:noFill/>
          <a:ln>
            <a:noFill/>
          </a:ln>
        </p:spPr>
        <p:txBody>
          <a:bodyPr wrap="none" rtlCol="0">
            <a:spAutoFit/>
          </a:bodyPr>
          <a:lstStyle/>
          <a:p>
            <a:r>
              <a:rPr lang="en-US" altLang="zh-CN" smtClean="0"/>
              <a:t>1-2       3-4       5-6       7</a:t>
            </a:r>
            <a:endParaRPr lang="zh-CN" altLang="en-US" dirty="0"/>
          </a:p>
        </p:txBody>
      </p:sp>
      <p:sp>
        <p:nvSpPr>
          <p:cNvPr id="11" name="矩形 10">
            <a:hlinkClick r:id="rId3" action="ppaction://hlinksldjump"/>
          </p:cNvPr>
          <p:cNvSpPr/>
          <p:nvPr/>
        </p:nvSpPr>
        <p:spPr>
          <a:xfrm>
            <a:off x="579849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6502822"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5" action="ppaction://hlinksldjump"/>
          </p:cNvPr>
          <p:cNvSpPr/>
          <p:nvPr/>
        </p:nvSpPr>
        <p:spPr>
          <a:xfrm>
            <a:off x="7155996"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6" action="ppaction://hlinksldjump"/>
          </p:cNvPr>
          <p:cNvSpPr/>
          <p:nvPr/>
        </p:nvSpPr>
        <p:spPr>
          <a:xfrm>
            <a:off x="7805582" y="869763"/>
            <a:ext cx="28405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a:spLocks noChangeAspect="1"/>
          </p:cNvSpPr>
          <p:nvPr/>
        </p:nvSpPr>
        <p:spPr>
          <a:xfrm>
            <a:off x="508000" y="1556792"/>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完成下列各题。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某地区未来人口容量最低人均消费量。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某地区现有资源总量。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6" name="对象 15"/>
          <p:cNvGraphicFramePr>
            <a:graphicFrameLocks noChangeAspect="1"/>
          </p:cNvGraphicFramePr>
          <p:nvPr>
            <p:extLst>
              <p:ext uri="{D42A27DB-BD31-4B8C-83A1-F6EECF244321}">
                <p14:modId xmlns:p14="http://schemas.microsoft.com/office/powerpoint/2010/main" val="3632611739"/>
              </p:ext>
            </p:extLst>
          </p:nvPr>
        </p:nvGraphicFramePr>
        <p:xfrm>
          <a:off x="508000" y="2513005"/>
          <a:ext cx="8128000" cy="1348043"/>
        </p:xfrm>
        <a:graphic>
          <a:graphicData uri="http://schemas.openxmlformats.org/presentationml/2006/ole">
            <mc:AlternateContent xmlns:mc="http://schemas.openxmlformats.org/markup-compatibility/2006">
              <mc:Choice xmlns:v="urn:schemas-microsoft-com:vml" Requires="v">
                <p:oleObj spid="_x0000_s8196" name="文档" r:id="rId8" imgW="3896414" imgH="646675" progId="Word.Document.12">
                  <p:embed/>
                </p:oleObj>
              </mc:Choice>
              <mc:Fallback>
                <p:oleObj name="文档" r:id="rId8" imgW="3896414" imgH="646675" progId="Word.Document.12">
                  <p:embed/>
                  <p:pic>
                    <p:nvPicPr>
                      <p:cNvPr id="0" name=""/>
                      <p:cNvPicPr/>
                      <p:nvPr/>
                    </p:nvPicPr>
                    <p:blipFill>
                      <a:blip r:embed="rId9"/>
                      <a:stretch>
                        <a:fillRect/>
                      </a:stretch>
                    </p:blipFill>
                    <p:spPr>
                      <a:xfrm>
                        <a:off x="508000" y="2513005"/>
                        <a:ext cx="8128000" cy="1348043"/>
                      </a:xfrm>
                      <a:prstGeom prst="rect">
                        <a:avLst/>
                      </a:prstGeom>
                    </p:spPr>
                  </p:pic>
                </p:oleObj>
              </mc:Fallback>
            </mc:AlternateContent>
          </a:graphicData>
        </a:graphic>
      </p:graphicFrame>
      <p:graphicFrame>
        <p:nvGraphicFramePr>
          <p:cNvPr id="17" name="对象 16"/>
          <p:cNvGraphicFramePr>
            <a:graphicFrameLocks noChangeAspect="1"/>
          </p:cNvGraphicFramePr>
          <p:nvPr>
            <p:extLst>
              <p:ext uri="{D42A27DB-BD31-4B8C-83A1-F6EECF244321}">
                <p14:modId xmlns:p14="http://schemas.microsoft.com/office/powerpoint/2010/main" val="3693085028"/>
              </p:ext>
            </p:extLst>
          </p:nvPr>
        </p:nvGraphicFramePr>
        <p:xfrm>
          <a:off x="508000" y="4164895"/>
          <a:ext cx="8128000" cy="1712377"/>
        </p:xfrm>
        <a:graphic>
          <a:graphicData uri="http://schemas.openxmlformats.org/presentationml/2006/ole">
            <mc:AlternateContent xmlns:mc="http://schemas.openxmlformats.org/markup-compatibility/2006">
              <mc:Choice xmlns:v="urn:schemas-microsoft-com:vml" Requires="v">
                <p:oleObj spid="_x0000_s8197" name="文档" r:id="rId11" imgW="3896414" imgH="821307" progId="Word.Document.12">
                  <p:embed/>
                </p:oleObj>
              </mc:Choice>
              <mc:Fallback>
                <p:oleObj name="文档" r:id="rId11" imgW="3896414" imgH="821307" progId="Word.Document.12">
                  <p:embed/>
                  <p:pic>
                    <p:nvPicPr>
                      <p:cNvPr id="0" name=""/>
                      <p:cNvPicPr/>
                      <p:nvPr/>
                    </p:nvPicPr>
                    <p:blipFill>
                      <a:blip r:embed="rId12"/>
                      <a:stretch>
                        <a:fillRect/>
                      </a:stretch>
                    </p:blipFill>
                    <p:spPr>
                      <a:xfrm>
                        <a:off x="508000" y="4164895"/>
                        <a:ext cx="8128000" cy="1712377"/>
                      </a:xfrm>
                      <a:prstGeom prst="rect">
                        <a:avLst/>
                      </a:prstGeom>
                    </p:spPr>
                  </p:pic>
                </p:oleObj>
              </mc:Fallback>
            </mc:AlternateContent>
          </a:graphicData>
        </a:graphic>
      </p:graphicFrame>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人口爆炸</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人口爆炸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社会学家用来描述</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世纪出现的世界人口猛增现象的词汇。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人口的指数增长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世界人口的</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J</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形曲线增长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其特点是开始时数量</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较小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但很快就会急剧</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膨胀</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heavy">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世界每增加</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亿人口所用的时间为什么越来越短</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一方面是由于生产力提高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医疗卫生事业进步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粮食产量增加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人口死亡率下降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人口自然增长率高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另一方面是由于人口基数越来越大。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4485015" y="2132856"/>
            <a:ext cx="303009" cy="3406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356088" y="2928119"/>
            <a:ext cx="128927" cy="3406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863881" y="3379570"/>
            <a:ext cx="600486" cy="3107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467458" y="3379570"/>
            <a:ext cx="600486" cy="3107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08000" y="4132008"/>
            <a:ext cx="8128000" cy="16605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P spid="1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2"/>
          <p:cNvSpPr txBox="1"/>
          <p:nvPr/>
        </p:nvSpPr>
        <p:spPr>
          <a:xfrm>
            <a:off x="5794190" y="836712"/>
            <a:ext cx="2326278" cy="369332"/>
          </a:xfrm>
          <a:prstGeom prst="rect">
            <a:avLst/>
          </a:prstGeom>
          <a:noFill/>
          <a:ln>
            <a:noFill/>
          </a:ln>
        </p:spPr>
        <p:txBody>
          <a:bodyPr wrap="none" rtlCol="0">
            <a:spAutoFit/>
          </a:bodyPr>
          <a:lstStyle/>
          <a:p>
            <a:r>
              <a:rPr lang="en-US" altLang="zh-CN" smtClean="0"/>
              <a:t>1-2       3-4       5-6       7</a:t>
            </a:r>
            <a:endParaRPr lang="zh-CN" altLang="en-US" dirty="0"/>
          </a:p>
        </p:txBody>
      </p:sp>
      <p:sp>
        <p:nvSpPr>
          <p:cNvPr id="11" name="矩形 10">
            <a:hlinkClick r:id="rId2" action="ppaction://hlinksldjump"/>
          </p:cNvPr>
          <p:cNvSpPr/>
          <p:nvPr/>
        </p:nvSpPr>
        <p:spPr>
          <a:xfrm>
            <a:off x="579849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3" action="ppaction://hlinksldjump"/>
          </p:cNvPr>
          <p:cNvSpPr/>
          <p:nvPr/>
        </p:nvSpPr>
        <p:spPr>
          <a:xfrm>
            <a:off x="6502822"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4" action="ppaction://hlinksldjump"/>
          </p:cNvPr>
          <p:cNvSpPr/>
          <p:nvPr/>
        </p:nvSpPr>
        <p:spPr>
          <a:xfrm>
            <a:off x="7155996"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5" action="ppaction://hlinksldjump"/>
          </p:cNvPr>
          <p:cNvSpPr/>
          <p:nvPr/>
        </p:nvSpPr>
        <p:spPr>
          <a:xfrm>
            <a:off x="7805582" y="869763"/>
            <a:ext cx="28405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根据该地区人口发展趋势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预计</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该地区人口将达到</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进入人口的高峰期。同时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现有耕地因建设用地和退耕还林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预计将减少</a:t>
            </a:r>
            <a:r>
              <a:rPr lang="en-US" altLang="zh-CN" sz="2200">
                <a:solidFill>
                  <a:srgbClr val="000000"/>
                </a:solidFill>
                <a:latin typeface="Times New Roman" panose="02020603050405020304" pitchFamily="18" charset="0"/>
                <a:cs typeface="Times New Roman" panose="02020603050405020304" pitchFamily="18" charset="0"/>
              </a:rPr>
              <a:t>133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万公顷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新增荒山造林面积约</a:t>
            </a:r>
            <a:r>
              <a:rPr lang="en-US" altLang="zh-CN" sz="2200">
                <a:solidFill>
                  <a:srgbClr val="000000"/>
                </a:solidFill>
                <a:latin typeface="Times New Roman" panose="02020603050405020304" pitchFamily="18" charset="0"/>
                <a:cs typeface="Times New Roman" panose="02020603050405020304" pitchFamily="18" charset="0"/>
              </a:rPr>
              <a:t>233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万公顷。考虑森林面积的增加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未来年径流总量会略有增加。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目前该地区人口容量最主要的限制性因素是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。未来</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年该地区人口容量的主要限制因素是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解决该问题的途径是什么</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未来对该地区人口容量限制最小的因素是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但是这种资源在利用中应注意的问题有哪些</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68650730"/>
      </p:ext>
    </p:extLst>
  </p:cSld>
  <p:clrMapOvr>
    <a:masterClrMapping/>
  </p:clrMapOvr>
  <p:transition spd="slow">
    <p:pull dir="l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2"/>
          <p:cNvSpPr txBox="1"/>
          <p:nvPr/>
        </p:nvSpPr>
        <p:spPr>
          <a:xfrm>
            <a:off x="5794190" y="836712"/>
            <a:ext cx="2326278" cy="369332"/>
          </a:xfrm>
          <a:prstGeom prst="rect">
            <a:avLst/>
          </a:prstGeom>
          <a:noFill/>
          <a:ln>
            <a:noFill/>
          </a:ln>
        </p:spPr>
        <p:txBody>
          <a:bodyPr wrap="none" rtlCol="0">
            <a:spAutoFit/>
          </a:bodyPr>
          <a:lstStyle/>
          <a:p>
            <a:r>
              <a:rPr lang="en-US" altLang="zh-CN" smtClean="0"/>
              <a:t>1-2       3-4       5-6       7</a:t>
            </a:r>
            <a:endParaRPr lang="zh-CN" altLang="en-US" dirty="0"/>
          </a:p>
        </p:txBody>
      </p:sp>
      <p:sp>
        <p:nvSpPr>
          <p:cNvPr id="11" name="矩形 10">
            <a:hlinkClick r:id="rId2" action="ppaction://hlinksldjump"/>
          </p:cNvPr>
          <p:cNvSpPr/>
          <p:nvPr/>
        </p:nvSpPr>
        <p:spPr>
          <a:xfrm>
            <a:off x="579849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3" action="ppaction://hlinksldjump"/>
          </p:cNvPr>
          <p:cNvSpPr/>
          <p:nvPr/>
        </p:nvSpPr>
        <p:spPr>
          <a:xfrm>
            <a:off x="6502822"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4" action="ppaction://hlinksldjump"/>
          </p:cNvPr>
          <p:cNvSpPr/>
          <p:nvPr/>
        </p:nvSpPr>
        <p:spPr>
          <a:xfrm>
            <a:off x="7155996"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5" action="ppaction://hlinksldjump"/>
          </p:cNvPr>
          <p:cNvSpPr/>
          <p:nvPr/>
        </p:nvSpPr>
        <p:spPr>
          <a:xfrm>
            <a:off x="7805582" y="869763"/>
            <a:ext cx="28405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通过材料二可直接计算出该地人均资源占有量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通过材料二及材料三可以计算出该地未来人均资源占有量。然后与材料一数据进行对比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可以得出该地目前和未来限制人口容量的主要因素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以及对未来限制最小的因素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进而结合所学知识分析解决的措施。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森林　耕地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在城市、工程交通建设中尽量节约用地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少占耕地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积极开发宜农荒地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加大农业科技投入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提高农产品质量和单位面积产量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适当输入或进口部分农副产品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以满足人们生产和生活的需要。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淡水　节约用水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防治水污染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建设水利设施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调节水资源的时空分布。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476448" y="3140968"/>
            <a:ext cx="8128000" cy="28803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3276587"/>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二、环境的限制性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自然资源的有限性与需求量的增加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世界人口急剧增长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社会经济发展对</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资源</a:t>
            </a:r>
            <a:r>
              <a:rPr lang="zh-CN" altLang="zh-CN" sz="2200">
                <a:solidFill>
                  <a:srgbClr val="000000"/>
                </a:solidFill>
                <a:latin typeface="Times New Roman" panose="02020603050405020304" pitchFamily="18" charset="0"/>
                <a:cs typeface="Times New Roman" panose="02020603050405020304" pitchFamily="18" charset="0"/>
              </a:rPr>
              <a:t>的需求与日俱增。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人们生活水平的不断提高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使各种资源的人均消耗量与日俱增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使某些重要</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矿产</a:t>
            </a:r>
            <a:r>
              <a:rPr lang="zh-CN" altLang="zh-CN" sz="2200">
                <a:solidFill>
                  <a:srgbClr val="000000"/>
                </a:solidFill>
                <a:latin typeface="Times New Roman" panose="02020603050405020304" pitchFamily="18" charset="0"/>
                <a:cs typeface="Times New Roman" panose="02020603050405020304" pitchFamily="18" charset="0"/>
              </a:rPr>
              <a:t>资源正在迅速减少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有的甚至趋于枯竭。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人类不合理的经济活动造成资源的短缺和破坏等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如土地资源、矿产资源、水和</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森林</a:t>
            </a:r>
            <a:r>
              <a:rPr lang="zh-CN" altLang="zh-CN" sz="2200">
                <a:solidFill>
                  <a:srgbClr val="000000"/>
                </a:solidFill>
                <a:latin typeface="Times New Roman" panose="02020603050405020304" pitchFamily="18" charset="0"/>
                <a:cs typeface="Times New Roman" panose="02020603050405020304" pitchFamily="18" charset="0"/>
              </a:rPr>
              <a:t>资源等。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5209381" y="3019530"/>
            <a:ext cx="548017" cy="2724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993730" y="3834196"/>
            <a:ext cx="553497" cy="2724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558516" y="4630558"/>
            <a:ext cx="553497" cy="2724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821322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619672"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三、人口的合理容量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人口容量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在一定自然资源和</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经济社会</a:t>
            </a:r>
            <a:r>
              <a:rPr lang="zh-CN" altLang="zh-CN" sz="2200">
                <a:solidFill>
                  <a:srgbClr val="000000"/>
                </a:solidFill>
                <a:latin typeface="Times New Roman" panose="02020603050405020304" pitchFamily="18" charset="0"/>
                <a:cs typeface="Times New Roman" panose="02020603050405020304" pitchFamily="18" charset="0"/>
              </a:rPr>
              <a:t>条件下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一个国家或地区所能容纳的</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最高</a:t>
            </a:r>
            <a:r>
              <a:rPr lang="zh-CN" altLang="zh-CN" sz="2200">
                <a:solidFill>
                  <a:srgbClr val="000000"/>
                </a:solidFill>
                <a:latin typeface="Times New Roman" panose="02020603050405020304" pitchFamily="18" charset="0"/>
                <a:cs typeface="Times New Roman" panose="02020603050405020304" pitchFamily="18" charset="0"/>
              </a:rPr>
              <a:t>人口数量。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临界性</a:t>
            </a:r>
            <a:r>
              <a:rPr lang="zh-CN" altLang="zh-CN" sz="2200">
                <a:solidFill>
                  <a:srgbClr val="000000"/>
                </a:solidFill>
                <a:latin typeface="Times New Roman" panose="02020603050405020304" pitchFamily="18" charset="0"/>
                <a:cs typeface="Times New Roman" panose="02020603050405020304" pitchFamily="18" charset="0"/>
              </a:rPr>
              <a:t>、相对性、</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警戒性</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人口合理容量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在有效和持续地利用资源、环境并获得</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最大经济效益</a:t>
            </a:r>
            <a:r>
              <a:rPr lang="zh-CN" altLang="zh-CN" sz="2200">
                <a:solidFill>
                  <a:srgbClr val="000000"/>
                </a:solidFill>
                <a:latin typeface="Times New Roman" panose="02020603050405020304" pitchFamily="18" charset="0"/>
                <a:cs typeface="Times New Roman" panose="02020603050405020304" pitchFamily="18" charset="0"/>
              </a:rPr>
              <a:t>的情况下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一定地区所能容纳的人口数量。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环境承载力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一定时期内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维持相对稳定</a:t>
            </a:r>
            <a:r>
              <a:rPr lang="zh-CN" altLang="zh-CN" sz="2200">
                <a:solidFill>
                  <a:srgbClr val="000000"/>
                </a:solidFill>
                <a:latin typeface="Times New Roman" panose="02020603050405020304" pitchFamily="18" charset="0"/>
                <a:cs typeface="Times New Roman" panose="02020603050405020304" pitchFamily="18" charset="0"/>
              </a:rPr>
              <a:t>的前提下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环境、资源所能容纳的</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人口规模</a:t>
            </a:r>
            <a:r>
              <a:rPr lang="zh-CN" altLang="zh-CN" sz="2200">
                <a:solidFill>
                  <a:srgbClr val="000000"/>
                </a:solidFill>
                <a:latin typeface="Times New Roman" panose="02020603050405020304" pitchFamily="18" charset="0"/>
                <a:cs typeface="Times New Roman" panose="02020603050405020304" pitchFamily="18" charset="0"/>
              </a:rPr>
              <a:t>和</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经济规模</a:t>
            </a:r>
            <a:r>
              <a:rPr lang="zh-CN" altLang="zh-CN" sz="2200">
                <a:solidFill>
                  <a:srgbClr val="000000"/>
                </a:solidFill>
                <a:latin typeface="Times New Roman" panose="02020603050405020304" pitchFamily="18" charset="0"/>
                <a:cs typeface="Times New Roman" panose="02020603050405020304" pitchFamily="18" charset="0"/>
              </a:rPr>
              <a:t>的大小。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779912" y="2204864"/>
            <a:ext cx="1143206" cy="2686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440629" y="2576193"/>
            <a:ext cx="572266" cy="299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570828" y="3019530"/>
            <a:ext cx="840932" cy="2686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803076" y="3008241"/>
            <a:ext cx="840932" cy="2686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352798" y="3800329"/>
            <a:ext cx="1667473" cy="2911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342760" y="5016631"/>
            <a:ext cx="1672746" cy="2799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8005806" y="5021300"/>
            <a:ext cx="840932" cy="2686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43675" y="5437785"/>
            <a:ext cx="901592" cy="2686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715473" y="5432475"/>
            <a:ext cx="1143206" cy="2686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354983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par>
                                <p:cTn id="38" presetID="22" presetClass="exit" presetSubtype="4" fill="hold" grpId="0" nodeType="withEffect">
                                  <p:stCondLst>
                                    <p:cond delay="0"/>
                                  </p:stCondLst>
                                  <p:childTnLst>
                                    <p:animEffect transition="out" filter="wipe(down)">
                                      <p:cBhvr>
                                        <p:cTn id="39" dur="500"/>
                                        <p:tgtEl>
                                          <p:spTgt spid="13"/>
                                        </p:tgtEl>
                                      </p:cBhvr>
                                    </p:animEffect>
                                    <p:set>
                                      <p:cBhvr>
                                        <p:cTn id="40" dur="1" fill="hold">
                                          <p:stCondLst>
                                            <p:cond delay="499"/>
                                          </p:stCondLst>
                                        </p:cTn>
                                        <p:tgtEl>
                                          <p:spTgt spid="13"/>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4"/>
                                        </p:tgtEl>
                                      </p:cBhvr>
                                    </p:animEffect>
                                    <p:set>
                                      <p:cBhvr>
                                        <p:cTn id="45"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indent="408305">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探究</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zh-CN" altLang="zh-CN" sz="2200" b="1" u="sng">
                <a:solidFill>
                  <a:srgbClr val="FF0000"/>
                </a:solidFill>
                <a:uFill>
                  <a:solidFill>
                    <a:srgbClr val="000000"/>
                  </a:solidFill>
                </a:uFill>
                <a:latin typeface="Times New Roman" panose="02020603050405020304" pitchFamily="18" charset="0"/>
                <a:cs typeface="Times New Roman" panose="02020603050405020304" pitchFamily="18" charset="0"/>
              </a:rPr>
              <a:t>环境的局限性</a:t>
            </a:r>
            <a:r>
              <a:rPr lang="en-US" altLang="zh-CN" sz="2200" u="sng">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问题导引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全球最权威的独立环保机构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世界自然保护基金会</a:t>
            </a:r>
            <a:r>
              <a:rPr lang="en-US" altLang="zh-CN" sz="2200">
                <a:solidFill>
                  <a:srgbClr val="000000"/>
                </a:solidFill>
                <a:latin typeface="Times New Roman" panose="02020603050405020304" pitchFamily="18" charset="0"/>
                <a:cs typeface="Times New Roman" panose="02020603050405020304" pitchFamily="18" charset="0"/>
              </a:rPr>
              <a:t>(WWF)</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曾经发表最详尽的有关地球资源状况的报告。该报告预测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由于人口的急剧增长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目前人类对自然资源的利用超出其更新能力的</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如果各国政府再不进行干预</a:t>
            </a:r>
            <a:r>
              <a:rPr lang="en-US" altLang="zh-CN" sz="2200">
                <a:solidFill>
                  <a:srgbClr val="000000"/>
                </a:solidFill>
                <a:latin typeface="Times New Roman" panose="02020603050405020304" pitchFamily="18" charset="0"/>
                <a:cs typeface="Times New Roman" panose="02020603050405020304" pitchFamily="18" charset="0"/>
              </a:rPr>
              <a:t>,2030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年后人类的整体生活水平将会下降。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结合材料探究</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为什么环境对人口的增长具有限制性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环境为人类提供自然资源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自然资源是人类生产、生活资料的主要来源。人口的急剧增长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对资源的需求与日俱增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但是自然资源是有限的。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对人口发展具有明显限制性的自然资源有哪些</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对人口发展具有明显限制性的自然资源主要有土地资源、淡水资源、矿产资源和森林资源。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人类怎样才能实现对自然资源的持续利用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人类与自然资源之间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应当建立良性循环的关系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以实现自然资源的持续利用。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08000" y="2139762"/>
            <a:ext cx="8128000" cy="12285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8000" y="3739610"/>
            <a:ext cx="8128000" cy="8415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08000" y="4952472"/>
            <a:ext cx="8128000" cy="12285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2808078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80628"/>
            <a:ext cx="8128000" cy="1678536"/>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名师精讲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环境的限制性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环境对人口增长的限制性主要是通过自然资源的有限性表现出来。具体如图所示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W34.eps" descr="id:2147493085;FounderCES"/>
          <p:cNvPicPr/>
          <p:nvPr/>
        </p:nvPicPr>
        <p:blipFill>
          <a:blip r:embed="rId4"/>
          <a:stretch>
            <a:fillRect/>
          </a:stretch>
        </p:blipFill>
        <p:spPr>
          <a:xfrm>
            <a:off x="899592" y="3573016"/>
            <a:ext cx="7637446" cy="1944216"/>
          </a:xfrm>
          <a:prstGeom prst="rect">
            <a:avLst/>
          </a:prstGeom>
        </p:spPr>
      </p:pic>
    </p:spTree>
    <p:extLst>
      <p:ext uri="{BB962C8B-B14F-4D97-AF65-F5344CB8AC3E}">
        <p14:creationId xmlns:p14="http://schemas.microsoft.com/office/powerpoint/2010/main" val="389006859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8760"/>
            <a:ext cx="8128000" cy="49859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几种重要资源的重要性及利用中存在的</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问题</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340711733"/>
              </p:ext>
            </p:extLst>
          </p:nvPr>
        </p:nvGraphicFramePr>
        <p:xfrm>
          <a:off x="508000" y="1738609"/>
          <a:ext cx="8128000" cy="5041082"/>
        </p:xfrm>
        <a:graphic>
          <a:graphicData uri="http://schemas.openxmlformats.org/presentationml/2006/ole">
            <mc:AlternateContent xmlns:mc="http://schemas.openxmlformats.org/markup-compatibility/2006">
              <mc:Choice xmlns:v="urn:schemas-microsoft-com:vml" Requires="v">
                <p:oleObj spid="_x0000_s2053" name="文档" r:id="rId6" imgW="3896414" imgH="2416031" progId="Word.Document.12">
                  <p:embed/>
                </p:oleObj>
              </mc:Choice>
              <mc:Fallback>
                <p:oleObj name="文档" r:id="rId6" imgW="3896414" imgH="2416031" progId="Word.Document.12">
                  <p:embed/>
                  <p:pic>
                    <p:nvPicPr>
                      <p:cNvPr id="0" name=""/>
                      <p:cNvPicPr/>
                      <p:nvPr/>
                    </p:nvPicPr>
                    <p:blipFill>
                      <a:blip r:embed="rId7"/>
                      <a:stretch>
                        <a:fillRect/>
                      </a:stretch>
                    </p:blipFill>
                    <p:spPr>
                      <a:xfrm>
                        <a:off x="508000" y="1738609"/>
                        <a:ext cx="8128000" cy="5041082"/>
                      </a:xfrm>
                      <a:prstGeom prst="rect">
                        <a:avLst/>
                      </a:prstGeom>
                    </p:spPr>
                  </p:pic>
                </p:oleObj>
              </mc:Fallback>
            </mc:AlternateContent>
          </a:graphicData>
        </a:graphic>
      </p:graphicFrame>
    </p:spTree>
    <p:extLst>
      <p:ext uri="{BB962C8B-B14F-4D97-AF65-F5344CB8AC3E}">
        <p14:creationId xmlns:p14="http://schemas.microsoft.com/office/powerpoint/2010/main" val="347626502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288</TotalTime>
  <Words>1265</Words>
  <Application>Microsoft Office PowerPoint</Application>
  <PresentationFormat>全屏显示(4:3)</PresentationFormat>
  <Paragraphs>173</Paragraphs>
  <Slides>31</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31</vt:i4>
      </vt:variant>
    </vt:vector>
  </HeadingPairs>
  <TitlesOfParts>
    <vt:vector size="43" baseType="lpstr">
      <vt:lpstr>NEU-BZ-S92</vt:lpstr>
      <vt:lpstr>方正书宋_GBK</vt:lpstr>
      <vt:lpstr>仿宋</vt:lpstr>
      <vt:lpstr>黑体</vt:lpstr>
      <vt:lpstr>楷体</vt:lpstr>
      <vt:lpstr>宋体</vt:lpstr>
      <vt:lpstr>微软雅黑</vt:lpstr>
      <vt:lpstr>Arial</vt:lpstr>
      <vt:lpstr>Calibri</vt:lpstr>
      <vt:lpstr>Times New Roman</vt:lpstr>
      <vt:lpstr>测控设计模板14新</vt:lpstr>
      <vt:lpstr>文档</vt:lpstr>
      <vt:lpstr>第二节　人口合理容量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dbc</cp:lastModifiedBy>
  <cp:revision>地理备课大师【全免费】</cp:revision>
  <dcterms:created xsi:type="dcterms:W3CDTF">2014-04-23T05:53:17Z</dcterms:created>
  <dcterms:modified xsi:type="dcterms:W3CDTF">2016-08-02T01:32:21Z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