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58" r:id="rId2"/>
    <p:sldId id="264" r:id="rId3"/>
    <p:sldId id="265" r:id="rId4"/>
    <p:sldId id="370" r:id="rId5"/>
    <p:sldId id="366" r:id="rId6"/>
    <p:sldId id="371" r:id="rId7"/>
    <p:sldId id="372" r:id="rId8"/>
    <p:sldId id="373" r:id="rId9"/>
    <p:sldId id="275" r:id="rId10"/>
    <p:sldId id="374" r:id="rId11"/>
    <p:sldId id="375" r:id="rId12"/>
    <p:sldId id="376" r:id="rId13"/>
    <p:sldId id="377" r:id="rId14"/>
    <p:sldId id="378" r:id="rId15"/>
    <p:sldId id="379" r:id="rId16"/>
    <p:sldId id="380" r:id="rId17"/>
    <p:sldId id="381" r:id="rId18"/>
    <p:sldId id="361" r:id="rId19"/>
    <p:sldId id="382" r:id="rId20"/>
    <p:sldId id="383" r:id="rId21"/>
    <p:sldId id="384" r:id="rId22"/>
    <p:sldId id="385" r:id="rId23"/>
    <p:sldId id="386" r:id="rId24"/>
    <p:sldId id="387" r:id="rId25"/>
    <p:sldId id="388" r:id="rId26"/>
    <p:sldId id="389" r:id="rId27"/>
    <p:sldId id="390" r:id="rId28"/>
    <p:sldId id="391" r:id="rId29"/>
    <p:sldId id="270" r:id="rId30"/>
    <p:sldId id="392" r:id="rId31"/>
    <p:sldId id="277" r:id="rId32"/>
    <p:sldId id="393" r:id="rId33"/>
    <p:sldId id="310" r:id="rId34"/>
    <p:sldId id="394" r:id="rId35"/>
    <p:sldId id="311" r:id="rId36"/>
    <p:sldId id="395" r:id="rId37"/>
    <p:sldId id="396"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84"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2016-08-02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2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9.xml"/><Relationship Id="rId4" Type="http://schemas.openxmlformats.org/officeDocument/2006/relationships/slide" Target="../slides/slide2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第三节　人口迁移</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8.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19.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20.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31.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slide" Target="slide35.xml"/><Relationship Id="rId4" Type="http://schemas.openxmlformats.org/officeDocument/2006/relationships/slide" Target="slide33.xml"/></Relationships>
</file>

<file path=ppt/slides/_rels/slide32.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35.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36.xml.rels><?xml version="1.0" encoding="UTF-8" standalone="yes"?>
<Relationships xmlns="http://schemas.openxmlformats.org/package/2006/relationships"><Relationship Id="rId3" Type="http://schemas.openxmlformats.org/officeDocument/2006/relationships/slide" Target="slide31.xml"/><Relationship Id="rId7" Type="http://schemas.openxmlformats.org/officeDocument/2006/relationships/image" Target="../media/image25.jpeg"/><Relationship Id="rId2" Type="http://schemas.openxmlformats.org/officeDocument/2006/relationships/slide" Target="slide29.xm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slide" Target="slide35.xml"/><Relationship Id="rId4" Type="http://schemas.openxmlformats.org/officeDocument/2006/relationships/slide" Target="slide33.xml"/></Relationships>
</file>

<file path=ppt/slides/_rels/slide37.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9.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3.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10" Type="http://schemas.openxmlformats.org/officeDocument/2006/relationships/image" Target="../media/image13.emf"/><Relationship Id="rId4" Type="http://schemas.openxmlformats.org/officeDocument/2006/relationships/slide" Target="slide5.xml"/><Relationship Id="rId9" Type="http://schemas.openxmlformats.org/officeDocument/2006/relationships/package" Target="../embeddings/Microsoft_Word___5.docx"/></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b="1"/>
              <a:t>第三节</a:t>
            </a:r>
            <a:r>
              <a:rPr lang="zh-CN" altLang="zh-CN" sz="3200"/>
              <a:t>　</a:t>
            </a:r>
            <a:r>
              <a:rPr lang="zh-CN" altLang="zh-CN" sz="3200" b="1"/>
              <a:t>人口迁移</a:t>
            </a:r>
            <a:endParaRPr lang="zh-CN" altLang="zh-CN" sz="320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1985"/>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第二次世界大战后国际人口迁移方向图</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53.eps" descr="id:2147493448;FounderCES"/>
          <p:cNvPicPr/>
          <p:nvPr/>
        </p:nvPicPr>
        <p:blipFill>
          <a:blip r:embed="rId4"/>
          <a:stretch>
            <a:fillRect/>
          </a:stretch>
        </p:blipFill>
        <p:spPr>
          <a:xfrm>
            <a:off x="1402222" y="2204864"/>
            <a:ext cx="6339555" cy="3879321"/>
          </a:xfrm>
          <a:prstGeom prst="rect">
            <a:avLst/>
          </a:prstGeom>
        </p:spPr>
      </p:pic>
    </p:spTree>
    <p:extLst>
      <p:ext uri="{BB962C8B-B14F-4D97-AF65-F5344CB8AC3E}">
        <p14:creationId xmlns:p14="http://schemas.microsoft.com/office/powerpoint/2010/main" val="14554604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深圳人口爆发性增长的主要原因是什么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大量的人口迁入。说明一个地区人口数量的变化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受人口自然增长和人口迁移两个方面的影响。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小明参加工作与其父亲外出打工的移动现象是否属于人口迁移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你的理由是什么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小明在上海参加工作属于人口迁移现象。其父亲农闲时外出打工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农忙时回家务农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不属于人口迁移。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人口迁移一般具备三个条件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必须改变居住地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改变居住地需持续一段时间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一般一年以上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必须超越一定的行政界线</a:t>
            </a:r>
            <a:r>
              <a:rPr lang="zh-CN" altLang="zh-CN" sz="220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2337591"/>
            <a:ext cx="8128000" cy="8033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965289"/>
            <a:ext cx="8128000" cy="17679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58176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结合材料三分析第二次世界大战以后国际人口主要迁出地与迁入地的差异。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迁入地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主要是北美、西欧、澳大利亚等经济发达地区以及石油资源丰富的西亚地区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迁出地主要是亚洲、拉丁美洲、非洲等经济相对落后的地区。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3352610"/>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72651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人口迁移和人口流动的区别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人口移动是指人口在地理空间上的位置变动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其主要有人口迁移与人口流动两种基本形式。其差别如下表所示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441201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943508471"/>
              </p:ext>
            </p:extLst>
          </p:nvPr>
        </p:nvGraphicFramePr>
        <p:xfrm>
          <a:off x="508000" y="1556792"/>
          <a:ext cx="8128000" cy="4303252"/>
        </p:xfrm>
        <a:graphic>
          <a:graphicData uri="http://schemas.openxmlformats.org/presentationml/2006/ole">
            <mc:AlternateContent xmlns:mc="http://schemas.openxmlformats.org/markup-compatibility/2006">
              <mc:Choice xmlns:v="urn:schemas-microsoft-com:vml" Requires="v">
                <p:oleObj spid="_x0000_s5125" name="文档" r:id="rId6" imgW="3910459" imgH="2070009" progId="Word.Document.12">
                  <p:embed/>
                </p:oleObj>
              </mc:Choice>
              <mc:Fallback>
                <p:oleObj name="文档" r:id="rId6" imgW="3910459" imgH="2070009" progId="Word.Document.12">
                  <p:embed/>
                  <p:pic>
                    <p:nvPicPr>
                      <p:cNvPr id="0" name=""/>
                      <p:cNvPicPr/>
                      <p:nvPr/>
                    </p:nvPicPr>
                    <p:blipFill>
                      <a:blip r:embed="rId7"/>
                      <a:stretch>
                        <a:fillRect/>
                      </a:stretch>
                    </p:blipFill>
                    <p:spPr>
                      <a:xfrm>
                        <a:off x="508000" y="1556792"/>
                        <a:ext cx="8128000" cy="4303252"/>
                      </a:xfrm>
                      <a:prstGeom prst="rect">
                        <a:avLst/>
                      </a:prstGeom>
                    </p:spPr>
                  </p:pic>
                </p:oleObj>
              </mc:Fallback>
            </mc:AlternateContent>
          </a:graphicData>
        </a:graphic>
      </p:graphicFrame>
    </p:spTree>
    <p:extLst>
      <p:ext uri="{BB962C8B-B14F-4D97-AF65-F5344CB8AC3E}">
        <p14:creationId xmlns:p14="http://schemas.microsoft.com/office/powerpoint/2010/main" val="136645547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252992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人口迁移的判断方法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人口迁移一般有三个判断标准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即空间位移、居住地变更和时间限度。只有同时满足这三个条件的人口移动才能称为人口迁移。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空间位移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由迁出地到迁入地。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居住地变更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跨越行政区域界线。跨国界的人口迁移为国际迁移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跨省界但未跨国界的人口迁移为省际迁移</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258905"/>
            <a:ext cx="6008216" cy="1311128"/>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如图</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是三个不同地区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人口从</a:t>
            </a: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常被认为是人口迁移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而从</a:t>
            </a: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B</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C</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是在区内流动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常被认为是人口流动。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pic>
        <p:nvPicPr>
          <p:cNvPr id="6" name="W54.eps" descr="id:2147493470;FounderCES"/>
          <p:cNvPicPr/>
          <p:nvPr/>
        </p:nvPicPr>
        <p:blipFill>
          <a:blip r:embed="rId4"/>
          <a:stretch>
            <a:fillRect/>
          </a:stretch>
        </p:blipFill>
        <p:spPr>
          <a:xfrm>
            <a:off x="6732240" y="4038804"/>
            <a:ext cx="2042009" cy="1531229"/>
          </a:xfrm>
          <a:prstGeom prst="rect">
            <a:avLst/>
          </a:prstGeom>
        </p:spPr>
      </p:pic>
    </p:spTree>
    <p:extLst>
      <p:ext uri="{BB962C8B-B14F-4D97-AF65-F5344CB8AC3E}">
        <p14:creationId xmlns:p14="http://schemas.microsoft.com/office/powerpoint/2010/main" val="336814528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296997"/>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时间限度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永久性或长期性。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人们在工作地与居住地之间的频繁往返、外出购物、旅游、出差等不属于人口迁移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游牧民的迁徙、季节工的季节性流动、拥有两处或多处居住地的人在不同居住地之间的流动等也不属于人口迁移。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 name="图片 1"/>
          <p:cNvPicPr>
            <a:picLocks noChangeAspect="1"/>
          </p:cNvPicPr>
          <p:nvPr/>
        </p:nvPicPr>
        <p:blipFill>
          <a:blip r:embed="rId4"/>
          <a:stretch>
            <a:fillRect/>
          </a:stretch>
        </p:blipFill>
        <p:spPr>
          <a:xfrm>
            <a:off x="508000" y="3501008"/>
            <a:ext cx="8128000" cy="2615240"/>
          </a:xfrm>
          <a:prstGeom prst="rect">
            <a:avLst/>
          </a:prstGeom>
        </p:spPr>
      </p:pic>
    </p:spTree>
    <p:extLst>
      <p:ext uri="{BB962C8B-B14F-4D97-AF65-F5344CB8AC3E}">
        <p14:creationId xmlns:p14="http://schemas.microsoft.com/office/powerpoint/2010/main" val="316429027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08655"/>
            <a:ext cx="8128000" cy="492865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978500122016</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一列火车从上海开往北京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以下是四位旅客的谈话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判断属于人口迁移的是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甲说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我此次是去北京参观故宫。</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我被北京某公司录用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现在去报到。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丙说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我到北京为公司洽谈业务。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丁说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我是去北京采购特产。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人口迁移是居住地发生长期或永久性变更的人口移动形式。选项中甲、丙、丁分别去北京旅游、出差、购物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居住地并没有长期或永久变更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而乙是去北京工作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居住地发生了变更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应属于人口迁移。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4133409"/>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5783669"/>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6141633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4928657"/>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引起人口迁移的因素</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湖北省位于中国最大河流长江的中游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气候温暖湿润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自然资源十分丰富。土地资源、水资源、生物资源、矿产资源和能源资源在中国都占有比较优越的地位。湖北是中国人口迁移较为活跃的地区之一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也是人口迁移的一个重要迁入区。</a:t>
            </a:r>
            <a:r>
              <a:rPr lang="en-US" altLang="zh-CN" sz="2200">
                <a:solidFill>
                  <a:srgbClr val="000000"/>
                </a:solidFill>
                <a:latin typeface="Times New Roman" panose="02020603050405020304" pitchFamily="18" charset="0"/>
                <a:cs typeface="Times New Roman" panose="02020603050405020304" pitchFamily="18" charset="0"/>
              </a:rPr>
              <a:t>1954~1990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人口迁移总量达</a:t>
            </a:r>
            <a:r>
              <a:rPr lang="en-US" altLang="zh-CN" sz="2200">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932.23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总迁移率为</a:t>
            </a:r>
            <a:r>
              <a:rPr lang="en-US" altLang="zh-CN" sz="2200">
                <a:solidFill>
                  <a:srgbClr val="000000"/>
                </a:solidFill>
                <a:latin typeface="Times New Roman" panose="02020603050405020304" pitchFamily="18" charset="0"/>
                <a:cs typeface="Times New Roman" panose="02020603050405020304" pitchFamily="18" charset="0"/>
              </a:rPr>
              <a:t>39.2</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迁入</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059.01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迁入率为</a:t>
            </a:r>
            <a:r>
              <a:rPr lang="en-US" altLang="zh-CN" sz="2200">
                <a:solidFill>
                  <a:srgbClr val="000000"/>
                </a:solidFill>
                <a:latin typeface="Times New Roman" panose="02020603050405020304" pitchFamily="18" charset="0"/>
                <a:cs typeface="Times New Roman" panose="02020603050405020304" pitchFamily="18" charset="0"/>
              </a:rPr>
              <a:t>20.21</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迁出</a:t>
            </a:r>
            <a:r>
              <a:rPr lang="en-US" altLang="zh-CN" sz="22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873.22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迁出率</a:t>
            </a:r>
            <a:r>
              <a:rPr lang="en-US" altLang="zh-CN" sz="2200">
                <a:solidFill>
                  <a:srgbClr val="000000"/>
                </a:solidFill>
                <a:latin typeface="Times New Roman" panose="02020603050405020304" pitchFamily="18" charset="0"/>
                <a:cs typeface="Times New Roman" panose="02020603050405020304" pitchFamily="18" charset="0"/>
              </a:rPr>
              <a:t>18.99</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净迁入</a:t>
            </a:r>
            <a:r>
              <a:rPr lang="en-US" altLang="zh-CN" sz="2200">
                <a:solidFill>
                  <a:srgbClr val="000000"/>
                </a:solidFill>
                <a:latin typeface="Times New Roman" panose="02020603050405020304" pitchFamily="18" charset="0"/>
                <a:cs typeface="Times New Roman" panose="02020603050405020304" pitchFamily="18" charset="0"/>
              </a:rPr>
              <a:t>185.79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净迁入率</a:t>
            </a:r>
            <a:r>
              <a:rPr lang="en-US" altLang="zh-CN" sz="2200">
                <a:solidFill>
                  <a:srgbClr val="000000"/>
                </a:solidFill>
                <a:latin typeface="Times New Roman" panose="02020603050405020304" pitchFamily="18" charset="0"/>
                <a:cs typeface="Times New Roman" panose="02020603050405020304" pitchFamily="18" charset="0"/>
              </a:rPr>
              <a:t>1.22</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一场大旱使美国俄克拉荷马州及其附近地区赤地千里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许多农民举家逃离这片灾难的土地。有些人选择迁居东部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但大多数人则向西迁往加利福尼亚州。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我国东北有辽阔的土地、浩瀚的森林。早在春秋战国时期就吸引了黄河中下游地区人口向这里迁移和流动。明清时更多农民来此开荒种地并定居下来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尤其是山东人多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人们把这种现象称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闯关东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。改革开放以来山东经济增长迅速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现在两地之间人口迁移方向完全反转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雁南飞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1992~1995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年战争期间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波黑死亡人口超过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为躲避战乱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从波黑逃离的居民达</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多万。尽管战后多数人重返家园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但仍有几十万人侨居国外。克罗地亚目前流落在塞尔维亚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黑山境内的克罗地亚难民就接近</a:t>
            </a:r>
            <a:r>
              <a:rPr lang="en-US" altLang="zh-CN" sz="2200">
                <a:solidFill>
                  <a:srgbClr val="000000"/>
                </a:solidFill>
                <a:latin typeface="Times New Roman" panose="02020603050405020304" pitchFamily="18" charset="0"/>
                <a:cs typeface="Times New Roman" panose="02020603050405020304" pitchFamily="18" charset="0"/>
              </a:rPr>
              <a:t>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万人。科索沃迁移到塞尔维亚的塞尔维亚族居民就有</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832881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133573108"/>
              </p:ext>
            </p:extLst>
          </p:nvPr>
        </p:nvGraphicFramePr>
        <p:xfrm>
          <a:off x="508000" y="855020"/>
          <a:ext cx="8128000" cy="5886348"/>
        </p:xfrm>
        <a:graphic>
          <a:graphicData uri="http://schemas.openxmlformats.org/presentationml/2006/ole">
            <mc:AlternateContent xmlns:mc="http://schemas.openxmlformats.org/markup-compatibility/2006">
              <mc:Choice xmlns:v="urn:schemas-microsoft-com:vml" Requires="v">
                <p:oleObj spid="_x0000_s1029" name="文档" r:id="rId4" imgW="4001207" imgH="2896717" progId="Word.Document.12">
                  <p:embed/>
                </p:oleObj>
              </mc:Choice>
              <mc:Fallback>
                <p:oleObj name="文档" r:id="rId4" imgW="4001207" imgH="2896717" progId="Word.Document.12">
                  <p:embed/>
                  <p:pic>
                    <p:nvPicPr>
                      <p:cNvPr id="0" name=""/>
                      <p:cNvPicPr/>
                      <p:nvPr/>
                    </p:nvPicPr>
                    <p:blipFill>
                      <a:blip r:embed="rId5"/>
                      <a:stretch>
                        <a:fillRect/>
                      </a:stretch>
                    </p:blipFill>
                    <p:spPr>
                      <a:xfrm>
                        <a:off x="508000" y="855020"/>
                        <a:ext cx="8128000" cy="588634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材料五</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1947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英属印度被分割为印度和巴基斯坦两国。印度人多信仰印度教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而巴基斯坦多信仰伊斯兰教。为了躲避宗教歧视或迫害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当时南亚次大陆出现了规模空前的人口迁移。印度境内有</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万左右的穆斯林迁入巴基斯坦。巴基斯坦境内则有</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万左右的印度教徒迁入印度。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为什么湖北是人口重要的迁入区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自然环境优越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自然资源丰富。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影响俄克拉荷马州及其附近地区人口大量外迁的因素是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自然灾害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4110939"/>
            <a:ext cx="8128000" cy="480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5399983"/>
            <a:ext cx="8128000" cy="480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60674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闯关东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雁南飞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现象的产生是受</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因素的影响。</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导致巴尔干人口迁移的主要原因是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战争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印巴分治引起人口迁移的主要原因是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宗教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2769639"/>
            <a:ext cx="8128000" cy="443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08000" y="3576931"/>
            <a:ext cx="8128000" cy="443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8000" y="4361592"/>
            <a:ext cx="8128000" cy="443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886427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41"/>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影响人口迁移的因素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50283911"/>
              </p:ext>
            </p:extLst>
          </p:nvPr>
        </p:nvGraphicFramePr>
        <p:xfrm>
          <a:off x="508000" y="2348880"/>
          <a:ext cx="8128000" cy="3603644"/>
        </p:xfrm>
        <a:graphic>
          <a:graphicData uri="http://schemas.openxmlformats.org/presentationml/2006/ole">
            <mc:AlternateContent xmlns:mc="http://schemas.openxmlformats.org/markup-compatibility/2006">
              <mc:Choice xmlns:v="urn:schemas-microsoft-com:vml" Requires="v">
                <p:oleObj spid="_x0000_s6149" name="文档" r:id="rId6" imgW="3910459" imgH="1733349" progId="Word.Document.12">
                  <p:embed/>
                </p:oleObj>
              </mc:Choice>
              <mc:Fallback>
                <p:oleObj name="文档" r:id="rId6" imgW="3910459" imgH="1733349" progId="Word.Document.12">
                  <p:embed/>
                  <p:pic>
                    <p:nvPicPr>
                      <p:cNvPr id="0" name=""/>
                      <p:cNvPicPr/>
                      <p:nvPr/>
                    </p:nvPicPr>
                    <p:blipFill>
                      <a:blip r:embed="rId7"/>
                      <a:stretch>
                        <a:fillRect/>
                      </a:stretch>
                    </p:blipFill>
                    <p:spPr>
                      <a:xfrm>
                        <a:off x="508000" y="2348880"/>
                        <a:ext cx="8128000" cy="3603644"/>
                      </a:xfrm>
                      <a:prstGeom prst="rect">
                        <a:avLst/>
                      </a:prstGeom>
                    </p:spPr>
                  </p:pic>
                </p:oleObj>
              </mc:Fallback>
            </mc:AlternateContent>
          </a:graphicData>
        </a:graphic>
      </p:graphicFrame>
    </p:spTree>
    <p:extLst>
      <p:ext uri="{BB962C8B-B14F-4D97-AF65-F5344CB8AC3E}">
        <p14:creationId xmlns:p14="http://schemas.microsoft.com/office/powerpoint/2010/main" val="37186100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403945589"/>
              </p:ext>
            </p:extLst>
          </p:nvPr>
        </p:nvGraphicFramePr>
        <p:xfrm>
          <a:off x="508000" y="1623826"/>
          <a:ext cx="8128000" cy="3864348"/>
        </p:xfrm>
        <a:graphic>
          <a:graphicData uri="http://schemas.openxmlformats.org/presentationml/2006/ole">
            <mc:AlternateContent xmlns:mc="http://schemas.openxmlformats.org/markup-compatibility/2006">
              <mc:Choice xmlns:v="urn:schemas-microsoft-com:vml" Requires="v">
                <p:oleObj spid="_x0000_s7173" name="文档" r:id="rId6" imgW="3910459" imgH="1859012" progId="Word.Document.12">
                  <p:embed/>
                </p:oleObj>
              </mc:Choice>
              <mc:Fallback>
                <p:oleObj name="文档" r:id="rId6" imgW="3910459" imgH="1859012" progId="Word.Document.12">
                  <p:embed/>
                  <p:pic>
                    <p:nvPicPr>
                      <p:cNvPr id="0" name=""/>
                      <p:cNvPicPr/>
                      <p:nvPr/>
                    </p:nvPicPr>
                    <p:blipFill>
                      <a:blip r:embed="rId7"/>
                      <a:stretch>
                        <a:fillRect/>
                      </a:stretch>
                    </p:blipFill>
                    <p:spPr>
                      <a:xfrm>
                        <a:off x="508000" y="1623826"/>
                        <a:ext cx="8128000" cy="3864348"/>
                      </a:xfrm>
                      <a:prstGeom prst="rect">
                        <a:avLst/>
                      </a:prstGeom>
                    </p:spPr>
                  </p:pic>
                </p:oleObj>
              </mc:Fallback>
            </mc:AlternateContent>
          </a:graphicData>
        </a:graphic>
      </p:graphicFrame>
    </p:spTree>
    <p:extLst>
      <p:ext uri="{BB962C8B-B14F-4D97-AF65-F5344CB8AC3E}">
        <p14:creationId xmlns:p14="http://schemas.microsoft.com/office/powerpoint/2010/main" val="3694738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072434"/>
              </p:ext>
            </p:extLst>
          </p:nvPr>
        </p:nvGraphicFramePr>
        <p:xfrm>
          <a:off x="508000" y="1613927"/>
          <a:ext cx="8128000" cy="3884146"/>
        </p:xfrm>
        <a:graphic>
          <a:graphicData uri="http://schemas.openxmlformats.org/presentationml/2006/ole">
            <mc:AlternateContent xmlns:mc="http://schemas.openxmlformats.org/markup-compatibility/2006">
              <mc:Choice xmlns:v="urn:schemas-microsoft-com:vml" Requires="v">
                <p:oleObj spid="_x0000_s8197" name="文档" r:id="rId6" imgW="3910459" imgH="1868373" progId="Word.Document.12">
                  <p:embed/>
                </p:oleObj>
              </mc:Choice>
              <mc:Fallback>
                <p:oleObj name="文档" r:id="rId6" imgW="3910459" imgH="1868373" progId="Word.Document.12">
                  <p:embed/>
                  <p:pic>
                    <p:nvPicPr>
                      <p:cNvPr id="0" name=""/>
                      <p:cNvPicPr/>
                      <p:nvPr/>
                    </p:nvPicPr>
                    <p:blipFill>
                      <a:blip r:embed="rId7"/>
                      <a:stretch>
                        <a:fillRect/>
                      </a:stretch>
                    </p:blipFill>
                    <p:spPr>
                      <a:xfrm>
                        <a:off x="508000" y="1613927"/>
                        <a:ext cx="8128000" cy="3884146"/>
                      </a:xfrm>
                      <a:prstGeom prst="rect">
                        <a:avLst/>
                      </a:prstGeom>
                    </p:spPr>
                  </p:pic>
                </p:oleObj>
              </mc:Fallback>
            </mc:AlternateContent>
          </a:graphicData>
        </a:graphic>
      </p:graphicFrame>
    </p:spTree>
    <p:extLst>
      <p:ext uri="{BB962C8B-B14F-4D97-AF65-F5344CB8AC3E}">
        <p14:creationId xmlns:p14="http://schemas.microsoft.com/office/powerpoint/2010/main" val="332534583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7533"/>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97850013</a:t>
            </a:r>
            <a:r>
              <a:rPr lang="zh-CN" altLang="zh-CN" sz="2200">
                <a:solidFill>
                  <a:srgbClr val="000000"/>
                </a:solidFill>
                <a:latin typeface="Times New Roman" panose="02020603050405020304" pitchFamily="18" charset="0"/>
                <a:cs typeface="Times New Roman" panose="02020603050405020304" pitchFamily="18" charset="0"/>
              </a:rPr>
              <a:t>下图表示</a:t>
            </a:r>
            <a:r>
              <a:rPr lang="en-US" altLang="zh-CN" sz="2200">
                <a:solidFill>
                  <a:srgbClr val="000000"/>
                </a:solidFill>
                <a:latin typeface="Times New Roman" panose="02020603050405020304" pitchFamily="18" charset="0"/>
                <a:cs typeface="Times New Roman" panose="02020603050405020304" pitchFamily="18" charset="0"/>
              </a:rPr>
              <a:t>2000~2005</a:t>
            </a:r>
            <a:r>
              <a:rPr lang="zh-CN" altLang="zh-CN" sz="2200">
                <a:solidFill>
                  <a:srgbClr val="000000"/>
                </a:solidFill>
                <a:latin typeface="Times New Roman" panose="02020603050405020304" pitchFamily="18" charset="0"/>
                <a:cs typeface="Times New Roman" panose="02020603050405020304" pitchFamily="18" charset="0"/>
              </a:rPr>
              <a:t>年我国各省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实际人口迁入率、迁出率。读图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55.eps" descr="id:2147493542;FounderCES"/>
          <p:cNvPicPr/>
          <p:nvPr/>
        </p:nvPicPr>
        <p:blipFill>
          <a:blip r:embed="rId4"/>
          <a:stretch>
            <a:fillRect/>
          </a:stretch>
        </p:blipFill>
        <p:spPr>
          <a:xfrm>
            <a:off x="1498361" y="2852936"/>
            <a:ext cx="5760640" cy="3314022"/>
          </a:xfrm>
          <a:prstGeom prst="rect">
            <a:avLst/>
          </a:prstGeom>
        </p:spPr>
      </p:pic>
    </p:spTree>
    <p:extLst>
      <p:ext uri="{BB962C8B-B14F-4D97-AF65-F5344CB8AC3E}">
        <p14:creationId xmlns:p14="http://schemas.microsoft.com/office/powerpoint/2010/main" val="42046855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造成图中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点所示省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人口迁移特点的原因最可能是当地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收入水平高</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远离东部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人口数量少</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经济落后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图中</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点所示省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因迁入人口而对该省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造成的正面影响可能有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缓解了当地劳动力不足的状况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改善了当地的治安环境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促进了文化的交流与融合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改变了落后地区的社会经济条件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537638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15327"/>
            <a:ext cx="3393878"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smtClean="0">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获取和解读信息</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56.eps" descr="id:2147493549;FounderCES"/>
          <p:cNvPicPr/>
          <p:nvPr/>
        </p:nvPicPr>
        <p:blipFill>
          <a:blip r:embed="rId4"/>
          <a:stretch>
            <a:fillRect/>
          </a:stretch>
        </p:blipFill>
        <p:spPr>
          <a:xfrm>
            <a:off x="2204939" y="1713924"/>
            <a:ext cx="4285503" cy="4019331"/>
          </a:xfrm>
          <a:prstGeom prst="rect">
            <a:avLst/>
          </a:prstGeom>
        </p:spPr>
      </p:pic>
    </p:spTree>
    <p:extLst>
      <p:ext uri="{BB962C8B-B14F-4D97-AF65-F5344CB8AC3E}">
        <p14:creationId xmlns:p14="http://schemas.microsoft.com/office/powerpoint/2010/main" val="9518024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调动和运用知识解题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影响人口迁移的因素主要是经济因素</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省人口大量外迁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最可能是当地经济落后。第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人口迁入带来的正面影响主要表现在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提供大量廉价劳动力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促进商品流通和经济发展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促进第三产业发展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促进了文化的交流与融合等。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(2)D</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08000" y="4315674"/>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957367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88270"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556792"/>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萧湘的爸爸在北京工作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妈妈是合肥市某中学老师。小学时每年暑假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萧湘都随妈妈去北京度假。</a:t>
            </a:r>
            <a:r>
              <a:rPr lang="en-US" altLang="zh-CN" sz="2200">
                <a:solidFill>
                  <a:srgbClr val="000000"/>
                </a:solidFill>
                <a:latin typeface="Times New Roman" panose="02020603050405020304" pitchFamily="18" charset="0"/>
                <a:cs typeface="Times New Roman" panose="02020603050405020304" pitchFamily="18" charset="0"/>
              </a:rPr>
              <a:t>2006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由于工作需要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妈妈调到北京市某中学任教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萧湘随妈妈去北京上中学。</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年萧湘以优异的成绩考入上海复旦大学。萧湘是环保志愿者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寒假准备随学校环保组织去西北考察。据此完成第</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萧湘的经历中属于人口迁移的是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小学时夏天去北京度假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到北京上中学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到上海上大学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去西北考察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a:t>
            </a:r>
            <a:r>
              <a:rPr lang="zh-CN" altLang="zh-CN" sz="2200" smtClean="0">
                <a:solidFill>
                  <a:srgbClr val="000000"/>
                </a:solidFill>
                <a:latin typeface="NEU-BZ-S92"/>
                <a:cs typeface="宋体" panose="02010600030101010101" pitchFamily="2" charset="-122"/>
              </a:rPr>
              <a:t>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一、人口迁移的概念与分类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影响人口变动的因素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人口自然增长</a:t>
            </a:r>
            <a:r>
              <a:rPr lang="zh-CN" altLang="zh-CN" sz="2200">
                <a:solidFill>
                  <a:srgbClr val="000000"/>
                </a:solidFill>
                <a:latin typeface="Times New Roman" panose="02020603050405020304" pitchFamily="18" charset="0"/>
                <a:cs typeface="Times New Roman" panose="02020603050405020304" pitchFamily="18" charset="0"/>
              </a:rPr>
              <a:t>、人口机械增长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迁入</a:t>
            </a:r>
            <a:r>
              <a:rPr lang="zh-CN" altLang="zh-CN" sz="2200">
                <a:solidFill>
                  <a:srgbClr val="000000"/>
                </a:solidFill>
                <a:latin typeface="Times New Roman" panose="02020603050405020304" pitchFamily="18" charset="0"/>
                <a:cs typeface="Times New Roman" panose="02020603050405020304" pitchFamily="18" charset="0"/>
              </a:rPr>
              <a:t>人口的增加值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人口迁移的概念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变更定居地</a:t>
            </a:r>
            <a:r>
              <a:rPr lang="zh-CN" altLang="zh-CN" sz="2200">
                <a:solidFill>
                  <a:srgbClr val="000000"/>
                </a:solidFill>
                <a:latin typeface="Times New Roman" panose="02020603050405020304" pitchFamily="18" charset="0"/>
                <a:cs typeface="Times New Roman" panose="02020603050405020304" pitchFamily="18" charset="0"/>
              </a:rPr>
              <a:t>的空间流动行为。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暑假里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同学们组织到山东泰山旅游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算不算人口迁移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不算。因为同学们的定居地未改变。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94926" y="2564904"/>
            <a:ext cx="1681129" cy="3180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90715" y="2591756"/>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06216" y="3378145"/>
            <a:ext cx="1393098" cy="3180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8000" y="4542987"/>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6" name="矩形 5">
            <a:hlinkClick r:id="rId2" action="ppaction://hlinksldjump"/>
          </p:cNvPr>
          <p:cNvSpPr/>
          <p:nvPr/>
        </p:nvSpPr>
        <p:spPr>
          <a:xfrm>
            <a:off x="579849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7188270"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萧湘的爸爸去北京工作的原因不可能是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北京有更多的就业机会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北京的城市问题少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改善个人及家庭的生活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获得更高的经济收入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度假和考察由于时间短不属于人口迁移。第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北京属于特大城市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城市问题多。其吸引人口迁入的原因有更多的就业机会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获得更高的经济收入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改善个人和家庭生活等。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2.B</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508000" y="3766461"/>
            <a:ext cx="8128000" cy="12128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8000" y="4979308"/>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2232110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9206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88270"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08000" y="1340768"/>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亦庄经济技术开发区是北京市重点发展的三个新卫星城之一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其定位是京津城际发展走廊上的高新技术产业和先进制造业基地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近年来人口数量不断增加。下图为亦庄城镇人口构成比例图。读图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3~4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亦庄新增城镇人口的主要来源包括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中心城区迁出人口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本地区原有农业人口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来京务工人员　</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外国留学生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①③④</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①②③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影响亦庄人口迁入的主要因素是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经济因素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政治因素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生态环境因素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社会文化因素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6" name="W58.eps" descr="id:2147493563;FounderCES"/>
          <p:cNvPicPr/>
          <p:nvPr/>
        </p:nvPicPr>
        <p:blipFill>
          <a:blip r:embed="rId6"/>
          <a:stretch>
            <a:fillRect/>
          </a:stretch>
        </p:blipFill>
        <p:spPr>
          <a:xfrm>
            <a:off x="5622992" y="3933056"/>
            <a:ext cx="2985938" cy="1800200"/>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92064"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88270"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亦庄的定位是京津城际发展走廊上的高新技术产业和先进制造业基地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所以会吸引中心城区的高科技人员入住、本地原有的农业人口入城从事制造业或者是第三产业以及大量的外来务工人员的迁入。第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现代社会影响人口迁移的最主要因素是经济因素。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3.C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4.A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4365104"/>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8822187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88270"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395536" y="1186923"/>
            <a:ext cx="8384480"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97850014(2016·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浙江文综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我国流动人口一直维持在</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亿人以上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且持续增长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城乡间人口流动是主要的流动形式。完成第</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城乡间人口流动与城市经济发展、农村经济水平提高联系密切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下面三者关系排序应是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城乡间人口流动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农业专业化发展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城市工业、服务业发展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关于我国人口流动的叙述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人口流动扩大了城乡收入差距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生态环境是人口流动的主要因素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区域协调发展会减缓流动人口增长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小城镇人口向大城市流动可提高城市化水平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88270" y="869763"/>
            <a:ext cx="429690"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13630"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城乡间人口流动与城市经济发展、农村经济水平提高联系密切。随着社会的不断进步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城市工业、服务业的发展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城市提供了大量的就业机会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促进乡村人口向城镇流动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而随着乡村人口迁往城市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乡村闲置土地增多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为农业专业化发展提供了条件。第</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地区间的经济差异是目前我国人口流动的主要原因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人口流动会缩小城乡收入差距。区域协调发展会缩小区域间的经济差异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从而减缓流动人口增长。小城镇人口也属于城市人口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其流向大城市不会提高城市化水平。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5.D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6.C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1741" y="4936785"/>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844907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88270"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据国家统计局发布</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年第六次全国人口普查主要数据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全国总人口为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370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536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875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大陆总人口为</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339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724</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人。大陆人口同第五次全国人口普查相比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十年共增加</a:t>
            </a:r>
            <a:r>
              <a:rPr lang="en-US" altLang="zh-CN" sz="2200">
                <a:solidFill>
                  <a:srgbClr val="000000"/>
                </a:solidFill>
                <a:latin typeface="Times New Roman" panose="02020603050405020304" pitchFamily="18" charset="0"/>
                <a:cs typeface="Times New Roman" panose="02020603050405020304" pitchFamily="18" charset="0"/>
              </a:rPr>
              <a:t>73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899</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804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增长</a:t>
            </a:r>
            <a:r>
              <a:rPr lang="en-US" altLang="zh-CN" sz="2200">
                <a:solidFill>
                  <a:srgbClr val="000000"/>
                </a:solidFill>
                <a:latin typeface="Times New Roman" panose="02020603050405020304" pitchFamily="18" charset="0"/>
                <a:cs typeface="Times New Roman" panose="02020603050405020304" pitchFamily="18" charset="0"/>
              </a:rPr>
              <a:t>5.84%,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年平均增长率为</a:t>
            </a:r>
            <a:r>
              <a:rPr lang="en-US" altLang="zh-CN" sz="2200">
                <a:solidFill>
                  <a:srgbClr val="000000"/>
                </a:solidFill>
                <a:latin typeface="Times New Roman" panose="02020603050405020304" pitchFamily="18" charset="0"/>
                <a:cs typeface="Times New Roman" panose="02020603050405020304" pitchFamily="18" charset="0"/>
              </a:rPr>
              <a:t>0.57%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下图为我国目前国内人口迁移示意图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甲图为我国目前人口主要迁出地分布示意图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乙图为人口主要迁入地分布示意图。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88270"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W59.eps" descr="id:2147493577;FounderCES"/>
          <p:cNvPicPr/>
          <p:nvPr/>
        </p:nvPicPr>
        <p:blipFill>
          <a:blip r:embed="rId6"/>
          <a:stretch>
            <a:fillRect/>
          </a:stretch>
        </p:blipFill>
        <p:spPr>
          <a:xfrm>
            <a:off x="611560" y="1772816"/>
            <a:ext cx="3716090" cy="3096344"/>
          </a:xfrm>
          <a:prstGeom prst="rect">
            <a:avLst/>
          </a:prstGeom>
        </p:spPr>
      </p:pic>
      <p:pic>
        <p:nvPicPr>
          <p:cNvPr id="8" name="W60.eps" descr="id:2147493584;FounderCES"/>
          <p:cNvPicPr/>
          <p:nvPr/>
        </p:nvPicPr>
        <p:blipFill>
          <a:blip r:embed="rId7"/>
          <a:stretch>
            <a:fillRect/>
          </a:stretch>
        </p:blipFill>
        <p:spPr>
          <a:xfrm>
            <a:off x="4848864" y="1628800"/>
            <a:ext cx="3716089" cy="3049863"/>
          </a:xfrm>
          <a:prstGeom prst="rect">
            <a:avLst/>
          </a:prstGeom>
        </p:spPr>
      </p:pic>
      <p:sp>
        <p:nvSpPr>
          <p:cNvPr id="2" name="矩形 1"/>
          <p:cNvSpPr>
            <a:spLocks noChangeAspect="1"/>
          </p:cNvSpPr>
          <p:nvPr/>
        </p:nvSpPr>
        <p:spPr>
          <a:xfrm>
            <a:off x="2200941" y="5013176"/>
            <a:ext cx="537327"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6517746" y="4946626"/>
            <a:ext cx="537327"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a:t>
            </a: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84430346"/>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326278" cy="369332"/>
          </a:xfrm>
          <a:prstGeom prst="rect">
            <a:avLst/>
          </a:prstGeom>
          <a:noFill/>
          <a:ln>
            <a:noFill/>
          </a:ln>
        </p:spPr>
        <p:txBody>
          <a:bodyPr wrap="none" rtlCol="0">
            <a:spAutoFit/>
          </a:bodyPr>
          <a:lstStyle/>
          <a:p>
            <a:r>
              <a:rPr lang="en-US" altLang="zh-CN" smtClean="0"/>
              <a:t>1-2       3-4       5-6       7</a:t>
            </a:r>
            <a:endParaRPr lang="zh-CN" altLang="en-US" dirty="0"/>
          </a:p>
        </p:txBody>
      </p:sp>
      <p:sp>
        <p:nvSpPr>
          <p:cNvPr id="11" name="矩形 10">
            <a:hlinkClick r:id="rId2" action="ppaction://hlinksldjump"/>
          </p:cNvPr>
          <p:cNvSpPr/>
          <p:nvPr/>
        </p:nvSpPr>
        <p:spPr>
          <a:xfrm>
            <a:off x="579849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6492064"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4" action="ppaction://hlinksldjump"/>
          </p:cNvPr>
          <p:cNvSpPr/>
          <p:nvPr/>
        </p:nvSpPr>
        <p:spPr>
          <a:xfrm>
            <a:off x="7188270" y="869763"/>
            <a:ext cx="429690"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813630"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207510"/>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我国主要人口迁入地区集中在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大量人口迁往该处的主要原因是什么</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我国西部地区的人口迁入区主要是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省区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原因是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吸引大量人口。</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人口大量迁出会对迁出地区带来哪些有利的影响</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根据最新人口统计数据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我国目前人口增长模式大致属于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东南沿海地区　经济发达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就业机会多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收入相对较高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生活条件较好。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新疆维吾尔自治区　西部大开发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或资源开发</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缓解迁出地区人口压力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减缓人地矛盾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增加经济收入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促进文化交流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促进观念更新。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三低　低出生率、低死亡率、低自然增长率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4072689"/>
            <a:ext cx="8128000" cy="2508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687605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96752"/>
            <a:ext cx="8128000" cy="537377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人口迁移的</a:t>
            </a:r>
            <a:r>
              <a:rPr lang="zh-CN" altLang="zh-CN" sz="2200" smtClean="0">
                <a:solidFill>
                  <a:srgbClr val="000000"/>
                </a:solidFill>
                <a:latin typeface="Times New Roman" panose="02020603050405020304" pitchFamily="18" charset="0"/>
                <a:cs typeface="Times New Roman" panose="02020603050405020304" pitchFamily="18" charset="0"/>
              </a:rPr>
              <a:t>分类</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根据人口迁移空间范围的不同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人口迁移可分为国际迁移和国内迁移两种类型。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世界人口迁移和我国国内人口迁移在方向上的共同点是什么</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都主要由经济欠发达地区迁往经济发达地区。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7202567"/>
              </p:ext>
            </p:extLst>
          </p:nvPr>
        </p:nvGraphicFramePr>
        <p:xfrm>
          <a:off x="508000" y="1710172"/>
          <a:ext cx="8128000" cy="3171338"/>
        </p:xfrm>
        <a:graphic>
          <a:graphicData uri="http://schemas.openxmlformats.org/presentationml/2006/ole">
            <mc:AlternateContent xmlns:mc="http://schemas.openxmlformats.org/markup-compatibility/2006">
              <mc:Choice xmlns:v="urn:schemas-microsoft-com:vml" Requires="v">
                <p:oleObj spid="_x0000_s2053" name="文档" r:id="rId6" imgW="3910459" imgH="1525592" progId="Word.Document.12">
                  <p:embed/>
                </p:oleObj>
              </mc:Choice>
              <mc:Fallback>
                <p:oleObj name="文档" r:id="rId6" imgW="3910459" imgH="1525592" progId="Word.Document.12">
                  <p:embed/>
                  <p:pic>
                    <p:nvPicPr>
                      <p:cNvPr id="0" name=""/>
                      <p:cNvPicPr/>
                      <p:nvPr/>
                    </p:nvPicPr>
                    <p:blipFill>
                      <a:blip r:embed="rId7"/>
                      <a:stretch>
                        <a:fillRect/>
                      </a:stretch>
                    </p:blipFill>
                    <p:spPr>
                      <a:xfrm>
                        <a:off x="508000" y="1710172"/>
                        <a:ext cx="8128000" cy="3171338"/>
                      </a:xfrm>
                      <a:prstGeom prst="rect">
                        <a:avLst/>
                      </a:prstGeom>
                    </p:spPr>
                  </p:pic>
                </p:oleObj>
              </mc:Fallback>
            </mc:AlternateContent>
          </a:graphicData>
        </a:graphic>
      </p:graphicFrame>
      <p:sp>
        <p:nvSpPr>
          <p:cNvPr id="6" name="矩形 5"/>
          <p:cNvSpPr/>
          <p:nvPr/>
        </p:nvSpPr>
        <p:spPr>
          <a:xfrm>
            <a:off x="7596336" y="2526763"/>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934797" y="3629461"/>
            <a:ext cx="1689473"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08000" y="6016905"/>
            <a:ext cx="8128000" cy="5804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12498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202759"/>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二、引起人口迁移的因素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人口迁移的原因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作用力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或排斥力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与拉力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或吸引力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根本原因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不协调的</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人地</a:t>
            </a:r>
            <a:r>
              <a:rPr lang="zh-CN" altLang="zh-CN" sz="2200">
                <a:solidFill>
                  <a:srgbClr val="000000"/>
                </a:solidFill>
                <a:latin typeface="Times New Roman" panose="02020603050405020304" pitchFamily="18" charset="0"/>
                <a:cs typeface="Times New Roman" panose="02020603050405020304" pitchFamily="18" charset="0"/>
              </a:rPr>
              <a:t>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影响人口迁移的因素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自然生态环境因素。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W52.eps" descr="id:2147493395;FounderCES"/>
          <p:cNvPicPr/>
          <p:nvPr/>
        </p:nvPicPr>
        <p:blipFill>
          <a:blip r:embed="rId4"/>
          <a:stretch>
            <a:fillRect/>
          </a:stretch>
        </p:blipFill>
        <p:spPr>
          <a:xfrm>
            <a:off x="3374716" y="2830357"/>
            <a:ext cx="3960440" cy="3855295"/>
          </a:xfrm>
          <a:prstGeom prst="rect">
            <a:avLst/>
          </a:prstGeom>
        </p:spPr>
      </p:pic>
      <p:sp>
        <p:nvSpPr>
          <p:cNvPr id="7" name="矩形 6"/>
          <p:cNvSpPr/>
          <p:nvPr/>
        </p:nvSpPr>
        <p:spPr>
          <a:xfrm>
            <a:off x="3234498" y="2486020"/>
            <a:ext cx="572266"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49422" y="5263767"/>
            <a:ext cx="958682" cy="2291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845566" y="4767225"/>
            <a:ext cx="454626" cy="227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01350" y="6100311"/>
            <a:ext cx="454626" cy="227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618253" y="6100311"/>
            <a:ext cx="454626" cy="227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96815" y="6371403"/>
            <a:ext cx="454626" cy="2273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2187"/>
            <a:ext cx="199605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经济因素</a:t>
            </a: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516773064"/>
              </p:ext>
            </p:extLst>
          </p:nvPr>
        </p:nvGraphicFramePr>
        <p:xfrm>
          <a:off x="517525" y="1804988"/>
          <a:ext cx="8132763" cy="4643437"/>
        </p:xfrm>
        <a:graphic>
          <a:graphicData uri="http://schemas.openxmlformats.org/presentationml/2006/ole">
            <mc:AlternateContent xmlns:mc="http://schemas.openxmlformats.org/markup-compatibility/2006">
              <mc:Choice xmlns:v="urn:schemas-microsoft-com:vml" Requires="v">
                <p:oleObj spid="_x0000_s3077" name="文档" r:id="rId6" imgW="3957289" imgH="2256163" progId="Word.Document.12">
                  <p:embed/>
                </p:oleObj>
              </mc:Choice>
              <mc:Fallback>
                <p:oleObj name="文档" r:id="rId6" imgW="3957289" imgH="2256163" progId="Word.Document.12">
                  <p:embed/>
                  <p:pic>
                    <p:nvPicPr>
                      <p:cNvPr id="0" name=""/>
                      <p:cNvPicPr/>
                      <p:nvPr/>
                    </p:nvPicPr>
                    <p:blipFill>
                      <a:blip r:embed="rId7"/>
                      <a:stretch>
                        <a:fillRect/>
                      </a:stretch>
                    </p:blipFill>
                    <p:spPr>
                      <a:xfrm>
                        <a:off x="517525" y="1804988"/>
                        <a:ext cx="8132763" cy="4643437"/>
                      </a:xfrm>
                      <a:prstGeom prst="rect">
                        <a:avLst/>
                      </a:prstGeom>
                    </p:spPr>
                  </p:pic>
                </p:oleObj>
              </mc:Fallback>
            </mc:AlternateContent>
          </a:graphicData>
        </a:graphic>
      </p:graphicFrame>
      <p:sp>
        <p:nvSpPr>
          <p:cNvPr id="7" name="矩形 6"/>
          <p:cNvSpPr/>
          <p:nvPr/>
        </p:nvSpPr>
        <p:spPr>
          <a:xfrm>
            <a:off x="7270749" y="2288161"/>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979712" y="2645036"/>
            <a:ext cx="840932" cy="2686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473650" y="2996952"/>
            <a:ext cx="258590" cy="2777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97012" y="3378560"/>
            <a:ext cx="258590" cy="2777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53184" y="3748744"/>
            <a:ext cx="1687168" cy="2676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73758" y="4797152"/>
            <a:ext cx="592176" cy="305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68423" y="5539810"/>
            <a:ext cx="1440160" cy="3059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046975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9"/>
                                        </p:tgtEl>
                                      </p:cBhvr>
                                    </p:animEffect>
                                    <p:set>
                                      <p:cBhvr>
                                        <p:cTn id="15" dur="1" fill="hold">
                                          <p:stCondLst>
                                            <p:cond delay="499"/>
                                          </p:stCondLst>
                                        </p:cTn>
                                        <p:tgtEl>
                                          <p:spTgt spid="9"/>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3"/>
                                        </p:tgtEl>
                                      </p:cBhvr>
                                    </p:animEffect>
                                    <p:set>
                                      <p:cBhvr>
                                        <p:cTn id="35"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177759"/>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政治因素。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政策因素</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战争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由于战争对人类正常生活秩序的巨大破坏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常常引起大规模的人口迁移。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社会文化因素。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1567220371"/>
              </p:ext>
            </p:extLst>
          </p:nvPr>
        </p:nvGraphicFramePr>
        <p:xfrm>
          <a:off x="508000" y="1990306"/>
          <a:ext cx="8128000" cy="1738874"/>
        </p:xfrm>
        <a:graphic>
          <a:graphicData uri="http://schemas.openxmlformats.org/presentationml/2006/ole">
            <mc:AlternateContent xmlns:mc="http://schemas.openxmlformats.org/markup-compatibility/2006">
              <mc:Choice xmlns:v="urn:schemas-microsoft-com:vml" Requires="v">
                <p:oleObj spid="_x0000_s4104" name="文档" r:id="rId6" imgW="3896414" imgH="833909" progId="Word.Document.12">
                  <p:embed/>
                </p:oleObj>
              </mc:Choice>
              <mc:Fallback>
                <p:oleObj name="文档" r:id="rId6" imgW="3896414" imgH="833909" progId="Word.Document.12">
                  <p:embed/>
                  <p:pic>
                    <p:nvPicPr>
                      <p:cNvPr id="0" name=""/>
                      <p:cNvPicPr/>
                      <p:nvPr/>
                    </p:nvPicPr>
                    <p:blipFill>
                      <a:blip r:embed="rId7"/>
                      <a:stretch>
                        <a:fillRect/>
                      </a:stretch>
                    </p:blipFill>
                    <p:spPr>
                      <a:xfrm>
                        <a:off x="508000" y="1990306"/>
                        <a:ext cx="8128000" cy="1738874"/>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66873523"/>
              </p:ext>
            </p:extLst>
          </p:nvPr>
        </p:nvGraphicFramePr>
        <p:xfrm>
          <a:off x="508000" y="4404877"/>
          <a:ext cx="8128000" cy="2574031"/>
        </p:xfrm>
        <a:graphic>
          <a:graphicData uri="http://schemas.openxmlformats.org/presentationml/2006/ole">
            <mc:AlternateContent xmlns:mc="http://schemas.openxmlformats.org/markup-compatibility/2006">
              <mc:Choice xmlns:v="urn:schemas-microsoft-com:vml" Requires="v">
                <p:oleObj spid="_x0000_s4105" name="文档" r:id="rId9" imgW="3910459" imgH="1238621" progId="Word.Document.12">
                  <p:embed/>
                </p:oleObj>
              </mc:Choice>
              <mc:Fallback>
                <p:oleObj name="文档" r:id="rId9" imgW="3910459" imgH="1238621" progId="Word.Document.12">
                  <p:embed/>
                  <p:pic>
                    <p:nvPicPr>
                      <p:cNvPr id="0" name=""/>
                      <p:cNvPicPr/>
                      <p:nvPr/>
                    </p:nvPicPr>
                    <p:blipFill>
                      <a:blip r:embed="rId10"/>
                      <a:stretch>
                        <a:fillRect/>
                      </a:stretch>
                    </p:blipFill>
                    <p:spPr>
                      <a:xfrm>
                        <a:off x="508000" y="4404877"/>
                        <a:ext cx="8128000" cy="2574031"/>
                      </a:xfrm>
                      <a:prstGeom prst="rect">
                        <a:avLst/>
                      </a:prstGeom>
                    </p:spPr>
                  </p:pic>
                </p:oleObj>
              </mc:Fallback>
            </mc:AlternateContent>
          </a:graphicData>
        </a:graphic>
      </p:graphicFrame>
      <p:sp>
        <p:nvSpPr>
          <p:cNvPr id="9" name="矩形 8"/>
          <p:cNvSpPr/>
          <p:nvPr/>
        </p:nvSpPr>
        <p:spPr>
          <a:xfrm>
            <a:off x="2596515" y="2057627"/>
            <a:ext cx="54449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419872" y="2447740"/>
            <a:ext cx="54449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419872" y="2827363"/>
            <a:ext cx="54449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375377" y="4862721"/>
            <a:ext cx="54449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94518" y="5300693"/>
            <a:ext cx="54449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724789" y="5721967"/>
            <a:ext cx="544492" cy="2993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27010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我国目前有两种现象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一种是许多留学生学成后不愿回国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而在国外生活和发展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另一种是早期流落国外的华人、华侨总想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叶落归根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纷纷回国定居。从影响人口迁移因素的角度分析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这两种现象说明什么问题</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留学生不愿回国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是因为国外有更优越的生活、就业、经济收入等条件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这说明经济因素是影响人口迁移的最主要因素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华人、华侨回国定居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则反映了一种思乡的情感。上述两种现象说明任何一种特定的条件都可能促成人口迁移现象的发生。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3539698"/>
            <a:ext cx="8128000" cy="1660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14099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探究</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人口迁移的判断</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深圳市在</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年代以前是一个仅仅有数万人口的小县城。在</a:t>
            </a:r>
            <a:r>
              <a:rPr lang="en-US" altLang="zh-CN" sz="2200">
                <a:solidFill>
                  <a:srgbClr val="000000"/>
                </a:solidFill>
                <a:latin typeface="Times New Roman" panose="02020603050405020304" pitchFamily="18" charset="0"/>
                <a:cs typeface="Times New Roman" panose="02020603050405020304" pitchFamily="18" charset="0"/>
              </a:rPr>
              <a:t>1984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年后的三十多年里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深圳人口呈几何级数增长。目前深圳已是一个有数百万人口的特大城市。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家住山东沂蒙山区农村的小明大学毕业后在上海参加了工作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而其父亲在小明上学期间为了补贴家用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经常在农闲的时候到济南打工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农忙的季节回家务农。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290</TotalTime>
  <Words>1456</Words>
  <Application>Microsoft Office PowerPoint</Application>
  <PresentationFormat>全屏显示(4:3)</PresentationFormat>
  <Paragraphs>203</Paragraphs>
  <Slides>37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49"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第三节　人口迁移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2016-08-02T01:36:53Z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