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58" r:id="rId2"/>
    <p:sldId id="264" r:id="rId3"/>
    <p:sldId id="265" r:id="rId4"/>
    <p:sldId id="366" r:id="rId5"/>
    <p:sldId id="369" r:id="rId6"/>
    <p:sldId id="367" r:id="rId7"/>
    <p:sldId id="370" r:id="rId8"/>
    <p:sldId id="371" r:id="rId9"/>
    <p:sldId id="372" r:id="rId10"/>
    <p:sldId id="275" r:id="rId11"/>
    <p:sldId id="373" r:id="rId12"/>
    <p:sldId id="374" r:id="rId13"/>
    <p:sldId id="375" r:id="rId14"/>
    <p:sldId id="376" r:id="rId15"/>
    <p:sldId id="361" r:id="rId16"/>
    <p:sldId id="377" r:id="rId17"/>
    <p:sldId id="378" r:id="rId18"/>
    <p:sldId id="379" r:id="rId19"/>
    <p:sldId id="380" r:id="rId20"/>
    <p:sldId id="381" r:id="rId21"/>
    <p:sldId id="382" r:id="rId22"/>
    <p:sldId id="270" r:id="rId23"/>
    <p:sldId id="383" r:id="rId24"/>
    <p:sldId id="277" r:id="rId25"/>
    <p:sldId id="384" r:id="rId26"/>
    <p:sldId id="310" r:id="rId27"/>
    <p:sldId id="385" r:id="rId28"/>
    <p:sldId id="386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84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2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2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第四节　地域文化与人口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oleObject" Target="../embeddings/oleObject9.bin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oleObject" Target="../embeddings/oleObject10.bin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Word___11.docx"/><Relationship Id="rId5" Type="http://schemas.openxmlformats.org/officeDocument/2006/relationships/oleObject" Target="../embeddings/oleObject11.bin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3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b="1"/>
              <a:t>第四节</a:t>
            </a:r>
            <a:r>
              <a:rPr lang="zh-CN" altLang="zh-CN" sz="3200"/>
              <a:t>　</a:t>
            </a:r>
            <a:r>
              <a:rPr lang="zh-CN" altLang="zh-CN" sz="3200" b="1"/>
              <a:t>地域文化与人口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文化背景对人口发展的影响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西方发达国家法律规定的初婚年龄虽然普遍较低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如英国为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但实际的初婚年龄要晚得多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大多在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25~35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周岁之间。而非洲等发展中国家初婚年龄大多在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14~20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岁之间。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据联合国统计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世界许多国家的离婚率都有迅速上升的趋势。欧洲许多国家和美国的离婚率长期居高不下。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初婚年龄大小对人口出生率有何影响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初婚年龄越小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人口出生率就越高。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婚姻稳定程度与人口增长有何关系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婚姻不稳定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离婚率高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降低人口出生率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人口增长慢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反之增长快。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903027"/>
            <a:ext cx="8128000" cy="44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5745820"/>
            <a:ext cx="8128000" cy="842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3925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文化背景对人口的影响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447203"/>
              </p:ext>
            </p:extLst>
          </p:nvPr>
        </p:nvGraphicFramePr>
        <p:xfrm>
          <a:off x="508000" y="2204864"/>
          <a:ext cx="8128000" cy="4235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6" imgW="3948631" imgH="2057407" progId="Word.Document.12">
                  <p:embed/>
                </p:oleObj>
              </mc:Choice>
              <mc:Fallback>
                <p:oleObj name="文档" r:id="rId6" imgW="3948631" imgH="20574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04864"/>
                        <a:ext cx="8128000" cy="4235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267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053613"/>
              </p:ext>
            </p:extLst>
          </p:nvPr>
        </p:nvGraphicFramePr>
        <p:xfrm>
          <a:off x="508000" y="1484784"/>
          <a:ext cx="8128000" cy="4565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6" imgW="3948631" imgH="2217636" progId="Word.Document.12">
                  <p:embed/>
                </p:oleObj>
              </mc:Choice>
              <mc:Fallback>
                <p:oleObj name="文档" r:id="rId6" imgW="3948631" imgH="22176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5656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160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图示地区人口文化的特点是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早婚之风盛行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多育多子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人口出生率高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婚姻关系不够稳定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妇女的生育年龄小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生育时间延长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图示地区人口增长模式是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以上皆不是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00192" y="5914967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非洲的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农村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73.eps" descr="id:214749382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436096" y="3284984"/>
            <a:ext cx="3230261" cy="262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5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该地区为非洲的农村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经济发展比较落后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生产力水平低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早婚之风盛行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妇女生育年龄小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生育时间长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多育多子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婚姻关系较稳定。第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人口出生率高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人口增长模式为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149080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74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472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中国文化对人口发展的影响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我国现行《婚姻法》规定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结婚年龄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男不得早于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女不得早于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中国传统农业社会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重仕轻商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安土重迁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而现代中国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全民皆商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四海为家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文化观念古今有很大变化。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958931"/>
              </p:ext>
            </p:extLst>
          </p:nvPr>
        </p:nvGraphicFramePr>
        <p:xfrm>
          <a:off x="508000" y="3713360"/>
          <a:ext cx="8128000" cy="2970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6" imgW="3896414" imgH="1424774" progId="Word.Document.12">
                  <p:embed/>
                </p:oleObj>
              </mc:Choice>
              <mc:Fallback>
                <p:oleObj name="文档" r:id="rId6" imgW="3896414" imgH="14247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713360"/>
                        <a:ext cx="8128000" cy="2970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我国提倡晚婚晚育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对控制人口数量有什么作用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可以有效地控制人口的增长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大大缓解人口增长过快带来的压力。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与多子多福相比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少生优生对人口与社会发展有何积极意义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降低人口出生率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减轻人口压力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提高人口素质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积累社会财富。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安土重迁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四海为家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对人口与社会发展有何积极意义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不同区域间联系日益密切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促进经济的发展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提高人口身体、文化素质。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37591"/>
            <a:ext cx="8128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544711"/>
            <a:ext cx="8128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747135"/>
            <a:ext cx="8128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40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1917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中国文化对人口发展的影响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385508"/>
              </p:ext>
            </p:extLst>
          </p:nvPr>
        </p:nvGraphicFramePr>
        <p:xfrm>
          <a:off x="508000" y="2132856"/>
          <a:ext cx="8128000" cy="4372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6" imgW="3896414" imgH="2095214" progId="Word.Document.12">
                  <p:embed/>
                </p:oleObj>
              </mc:Choice>
              <mc:Fallback>
                <p:oleObj name="文档" r:id="rId6" imgW="3896414" imgH="2095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32856"/>
                        <a:ext cx="8128000" cy="43720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481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384010"/>
              </p:ext>
            </p:extLst>
          </p:nvPr>
        </p:nvGraphicFramePr>
        <p:xfrm>
          <a:off x="508000" y="1422979"/>
          <a:ext cx="8128000" cy="4266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6" imgW="3896414" imgH="2044445" progId="Word.Document.12">
                  <p:embed/>
                </p:oleObj>
              </mc:Choice>
              <mc:Fallback>
                <p:oleObj name="文档" r:id="rId6" imgW="3896414" imgH="20444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22979"/>
                        <a:ext cx="8128000" cy="42660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481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867152"/>
              </p:ext>
            </p:extLst>
          </p:nvPr>
        </p:nvGraphicFramePr>
        <p:xfrm>
          <a:off x="508000" y="1556792"/>
          <a:ext cx="8128000" cy="498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文档" r:id="rId6" imgW="3896414" imgH="2390467" progId="Word.Document.12">
                  <p:embed/>
                </p:oleObj>
              </mc:Choice>
              <mc:Fallback>
                <p:oleObj name="文档" r:id="rId6" imgW="3896414" imgH="23904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4988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108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980358"/>
              </p:ext>
            </p:extLst>
          </p:nvPr>
        </p:nvGraphicFramePr>
        <p:xfrm>
          <a:off x="508000" y="1491746"/>
          <a:ext cx="8128000" cy="4128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4001207" imgH="2031843" progId="Word.Document.12">
                  <p:embed/>
                </p:oleObj>
              </mc:Choice>
              <mc:Fallback>
                <p:oleObj name="文档" r:id="rId4" imgW="4001207" imgH="20318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91746"/>
                        <a:ext cx="8128000" cy="41285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95536" y="863533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97850017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我国已经统一实施全面两孩政策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但现在许多夫妇却不想生育二孩。据此完成下列各题。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这种变化是哪种中国文化的变化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从早婚早育到晚婚晚育的变化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从多育多子到少生优生的变化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学而优则仕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全民皆商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从安土重迁到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四海为家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产生这种变化的主要原因是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我国社会的进步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生产力的发展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我国计划生育政策的实施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人们思想观念的变化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受宗教的影响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受婚姻不够稳定的影响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196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我国由于社会的进步、生产力的发展及我国计划生育政策的实施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人们的生育观念由原来的多育多子逐渐向少生优生的新观念转变。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3933056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0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1-3       4-5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506802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4372" y="869763"/>
            <a:ext cx="3071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935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下图是美国本土、新西兰、新加坡和科威特的轮廓图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比例尺不同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上图四国中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与其他三国相比人口地域文化差异最大的是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上图四国中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早婚之风盛行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人口增长较快的可能是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其中不是由近代移民建立起来的国家是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W74.eps" descr="id:214749390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357807" y="2132856"/>
            <a:ext cx="6111484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1-3       4-5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506802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4372" y="869763"/>
            <a:ext cx="3071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结合题目提供的国家轮廓图判定国家是做好本组题的第一步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分别是美国、新西兰、新加坡和科威特。四国发展历史及社会经济特点是完成该组题的重要依据。科威特属阿拉伯国家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其地域文化、生育婚姻观念与其他三国具有明显区别。科威特历史悠久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是重要的人类文明发祥地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不是移民国家。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4365104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49218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506802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4372" y="869763"/>
            <a:ext cx="3071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646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我国传统文化对历史上的人口发展产生了重大的影响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虽然社会发展使生育观念发生变化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但传统文化的影响仍然很大。据此完成第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工商业者在中国传统农业社会遭受贬斥的原因是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被认为不能增加社会财富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是被统治阶层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四海为家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居无定所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不能使劳动力增殖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多育多子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传统生育观的根源是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不孝有三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无后为大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的传统观念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劳动力的增殖能增加家庭财富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传统农业社会生产力水平低下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社会经济发展水平不断提高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506802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4372" y="869763"/>
            <a:ext cx="3071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解答本组题要明确以下几点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是中国传统农业社会所推崇的职业选择顺序。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在传统农业社会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由于生产力水平低下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劳动力的增殖成为增加家庭财富的手段。第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工商业者被认为不是财富的创造者而经常遭到统治者贬斥。第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传统农业社会生产力水平低下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劳动力的增殖成为增加家庭财富的手段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多育多子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的生育观念。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4542987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72571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506802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4372" y="869763"/>
            <a:ext cx="30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爱尔兰法律规定禁止离婚。因为有了这条规定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所以爱尔兰人对婚姻大事考虑得极为周密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一失足成千古恨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。久而久之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晚婚成为爱尔兰人的风俗。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早在春秋时代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越王勾践就规定凡男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岁不婚者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罪及父母。汉惠帝规定女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岁以上不嫁者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倍收取人头税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这已形同逼嫁了。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《中华人民共和国婚姻法》第六条规定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结婚年龄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男不得早于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女不得早于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周岁。晚婚晚育应予鼓励。晚婚就是在法定婚龄女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周岁、男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周岁的基础上推迟三年以上结婚。妇女在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周岁以上生育第一个孩子的叫晚育。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506802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4372" y="869763"/>
            <a:ext cx="30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上述材料反映了哪一因素对人口发展的影响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材料二、材料三体现了我国人口生育观怎样的变化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产生这一变化的原因是什么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如果平均生育年龄为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周岁和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年时间内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有什么差别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材料一反映了爱尔兰晚婚风俗的形成过程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材料二表明了我国古代鼓励早婚早育的现象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材料三给出了我国的晚婚晚育的政策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4149080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6383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506802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4372" y="869763"/>
            <a:ext cx="30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国家法律、政策。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体现了我国人口生育观从早婚早育到晚婚晚育的变化。在古代农业社会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生产力水平低下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社会财富的增加主要依靠增加劳动力来实现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早婚早育有利于劳动力增殖。而当代中国人口压力十分沉重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且随着生产力水平的不断提高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劳动力数量不再是经济发展的主导因素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社会发展对劳动力数量需求减少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晚婚晚育利于缓解我国庞大的人口压力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提高人口素质。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周岁生育会有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周岁生育则只有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周岁生育少生一代人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能极大地缓解人口增长的压力。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42965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一、基本概念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人类在社会历史发展过程中所创造的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物质财富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精神财富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的总和。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地域文化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长时期形成的特定文化现象。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百里不同风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千里不同俗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说明不同地域间的文化具有什么特征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均是文化的要素之一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百里不同风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千里不同俗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说明不同地域具有不同的文化特征。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0722" y="2409599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8304" y="2409599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43808" y="3152257"/>
            <a:ext cx="576064" cy="340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4315674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27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二、文化背景与人口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文化差异对于人口发展产生多方面的影响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像婚俗、宗教对人口发展的影响就很大。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687889"/>
              </p:ext>
            </p:extLst>
          </p:nvPr>
        </p:nvGraphicFramePr>
        <p:xfrm>
          <a:off x="508000" y="2477671"/>
          <a:ext cx="8128000" cy="43565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7" imgW="3948631" imgH="2116818" progId="Word.Document.12">
                  <p:embed/>
                </p:oleObj>
              </mc:Choice>
              <mc:Fallback>
                <p:oleObj name="文档" r:id="rId7" imgW="3948631" imgH="21168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77671"/>
                        <a:ext cx="8128000" cy="43565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317174" y="3406422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45508" y="3577290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46027" y="4338252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55776" y="5619942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89169" y="5587952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72884" y="5907047"/>
            <a:ext cx="905267" cy="334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从地域文化对人口影响的角度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分析非洲人口出生率高的原因。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非洲许多地区初婚年龄偏低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使妇女生育年龄提前、生育时间延长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加之非洲部族众多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各部族为扩大自己的势力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多采取鼓励生育的措施。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3352610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5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43413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三、中国文化与人口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从早婚早育到晚婚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晚育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72.eps" descr="id:214749375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13663" y="2492896"/>
            <a:ext cx="7790310" cy="28179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00871" y="3262406"/>
            <a:ext cx="1296144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4807" y="4077073"/>
            <a:ext cx="1080120" cy="298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9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876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从多育多子到只生一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我国古代为什么崇尚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多育多子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中国传统农业社会生产力水平低下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家庭增值财富的手段主要依靠扩大人口规模。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297166"/>
              </p:ext>
            </p:extLst>
          </p:nvPr>
        </p:nvGraphicFramePr>
        <p:xfrm>
          <a:off x="508000" y="1754484"/>
          <a:ext cx="8128000" cy="3258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7" imgW="3910459" imgH="1525592" progId="Word.Document.12">
                  <p:embed/>
                </p:oleObj>
              </mc:Choice>
              <mc:Fallback>
                <p:oleObj name="文档" r:id="rId7" imgW="3910459" imgH="15255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54484"/>
                        <a:ext cx="8128000" cy="3258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095383" y="2250020"/>
            <a:ext cx="1109584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3728" y="3756804"/>
            <a:ext cx="1368152" cy="269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4918590"/>
            <a:ext cx="8128000" cy="1310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16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23108"/>
            <a:ext cx="407034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学而优则仕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全民皆商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72398"/>
              </p:ext>
            </p:extLst>
          </p:nvPr>
        </p:nvGraphicFramePr>
        <p:xfrm>
          <a:off x="508000" y="2420888"/>
          <a:ext cx="8128000" cy="317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7" imgW="3910459" imgH="1525592" progId="Word.Document.12">
                  <p:embed/>
                </p:oleObj>
              </mc:Choice>
              <mc:Fallback>
                <p:oleObj name="文档" r:id="rId7" imgW="3910459" imgH="15255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20888"/>
                        <a:ext cx="8128000" cy="317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089861" y="3235554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6994" y="3593093"/>
            <a:ext cx="539101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27241" y="4331237"/>
            <a:ext cx="872737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97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61005"/>
            <a:ext cx="35381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从安土重迁到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四海为家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794736"/>
              </p:ext>
            </p:extLst>
          </p:nvPr>
        </p:nvGraphicFramePr>
        <p:xfrm>
          <a:off x="508000" y="1988840"/>
          <a:ext cx="8128000" cy="3890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7" imgW="3910459" imgH="1871614" progId="Word.Document.12">
                  <p:embed/>
                </p:oleObj>
              </mc:Choice>
              <mc:Fallback>
                <p:oleObj name="文档" r:id="rId7" imgW="3910459" imgH="187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88840"/>
                        <a:ext cx="8128000" cy="3890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5246924" y="3368281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45274" y="5013176"/>
            <a:ext cx="598734" cy="257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1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293</TotalTime>
  <Words>1089</Words>
  <Application>Microsoft Office PowerPoint</Application>
  <PresentationFormat>全屏显示(4:3)</PresentationFormat>
  <Paragraphs>164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第四节　地域文化与人口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2016-08-02T01:40:15Z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