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58" r:id="rId2"/>
    <p:sldId id="264" r:id="rId3"/>
    <p:sldId id="265" r:id="rId4"/>
    <p:sldId id="369" r:id="rId5"/>
    <p:sldId id="370" r:id="rId6"/>
    <p:sldId id="371" r:id="rId7"/>
    <p:sldId id="366" r:id="rId8"/>
    <p:sldId id="367" r:id="rId9"/>
    <p:sldId id="372" r:id="rId10"/>
    <p:sldId id="373" r:id="rId11"/>
    <p:sldId id="374" r:id="rId12"/>
    <p:sldId id="275" r:id="rId13"/>
    <p:sldId id="375" r:id="rId14"/>
    <p:sldId id="376" r:id="rId15"/>
    <p:sldId id="377" r:id="rId16"/>
    <p:sldId id="378" r:id="rId17"/>
    <p:sldId id="379" r:id="rId18"/>
    <p:sldId id="380" r:id="rId19"/>
    <p:sldId id="381" r:id="rId20"/>
    <p:sldId id="382" r:id="rId21"/>
    <p:sldId id="361" r:id="rId22"/>
    <p:sldId id="383" r:id="rId23"/>
    <p:sldId id="384" r:id="rId24"/>
    <p:sldId id="385" r:id="rId25"/>
    <p:sldId id="387" r:id="rId26"/>
    <p:sldId id="388" r:id="rId27"/>
    <p:sldId id="389" r:id="rId28"/>
    <p:sldId id="390" r:id="rId29"/>
    <p:sldId id="391" r:id="rId30"/>
    <p:sldId id="392" r:id="rId31"/>
    <p:sldId id="393" r:id="rId32"/>
    <p:sldId id="394" r:id="rId33"/>
    <p:sldId id="270" r:id="rId34"/>
    <p:sldId id="395" r:id="rId35"/>
    <p:sldId id="277" r:id="rId36"/>
    <p:sldId id="396" r:id="rId37"/>
    <p:sldId id="397" r:id="rId38"/>
    <p:sldId id="310" r:id="rId39"/>
    <p:sldId id="398" r:id="rId40"/>
    <p:sldId id="399"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3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3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第二节　城市化过程与特点</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3.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1.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6.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7.emf"/><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package" Target="../embeddings/Microsoft_Word___11.docx"/><Relationship Id="rId5" Type="http://schemas.openxmlformats.org/officeDocument/2006/relationships/oleObject" Target="../embeddings/oleObject11.bin"/><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8.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slide" Target="slide33.xml"/><Relationship Id="rId7" Type="http://schemas.openxmlformats.org/officeDocument/2006/relationships/package" Target="../embeddings/Microsoft_Word___12.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12.bin"/><Relationship Id="rId5" Type="http://schemas.openxmlformats.org/officeDocument/2006/relationships/slide" Target="slide38.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slide" Target="slide33.xml"/><Relationship Id="rId7" Type="http://schemas.openxmlformats.org/officeDocument/2006/relationships/package" Target="../embeddings/Microsoft_Word___13.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13.bin"/><Relationship Id="rId5" Type="http://schemas.openxmlformats.org/officeDocument/2006/relationships/slide" Target="slide38.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8.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a:t>第二节</a:t>
            </a:r>
            <a:r>
              <a:rPr lang="zh-CN" altLang="zh-CN" sz="3200"/>
              <a:t>　</a:t>
            </a:r>
            <a:r>
              <a:rPr lang="zh-CN" altLang="zh-CN" sz="3200" b="1"/>
              <a:t>城市化过程与特点</a:t>
            </a:r>
            <a:endParaRPr lang="zh-CN" altLang="zh-CN" sz="320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29711"/>
            <a:ext cx="216758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城市化</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995447529"/>
              </p:ext>
            </p:extLst>
          </p:nvPr>
        </p:nvGraphicFramePr>
        <p:xfrm>
          <a:off x="548456" y="2132856"/>
          <a:ext cx="8128000" cy="2978250"/>
        </p:xfrm>
        <a:graphic>
          <a:graphicData uri="http://schemas.openxmlformats.org/presentationml/2006/ole">
            <mc:AlternateContent xmlns:mc="http://schemas.openxmlformats.org/markup-compatibility/2006">
              <mc:Choice xmlns:v="urn:schemas-microsoft-com:vml" Requires="v">
                <p:oleObj spid="_x0000_s7175" name="文档" r:id="rId7" imgW="3839157" imgH="1406051" progId="Word.Document.12">
                  <p:embed/>
                </p:oleObj>
              </mc:Choice>
              <mc:Fallback>
                <p:oleObj name="文档" r:id="rId7" imgW="3839157" imgH="1406051" progId="Word.Document.12">
                  <p:embed/>
                  <p:pic>
                    <p:nvPicPr>
                      <p:cNvPr id="0" name=""/>
                      <p:cNvPicPr/>
                      <p:nvPr/>
                    </p:nvPicPr>
                    <p:blipFill>
                      <a:blip r:embed="rId8"/>
                      <a:stretch>
                        <a:fillRect/>
                      </a:stretch>
                    </p:blipFill>
                    <p:spPr>
                      <a:xfrm>
                        <a:off x="548456" y="2132856"/>
                        <a:ext cx="8128000" cy="2978250"/>
                      </a:xfrm>
                      <a:prstGeom prst="rect">
                        <a:avLst/>
                      </a:prstGeom>
                    </p:spPr>
                  </p:pic>
                </p:oleObj>
              </mc:Fallback>
            </mc:AlternateContent>
          </a:graphicData>
        </a:graphic>
      </p:graphicFrame>
      <p:sp>
        <p:nvSpPr>
          <p:cNvPr id="7" name="矩形 6"/>
          <p:cNvSpPr/>
          <p:nvPr/>
        </p:nvSpPr>
        <p:spPr>
          <a:xfrm>
            <a:off x="1619672" y="2201097"/>
            <a:ext cx="1143206" cy="321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19672" y="2709127"/>
            <a:ext cx="1143206" cy="344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19672" y="3266206"/>
            <a:ext cx="1440160" cy="344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7664" y="4665160"/>
            <a:ext cx="1728192" cy="344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57354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111631961"/>
              </p:ext>
            </p:extLst>
          </p:nvPr>
        </p:nvGraphicFramePr>
        <p:xfrm>
          <a:off x="508000" y="2402398"/>
          <a:ext cx="8128000" cy="2307205"/>
        </p:xfrm>
        <a:graphic>
          <a:graphicData uri="http://schemas.openxmlformats.org/presentationml/2006/ole">
            <mc:AlternateContent xmlns:mc="http://schemas.openxmlformats.org/markup-compatibility/2006">
              <mc:Choice xmlns:v="urn:schemas-microsoft-com:vml" Requires="v">
                <p:oleObj spid="_x0000_s8199" name="文档" r:id="rId7" imgW="4278133" imgH="1213777" progId="Word.Document.12">
                  <p:embed/>
                </p:oleObj>
              </mc:Choice>
              <mc:Fallback>
                <p:oleObj name="文档" r:id="rId7" imgW="4278133" imgH="1213777" progId="Word.Document.12">
                  <p:embed/>
                  <p:pic>
                    <p:nvPicPr>
                      <p:cNvPr id="0" name=""/>
                      <p:cNvPicPr/>
                      <p:nvPr/>
                    </p:nvPicPr>
                    <p:blipFill>
                      <a:blip r:embed="rId8"/>
                      <a:stretch>
                        <a:fillRect/>
                      </a:stretch>
                    </p:blipFill>
                    <p:spPr>
                      <a:xfrm>
                        <a:off x="508000" y="2402398"/>
                        <a:ext cx="8128000" cy="2307205"/>
                      </a:xfrm>
                      <a:prstGeom prst="rect">
                        <a:avLst/>
                      </a:prstGeom>
                    </p:spPr>
                  </p:pic>
                </p:oleObj>
              </mc:Fallback>
            </mc:AlternateContent>
          </a:graphicData>
        </a:graphic>
      </p:graphicFrame>
      <p:sp>
        <p:nvSpPr>
          <p:cNvPr id="6" name="矩形 5"/>
          <p:cNvSpPr/>
          <p:nvPr/>
        </p:nvSpPr>
        <p:spPr>
          <a:xfrm>
            <a:off x="3059832" y="2470318"/>
            <a:ext cx="28803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07624" y="2924944"/>
            <a:ext cx="1028375"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79913" y="3417711"/>
            <a:ext cx="792088"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5434" y="3883626"/>
            <a:ext cx="128013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16114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0478"/>
            <a:ext cx="8128000" cy="1316258"/>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城市化及其动力机制</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下图为某大城市</a:t>
            </a:r>
            <a:r>
              <a:rPr lang="en-US" altLang="zh-CN" sz="2200">
                <a:solidFill>
                  <a:srgbClr val="000000"/>
                </a:solidFill>
                <a:latin typeface="Times New Roman" panose="02020603050405020304" pitchFamily="18" charset="0"/>
                <a:cs typeface="Times New Roman" panose="02020603050405020304" pitchFamily="18" charset="0"/>
              </a:rPr>
              <a:t>1966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年的同比例平面示意图。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3.eps" descr="id:2147494794;FounderCES"/>
          <p:cNvPicPr/>
          <p:nvPr/>
        </p:nvPicPr>
        <p:blipFill>
          <a:blip r:embed="rId4"/>
          <a:stretch>
            <a:fillRect/>
          </a:stretch>
        </p:blipFill>
        <p:spPr>
          <a:xfrm>
            <a:off x="1331640" y="2578819"/>
            <a:ext cx="6055719" cy="3384376"/>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从图中看出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该城市的城市化进程表现在哪些方面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城市区域扩大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人口向郊区迁移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工厂向郊区迁移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郊区新建有商场和公园绿地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建设卫星城和高速公路。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在城市化过程中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该城市的城市人口数量和比重有何变化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城市人口数量增加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城市人口占总人口的比重上升。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推动城市化发展的动力是什么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推动城市化发展的主要动力是社会经济的发展。一般来说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经济越发达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城市化水平越高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反之就越低。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560522"/>
            <a:ext cx="8128000" cy="796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766462"/>
            <a:ext cx="8128000" cy="427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591883"/>
            <a:ext cx="8128000" cy="796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15933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8858"/>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城市化的过程、表现、动力及结果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4.eps" descr="id:2147494808;FounderCES"/>
          <p:cNvPicPr/>
          <p:nvPr/>
        </p:nvPicPr>
        <p:blipFill>
          <a:blip r:embed="rId4"/>
          <a:stretch>
            <a:fillRect/>
          </a:stretch>
        </p:blipFill>
        <p:spPr>
          <a:xfrm>
            <a:off x="1784462" y="2204864"/>
            <a:ext cx="6064520" cy="3688469"/>
          </a:xfrm>
          <a:prstGeom prst="rect">
            <a:avLst/>
          </a:prstGeom>
        </p:spPr>
      </p:pic>
    </p:spTree>
    <p:extLst>
      <p:ext uri="{BB962C8B-B14F-4D97-AF65-F5344CB8AC3E}">
        <p14:creationId xmlns:p14="http://schemas.microsoft.com/office/powerpoint/2010/main" val="41705439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3848"/>
            <a:ext cx="24381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城市化的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81630211"/>
              </p:ext>
            </p:extLst>
          </p:nvPr>
        </p:nvGraphicFramePr>
        <p:xfrm>
          <a:off x="508000" y="1642149"/>
          <a:ext cx="8128000" cy="5408767"/>
        </p:xfrm>
        <a:graphic>
          <a:graphicData uri="http://schemas.openxmlformats.org/presentationml/2006/ole">
            <mc:AlternateContent xmlns:mc="http://schemas.openxmlformats.org/markup-compatibility/2006">
              <mc:Choice xmlns:v="urn:schemas-microsoft-com:vml" Requires="v">
                <p:oleObj spid="_x0000_s9223" name="文档" r:id="rId6" imgW="3910459" imgH="2601464" progId="Word.Document.12">
                  <p:embed/>
                </p:oleObj>
              </mc:Choice>
              <mc:Fallback>
                <p:oleObj name="文档" r:id="rId6" imgW="3910459" imgH="2601464" progId="Word.Document.12">
                  <p:embed/>
                  <p:pic>
                    <p:nvPicPr>
                      <p:cNvPr id="0" name=""/>
                      <p:cNvPicPr/>
                      <p:nvPr/>
                    </p:nvPicPr>
                    <p:blipFill>
                      <a:blip r:embed="rId7"/>
                      <a:stretch>
                        <a:fillRect/>
                      </a:stretch>
                    </p:blipFill>
                    <p:spPr>
                      <a:xfrm>
                        <a:off x="508000" y="1642149"/>
                        <a:ext cx="8128000" cy="5408767"/>
                      </a:xfrm>
                      <a:prstGeom prst="rect">
                        <a:avLst/>
                      </a:prstGeom>
                    </p:spPr>
                  </p:pic>
                </p:oleObj>
              </mc:Fallback>
            </mc:AlternateContent>
          </a:graphicData>
        </a:graphic>
      </p:graphicFrame>
    </p:spTree>
    <p:extLst>
      <p:ext uri="{BB962C8B-B14F-4D97-AF65-F5344CB8AC3E}">
        <p14:creationId xmlns:p14="http://schemas.microsoft.com/office/powerpoint/2010/main" val="20112534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4207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城市化动力机制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社会经济发展是城市化的主要动力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5.eps" descr="id:2147494823;FounderCES"/>
          <p:cNvPicPr/>
          <p:nvPr/>
        </p:nvPicPr>
        <p:blipFill>
          <a:blip r:embed="rId4"/>
          <a:stretch>
            <a:fillRect/>
          </a:stretch>
        </p:blipFill>
        <p:spPr>
          <a:xfrm>
            <a:off x="899592" y="2996952"/>
            <a:ext cx="6278346" cy="1722132"/>
          </a:xfrm>
          <a:prstGeom prst="rect">
            <a:avLst/>
          </a:prstGeom>
        </p:spPr>
      </p:pic>
    </p:spTree>
    <p:extLst>
      <p:ext uri="{BB962C8B-B14F-4D97-AF65-F5344CB8AC3E}">
        <p14:creationId xmlns:p14="http://schemas.microsoft.com/office/powerpoint/2010/main" val="5997877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8234"/>
            <a:ext cx="480452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三次产业的发展对城市化的</a:t>
            </a:r>
            <a:r>
              <a:rPr lang="zh-CN" altLang="zh-CN" sz="2200" smtClean="0">
                <a:solidFill>
                  <a:srgbClr val="000000"/>
                </a:solidFill>
                <a:latin typeface="Times New Roman" panose="02020603050405020304" pitchFamily="18" charset="0"/>
                <a:cs typeface="Times New Roman" panose="02020603050405020304" pitchFamily="18" charset="0"/>
              </a:rPr>
              <a:t>影响</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87713422"/>
              </p:ext>
            </p:extLst>
          </p:nvPr>
        </p:nvGraphicFramePr>
        <p:xfrm>
          <a:off x="508000" y="1916832"/>
          <a:ext cx="8128000" cy="4276852"/>
        </p:xfrm>
        <a:graphic>
          <a:graphicData uri="http://schemas.openxmlformats.org/presentationml/2006/ole">
            <mc:AlternateContent xmlns:mc="http://schemas.openxmlformats.org/markup-compatibility/2006">
              <mc:Choice xmlns:v="urn:schemas-microsoft-com:vml" Requires="v">
                <p:oleObj spid="_x0000_s10247" name="文档" r:id="rId6" imgW="3910459" imgH="2057407" progId="Word.Document.12">
                  <p:embed/>
                </p:oleObj>
              </mc:Choice>
              <mc:Fallback>
                <p:oleObj name="文档" r:id="rId6" imgW="3910459" imgH="2057407" progId="Word.Document.12">
                  <p:embed/>
                  <p:pic>
                    <p:nvPicPr>
                      <p:cNvPr id="0" name=""/>
                      <p:cNvPicPr/>
                      <p:nvPr/>
                    </p:nvPicPr>
                    <p:blipFill>
                      <a:blip r:embed="rId7"/>
                      <a:stretch>
                        <a:fillRect/>
                      </a:stretch>
                    </p:blipFill>
                    <p:spPr>
                      <a:xfrm>
                        <a:off x="508000" y="1916832"/>
                        <a:ext cx="8128000" cy="4276852"/>
                      </a:xfrm>
                      <a:prstGeom prst="rect">
                        <a:avLst/>
                      </a:prstGeom>
                    </p:spPr>
                  </p:pic>
                </p:oleObj>
              </mc:Fallback>
            </mc:AlternateContent>
          </a:graphicData>
        </a:graphic>
      </p:graphicFrame>
    </p:spTree>
    <p:extLst>
      <p:ext uri="{BB962C8B-B14F-4D97-AF65-F5344CB8AC3E}">
        <p14:creationId xmlns:p14="http://schemas.microsoft.com/office/powerpoint/2010/main" val="31893337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1424"/>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97850032(2015·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上海地理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在区域发展过程中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城镇化进程与产业结构演化相伴相随。下图为崇明县三大产业产值比重和城镇化率变化图。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6.eps" descr="id:2147494852;FounderCES"/>
          <p:cNvPicPr/>
          <p:nvPr/>
        </p:nvPicPr>
        <p:blipFill>
          <a:blip r:embed="rId4"/>
          <a:stretch>
            <a:fillRect/>
          </a:stretch>
        </p:blipFill>
        <p:spPr>
          <a:xfrm>
            <a:off x="1302340" y="2871445"/>
            <a:ext cx="7086084" cy="3611595"/>
          </a:xfrm>
          <a:prstGeom prst="rect">
            <a:avLst/>
          </a:prstGeom>
        </p:spPr>
      </p:pic>
    </p:spTree>
    <p:extLst>
      <p:ext uri="{BB962C8B-B14F-4D97-AF65-F5344CB8AC3E}">
        <p14:creationId xmlns:p14="http://schemas.microsoft.com/office/powerpoint/2010/main" val="28637531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(1)2000</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崇明县城镇化水平不断提高的主要原因是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第一产业效率提高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农村出现剩余劳力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第二产业长足进步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吸纳农村剩余劳动力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第三产业产值稳定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城镇人口不断增加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产业结构基本稳定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就业人口基本不变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崇明县需根据自身的环境和人才条件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调整第三产业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推进城镇化建设。其应该优先发展的行业是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休闲旅游业</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高端金融业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农贸批发业</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房地产业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4665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95186567"/>
              </p:ext>
            </p:extLst>
          </p:nvPr>
        </p:nvGraphicFramePr>
        <p:xfrm>
          <a:off x="508000" y="964393"/>
          <a:ext cx="8128000" cy="5183214"/>
        </p:xfrm>
        <a:graphic>
          <a:graphicData uri="http://schemas.openxmlformats.org/presentationml/2006/ole">
            <mc:AlternateContent xmlns:mc="http://schemas.openxmlformats.org/markup-compatibility/2006">
              <mc:Choice xmlns:v="urn:schemas-microsoft-com:vml" Requires="v">
                <p:oleObj spid="_x0000_s2055" name="文档" r:id="rId4" imgW="4001207" imgH="2550695" progId="Word.Document.12">
                  <p:embed/>
                </p:oleObj>
              </mc:Choice>
              <mc:Fallback>
                <p:oleObj name="文档" r:id="rId4" imgW="4001207" imgH="2550695" progId="Word.Document.12">
                  <p:embed/>
                  <p:pic>
                    <p:nvPicPr>
                      <p:cNvPr id="0" name=""/>
                      <p:cNvPicPr/>
                      <p:nvPr/>
                    </p:nvPicPr>
                    <p:blipFill>
                      <a:blip r:embed="rId5"/>
                      <a:stretch>
                        <a:fillRect/>
                      </a:stretch>
                    </p:blipFill>
                    <p:spPr>
                      <a:xfrm>
                        <a:off x="508000" y="964393"/>
                        <a:ext cx="8128000" cy="518321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2000~2012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年间崇明县第一产业所占比重迅速下降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第二产业所占比重迅速上升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第三产业总体上变化不大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城镇化率呈上升趋势。第一产业比重迅速下降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第二产业比重迅速上升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说明在此期间当地第二产业发展快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吸纳了大量农村剩余劳动力。第三产业比重变化不大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当地经济总量变大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故此期间第三产业也快速增加。因此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崇明县位于长江三角洲地区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区域内经济发达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居民消费水平高。崇明县独特的自然环境适宜发展休闲旅游。</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936785"/>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72057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6751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城市化的特点</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1800~2000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年世界城市化水平的提高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世界城市化水平的提高</a:t>
            </a:r>
            <a:r>
              <a:rPr lang="en-US" altLang="zh-CN" sz="2200">
                <a:solidFill>
                  <a:srgbClr val="000000"/>
                </a:solidFill>
                <a:latin typeface="Times New Roman" panose="02020603050405020304" pitchFamily="18" charset="0"/>
                <a:cs typeface="Times New Roman" panose="02020603050405020304" pitchFamily="18" charset="0"/>
              </a:rPr>
              <a:t>(1800~2000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7.eps" descr="id:2147494873;FounderCES"/>
          <p:cNvPicPr/>
          <p:nvPr/>
        </p:nvPicPr>
        <p:blipFill>
          <a:blip r:embed="rId4"/>
          <a:stretch>
            <a:fillRect/>
          </a:stretch>
        </p:blipFill>
        <p:spPr>
          <a:xfrm>
            <a:off x="2603264" y="2420888"/>
            <a:ext cx="4260448" cy="3240360"/>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391004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世界城市化进程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8.eps" descr="id:2147494880;FounderCES"/>
          <p:cNvPicPr/>
          <p:nvPr/>
        </p:nvPicPr>
        <p:blipFill>
          <a:blip r:embed="rId4"/>
          <a:stretch>
            <a:fillRect/>
          </a:stretch>
        </p:blipFill>
        <p:spPr>
          <a:xfrm>
            <a:off x="2555776" y="1695350"/>
            <a:ext cx="3456384" cy="3366404"/>
          </a:xfrm>
          <a:prstGeom prst="rect">
            <a:avLst/>
          </a:prstGeom>
        </p:spPr>
      </p:pic>
      <p:sp>
        <p:nvSpPr>
          <p:cNvPr id="3" name="矩形 2"/>
          <p:cNvSpPr>
            <a:spLocks noChangeAspect="1"/>
          </p:cNvSpPr>
          <p:nvPr/>
        </p:nvSpPr>
        <p:spPr>
          <a:xfrm>
            <a:off x="508000" y="459192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发展中国家与发达国家城市化开始的时间哪一个早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发达国家城市化开始的时间早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发展中国家城市化开始的时间晚。发达国家工业革命开始早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城市化开始的时间早</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5422646"/>
            <a:ext cx="8128000"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86349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70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(2)2000</a:t>
            </a:r>
            <a:r>
              <a:rPr lang="zh-CN" altLang="zh-CN" sz="2200">
                <a:solidFill>
                  <a:srgbClr val="000000"/>
                </a:solidFill>
                <a:latin typeface="Times New Roman" panose="02020603050405020304" pitchFamily="18" charset="0"/>
                <a:cs typeface="Times New Roman" panose="02020603050405020304" pitchFamily="18" charset="0"/>
              </a:rPr>
              <a:t>年发展中国家与发达国家城市化水平哪一个高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发达国家城市化水平高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发展中国家城市化水平低。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(3)1975~2000</a:t>
            </a:r>
            <a:r>
              <a:rPr lang="zh-CN" altLang="zh-CN" sz="2200">
                <a:solidFill>
                  <a:srgbClr val="000000"/>
                </a:solidFill>
                <a:latin typeface="Times New Roman" panose="02020603050405020304" pitchFamily="18" charset="0"/>
                <a:cs typeface="Times New Roman" panose="02020603050405020304" pitchFamily="18" charset="0"/>
              </a:rPr>
              <a:t>年发展中国家与发达国家城市化速度较快的是哪一个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发展中国家城市经济迅速发展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有更多的就业机会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吸引更多的劳动力入城。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发展中国家、发达国家各处在城市化进程中的哪一个阶段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这两个阶段各有何特点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发展中国家处于中期阶段。特点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城市化推进很快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市区出现劳动力过剩、交通拥挤、住房紧张、环境恶化等问题。出现郊区城市化现象。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发达国家处于后期阶段。特点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城市化水平比较高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城市人口比重的增长趋缓甚至停滞。出现逆城市化现象。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1669747"/>
            <a:ext cx="8128000" cy="467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852936"/>
            <a:ext cx="8128000" cy="875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455481"/>
            <a:ext cx="8128000" cy="2091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83599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6850"/>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城市化的发展阶段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39.eps" descr="id:2147494894;FounderCES"/>
          <p:cNvPicPr/>
          <p:nvPr/>
        </p:nvPicPr>
        <p:blipFill>
          <a:blip r:embed="rId4"/>
          <a:stretch>
            <a:fillRect/>
          </a:stretch>
        </p:blipFill>
        <p:spPr>
          <a:xfrm>
            <a:off x="996076" y="2132856"/>
            <a:ext cx="6944535" cy="3379328"/>
          </a:xfrm>
          <a:prstGeom prst="rect">
            <a:avLst/>
          </a:prstGeom>
        </p:spPr>
      </p:pic>
    </p:spTree>
    <p:extLst>
      <p:ext uri="{BB962C8B-B14F-4D97-AF65-F5344CB8AC3E}">
        <p14:creationId xmlns:p14="http://schemas.microsoft.com/office/powerpoint/2010/main" val="41476767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20388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不同国家城市化的差异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发达国家与发展中国家的城市化差异。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4203944074"/>
              </p:ext>
            </p:extLst>
          </p:nvPr>
        </p:nvGraphicFramePr>
        <p:xfrm>
          <a:off x="508000" y="1979045"/>
          <a:ext cx="8128000" cy="5075462"/>
        </p:xfrm>
        <a:graphic>
          <a:graphicData uri="http://schemas.openxmlformats.org/presentationml/2006/ole">
            <mc:AlternateContent xmlns:mc="http://schemas.openxmlformats.org/markup-compatibility/2006">
              <mc:Choice xmlns:v="urn:schemas-microsoft-com:vml" Requires="v">
                <p:oleObj spid="_x0000_s1033" name="文档" r:id="rId6" imgW="3910459" imgH="2441236" progId="Word.Document.12">
                  <p:embed/>
                </p:oleObj>
              </mc:Choice>
              <mc:Fallback>
                <p:oleObj name="文档" r:id="rId6" imgW="3910459" imgH="2441236" progId="Word.Document.12">
                  <p:embed/>
                  <p:pic>
                    <p:nvPicPr>
                      <p:cNvPr id="0" name=""/>
                      <p:cNvPicPr/>
                      <p:nvPr/>
                    </p:nvPicPr>
                    <p:blipFill>
                      <a:blip r:embed="rId7"/>
                      <a:stretch>
                        <a:fillRect/>
                      </a:stretch>
                    </p:blipFill>
                    <p:spPr>
                      <a:xfrm>
                        <a:off x="508000" y="1979045"/>
                        <a:ext cx="8128000" cy="5075462"/>
                      </a:xfrm>
                      <a:prstGeom prst="rect">
                        <a:avLst/>
                      </a:prstGeom>
                    </p:spPr>
                  </p:pic>
                </p:oleObj>
              </mc:Fallback>
            </mc:AlternateContent>
          </a:graphicData>
        </a:graphic>
      </p:graphicFrame>
    </p:spTree>
    <p:extLst>
      <p:ext uri="{BB962C8B-B14F-4D97-AF65-F5344CB8AC3E}">
        <p14:creationId xmlns:p14="http://schemas.microsoft.com/office/powerpoint/2010/main" val="6342775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22290"/>
            <a:ext cx="453521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发展中国家内部的城市化差异</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83304058"/>
              </p:ext>
            </p:extLst>
          </p:nvPr>
        </p:nvGraphicFramePr>
        <p:xfrm>
          <a:off x="508000" y="2420888"/>
          <a:ext cx="8128000" cy="3140734"/>
        </p:xfrm>
        <a:graphic>
          <a:graphicData uri="http://schemas.openxmlformats.org/presentationml/2006/ole">
            <mc:AlternateContent xmlns:mc="http://schemas.openxmlformats.org/markup-compatibility/2006">
              <mc:Choice xmlns:v="urn:schemas-microsoft-com:vml" Requires="v">
                <p:oleObj spid="_x0000_s11271" name="文档" r:id="rId6" imgW="3948631" imgH="1525592" progId="Word.Document.12">
                  <p:embed/>
                </p:oleObj>
              </mc:Choice>
              <mc:Fallback>
                <p:oleObj name="文档" r:id="rId6" imgW="3948631" imgH="1525592" progId="Word.Document.12">
                  <p:embed/>
                  <p:pic>
                    <p:nvPicPr>
                      <p:cNvPr id="0" name=""/>
                      <p:cNvPicPr/>
                      <p:nvPr/>
                    </p:nvPicPr>
                    <p:blipFill>
                      <a:blip r:embed="rId7"/>
                      <a:stretch>
                        <a:fillRect/>
                      </a:stretch>
                    </p:blipFill>
                    <p:spPr>
                      <a:xfrm>
                        <a:off x="508000" y="2420888"/>
                        <a:ext cx="8128000" cy="3140734"/>
                      </a:xfrm>
                      <a:prstGeom prst="rect">
                        <a:avLst/>
                      </a:prstGeom>
                    </p:spPr>
                  </p:pic>
                </p:oleObj>
              </mc:Fallback>
            </mc:AlternateContent>
          </a:graphicData>
        </a:graphic>
      </p:graphicFrame>
    </p:spTree>
    <p:extLst>
      <p:ext uri="{BB962C8B-B14F-4D97-AF65-F5344CB8AC3E}">
        <p14:creationId xmlns:p14="http://schemas.microsoft.com/office/powerpoint/2010/main" val="5314157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649432"/>
            <a:ext cx="8128000" cy="3813136"/>
          </a:xfrm>
          <a:prstGeom prst="rect">
            <a:avLst/>
          </a:prstGeom>
        </p:spPr>
      </p:pic>
    </p:spTree>
    <p:extLst>
      <p:ext uri="{BB962C8B-B14F-4D97-AF65-F5344CB8AC3E}">
        <p14:creationId xmlns:p14="http://schemas.microsoft.com/office/powerpoint/2010/main" val="21757954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1482246"/>
            <a:ext cx="8128000" cy="4147508"/>
            <a:chOff x="508000" y="1482246"/>
            <a:chExt cx="8128000" cy="4147508"/>
          </a:xfrm>
        </p:grpSpPr>
        <p:pic>
          <p:nvPicPr>
            <p:cNvPr id="2" name="图片 1"/>
            <p:cNvPicPr>
              <a:picLocks noChangeAspect="1"/>
            </p:cNvPicPr>
            <p:nvPr/>
          </p:nvPicPr>
          <p:blipFill rotWithShape="1">
            <a:blip r:embed="rId4"/>
            <a:srcRect l="1706"/>
            <a:stretch/>
          </p:blipFill>
          <p:spPr>
            <a:xfrm>
              <a:off x="508000" y="1482246"/>
              <a:ext cx="8128000" cy="4147508"/>
            </a:xfrm>
            <a:prstGeom prst="rect">
              <a:avLst/>
            </a:prstGeom>
          </p:spPr>
        </p:pic>
        <p:pic>
          <p:nvPicPr>
            <p:cNvPr id="3" name="图片 2"/>
            <p:cNvPicPr>
              <a:picLocks noChangeAspect="1"/>
            </p:cNvPicPr>
            <p:nvPr/>
          </p:nvPicPr>
          <p:blipFill>
            <a:blip r:embed="rId5"/>
            <a:stretch>
              <a:fillRect/>
            </a:stretch>
          </p:blipFill>
          <p:spPr>
            <a:xfrm>
              <a:off x="683568" y="4221087"/>
              <a:ext cx="360040" cy="1228833"/>
            </a:xfrm>
            <a:prstGeom prst="rect">
              <a:avLst/>
            </a:prstGeom>
          </p:spPr>
        </p:pic>
      </p:grpSp>
    </p:spTree>
    <p:extLst>
      <p:ext uri="{BB962C8B-B14F-4D97-AF65-F5344CB8AC3E}">
        <p14:creationId xmlns:p14="http://schemas.microsoft.com/office/powerpoint/2010/main" val="22914741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641231"/>
            <a:ext cx="8128000" cy="3829538"/>
          </a:xfrm>
          <a:prstGeom prst="rect">
            <a:avLst/>
          </a:prstGeom>
        </p:spPr>
      </p:pic>
    </p:spTree>
    <p:extLst>
      <p:ext uri="{BB962C8B-B14F-4D97-AF65-F5344CB8AC3E}">
        <p14:creationId xmlns:p14="http://schemas.microsoft.com/office/powerpoint/2010/main" val="25663826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1175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一、城市化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又叫</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城镇化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指人口和产业活动在空间上</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集聚</a:t>
            </a:r>
            <a:r>
              <a:rPr lang="zh-CN" altLang="zh-CN" sz="2200">
                <a:solidFill>
                  <a:srgbClr val="000000"/>
                </a:solidFill>
                <a:latin typeface="Times New Roman" panose="02020603050405020304" pitchFamily="18" charset="0"/>
                <a:cs typeface="Times New Roman" panose="02020603050405020304" pitchFamily="18" charset="0"/>
              </a:rPr>
              <a:t>、乡村地区转变为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a:solidFill>
                  <a:srgbClr val="000000"/>
                </a:solidFill>
                <a:latin typeface="Times New Roman" panose="02020603050405020304" pitchFamily="18" charset="0"/>
                <a:cs typeface="Times New Roman" panose="02020603050405020304" pitchFamily="18" charset="0"/>
              </a:rPr>
              <a:t>地区的过程。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16978439"/>
              </p:ext>
            </p:extLst>
          </p:nvPr>
        </p:nvGraphicFramePr>
        <p:xfrm>
          <a:off x="620464" y="3068960"/>
          <a:ext cx="8128000" cy="1573161"/>
        </p:xfrm>
        <a:graphic>
          <a:graphicData uri="http://schemas.openxmlformats.org/presentationml/2006/ole">
            <mc:AlternateContent xmlns:mc="http://schemas.openxmlformats.org/markup-compatibility/2006">
              <mc:Choice xmlns:v="urn:schemas-microsoft-com:vml" Requires="v">
                <p:oleObj spid="_x0000_s3079" name="文档" r:id="rId7" imgW="3839157" imgH="742813" progId="Word.Document.12">
                  <p:embed/>
                </p:oleObj>
              </mc:Choice>
              <mc:Fallback>
                <p:oleObj name="文档" r:id="rId7" imgW="3839157" imgH="742813" progId="Word.Document.12">
                  <p:embed/>
                  <p:pic>
                    <p:nvPicPr>
                      <p:cNvPr id="0" name=""/>
                      <p:cNvPicPr/>
                      <p:nvPr/>
                    </p:nvPicPr>
                    <p:blipFill>
                      <a:blip r:embed="rId8"/>
                      <a:stretch>
                        <a:fillRect/>
                      </a:stretch>
                    </p:blipFill>
                    <p:spPr>
                      <a:xfrm>
                        <a:off x="620464" y="3068960"/>
                        <a:ext cx="8128000" cy="1573161"/>
                      </a:xfrm>
                      <a:prstGeom prst="rect">
                        <a:avLst/>
                      </a:prstGeom>
                    </p:spPr>
                  </p:pic>
                </p:oleObj>
              </mc:Fallback>
            </mc:AlternateContent>
          </a:graphicData>
        </a:graphic>
      </p:graphicFrame>
      <p:sp>
        <p:nvSpPr>
          <p:cNvPr id="7" name="矩形 6"/>
          <p:cNvSpPr/>
          <p:nvPr/>
        </p:nvSpPr>
        <p:spPr>
          <a:xfrm>
            <a:off x="2002290" y="2324710"/>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50762" y="2286780"/>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8194" y="2691117"/>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87824" y="3147482"/>
            <a:ext cx="86409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99699" y="3612538"/>
            <a:ext cx="276157" cy="392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94117" y="3659140"/>
            <a:ext cx="86409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43939" y="4208973"/>
            <a:ext cx="1143206" cy="311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2268"/>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97850033</a:t>
            </a:r>
            <a:r>
              <a:rPr lang="zh-CN" altLang="zh-CN" sz="2200">
                <a:solidFill>
                  <a:srgbClr val="000000"/>
                </a:solidFill>
                <a:latin typeface="Times New Roman" panose="02020603050405020304" pitchFamily="18" charset="0"/>
                <a:cs typeface="Times New Roman" panose="02020603050405020304" pitchFamily="18" charset="0"/>
              </a:rPr>
              <a:t>下图中四条折线示意中国、全世界、发展中国家和发达国家的城市化水平及其变化趋势。读图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88337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图中代表中国城市化进程的折线是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(2)2000</a:t>
            </a:r>
            <a:r>
              <a:rPr lang="zh-CN" altLang="zh-CN" sz="2200">
                <a:solidFill>
                  <a:srgbClr val="000000"/>
                </a:solidFill>
                <a:latin typeface="Times New Roman" panose="02020603050405020304" pitchFamily="18" charset="0"/>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发达国家</a:t>
            </a:r>
            <a:r>
              <a:rPr lang="zh-CN" altLang="zh-CN" sz="2200" smtClean="0">
                <a:solidFill>
                  <a:srgbClr val="000000"/>
                </a:solidFill>
                <a:latin typeface="Times New Roman" panose="02020603050405020304" pitchFamily="18" charset="0"/>
                <a:cs typeface="Times New Roman" panose="02020603050405020304" pitchFamily="18" charset="0"/>
              </a:rPr>
              <a:t>城市化水平</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提高</a:t>
            </a:r>
            <a:r>
              <a:rPr lang="zh-CN" altLang="zh-CN" sz="2200">
                <a:solidFill>
                  <a:srgbClr val="000000"/>
                </a:solidFill>
                <a:latin typeface="Times New Roman" panose="02020603050405020304" pitchFamily="18" charset="0"/>
                <a:cs typeface="Times New Roman" panose="02020603050405020304" pitchFamily="18" charset="0"/>
              </a:rPr>
              <a:t>带来的主要影响是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促进区域经济发展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工业产值的比重持续增大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城市环境趋于恶化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城市中心区人口不断增多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40.eps" descr="id:2147494931;FounderCES"/>
          <p:cNvPicPr/>
          <p:nvPr/>
        </p:nvPicPr>
        <p:blipFill>
          <a:blip r:embed="rId4"/>
          <a:stretch>
            <a:fillRect/>
          </a:stretch>
        </p:blipFill>
        <p:spPr>
          <a:xfrm>
            <a:off x="4886321" y="3356992"/>
            <a:ext cx="3889681" cy="2664296"/>
          </a:xfrm>
          <a:prstGeom prst="rect">
            <a:avLst/>
          </a:prstGeom>
        </p:spPr>
      </p:pic>
    </p:spTree>
    <p:extLst>
      <p:ext uri="{BB962C8B-B14F-4D97-AF65-F5344CB8AC3E}">
        <p14:creationId xmlns:p14="http://schemas.microsoft.com/office/powerpoint/2010/main" val="2481460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3962"/>
            <a:ext cx="339387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获取和解读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41.eps" descr="id:2147494938;FounderCES"/>
          <p:cNvPicPr/>
          <p:nvPr/>
        </p:nvPicPr>
        <p:blipFill>
          <a:blip r:embed="rId4"/>
          <a:stretch>
            <a:fillRect/>
          </a:stretch>
        </p:blipFill>
        <p:spPr>
          <a:xfrm>
            <a:off x="1282654" y="1988840"/>
            <a:ext cx="6673721" cy="4282046"/>
          </a:xfrm>
          <a:prstGeom prst="rect">
            <a:avLst/>
          </a:prstGeom>
        </p:spPr>
      </p:pic>
    </p:spTree>
    <p:extLst>
      <p:ext uri="{BB962C8B-B14F-4D97-AF65-F5344CB8AC3E}">
        <p14:creationId xmlns:p14="http://schemas.microsoft.com/office/powerpoint/2010/main" val="21827574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发达国家城市化起步早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故甲表示发达国家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发展中国家城市化起步晚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故丙表示发展中国家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乙表示世界城市化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我国城市化起步晚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改革开放后发展快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故丁表示我国城市化进程。第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城市化能够促进区域经济的发展。</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发达国家服务业等第三产业的产值比重逐步增大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城市环境质量提高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城市中心区人口逐步减少。故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542987"/>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44628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6" name="矩形 5">
            <a:hlinkClick r:id="rId3" action="ppaction://hlinksldjump"/>
          </p:cNvPr>
          <p:cNvSpPr/>
          <p:nvPr/>
        </p:nvSpPr>
        <p:spPr>
          <a:xfrm>
            <a:off x="5798494"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4" action="ppaction://hlinksldjump"/>
          </p:cNvPr>
          <p:cNvSpPr/>
          <p:nvPr/>
        </p:nvSpPr>
        <p:spPr>
          <a:xfrm>
            <a:off x="647054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5" action="ppaction://hlinksldjump"/>
          </p:cNvPr>
          <p:cNvSpPr/>
          <p:nvPr/>
        </p:nvSpPr>
        <p:spPr>
          <a:xfrm>
            <a:off x="714523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08000" y="119675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下表为我国某地区城市发展情况统计表。读表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639320461"/>
              </p:ext>
            </p:extLst>
          </p:nvPr>
        </p:nvGraphicFramePr>
        <p:xfrm>
          <a:off x="508000" y="1695350"/>
          <a:ext cx="8128000" cy="2619907"/>
        </p:xfrm>
        <a:graphic>
          <a:graphicData uri="http://schemas.openxmlformats.org/presentationml/2006/ole">
            <mc:AlternateContent xmlns:mc="http://schemas.openxmlformats.org/markup-compatibility/2006">
              <mc:Choice xmlns:v="urn:schemas-microsoft-com:vml" Requires="v">
                <p:oleObj spid="_x0000_s12291" name="文档" r:id="rId7" imgW="3896414" imgH="1255904" progId="Word.Document.12">
                  <p:embed/>
                </p:oleObj>
              </mc:Choice>
              <mc:Fallback>
                <p:oleObj name="文档" r:id="rId7" imgW="3896414" imgH="1255904" progId="Word.Document.12">
                  <p:embed/>
                  <p:pic>
                    <p:nvPicPr>
                      <p:cNvPr id="0" name=""/>
                      <p:cNvPicPr/>
                      <p:nvPr/>
                    </p:nvPicPr>
                    <p:blipFill>
                      <a:blip r:embed="rId8"/>
                      <a:stretch>
                        <a:fillRect/>
                      </a:stretch>
                    </p:blipFill>
                    <p:spPr>
                      <a:xfrm>
                        <a:off x="508000" y="1695350"/>
                        <a:ext cx="8128000" cy="2619907"/>
                      </a:xfrm>
                      <a:prstGeom prst="rect">
                        <a:avLst/>
                      </a:prstGeom>
                    </p:spPr>
                  </p:pic>
                </p:oleObj>
              </mc:Fallback>
            </mc:AlternateContent>
          </a:graphicData>
        </a:graphic>
      </p:graphicFrame>
      <p:sp>
        <p:nvSpPr>
          <p:cNvPr id="16" name="矩形 15"/>
          <p:cNvSpPr>
            <a:spLocks noChangeAspect="1"/>
          </p:cNvSpPr>
          <p:nvPr/>
        </p:nvSpPr>
        <p:spPr>
          <a:xfrm>
            <a:off x="508000" y="383857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数据显示的现象中不能反映城市化进程的是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该地区城市化水平迅速提高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其主要原因可能是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乡村基础设施的完善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人们对环境质量要求的提高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农村剩余劳动力的转移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城市中心区的萎缩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6" name="矩形 5">
            <a:hlinkClick r:id="rId2" action="ppaction://hlinksldjump"/>
          </p:cNvPr>
          <p:cNvSpPr/>
          <p:nvPr/>
        </p:nvSpPr>
        <p:spPr>
          <a:xfrm>
            <a:off x="5798494"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城市化进程有三个主要标志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即劳动力从第一产业向第二、三产业逐渐转移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城市人口在总人口中的比重上升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城市用地规模扩大。表中显示城市数目增多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隐含了城市用地规模扩大这一标志。第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该地区城市化水平迅速提高很可能与当地农村大量的剩余劳动力向城市转移有关。乡村基础设施的完善与人们对环境质量要求的提高是逆城市化现象产生的主要原因。城市中心区的萎缩是逆城市化现象的表现。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4720761"/>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337254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68283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a:t>
            </a:r>
            <a:r>
              <a:rPr lang="en-US" altLang="zh-CN" sz="2200">
                <a:solidFill>
                  <a:srgbClr val="000000"/>
                </a:solidFill>
                <a:latin typeface="Times New Roman" panose="02020603050405020304" pitchFamily="18" charset="0"/>
                <a:cs typeface="Times New Roman" panose="02020603050405020304" pitchFamily="18" charset="0"/>
              </a:rPr>
              <a:t>1850~2050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年中、英、美三国城市化进程示意图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含预测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42.eps" descr="id:2147494967;FounderCES"/>
          <p:cNvPicPr/>
          <p:nvPr/>
        </p:nvPicPr>
        <p:blipFill>
          <a:blip r:embed="rId5"/>
          <a:stretch>
            <a:fillRect/>
          </a:stretch>
        </p:blipFill>
        <p:spPr>
          <a:xfrm>
            <a:off x="1835696" y="2636912"/>
            <a:ext cx="5944745" cy="2536341"/>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根据图中信息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英国城市化速度始终高于美国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逆城市化现象最早出现在美国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C.1970</a:t>
            </a:r>
            <a:r>
              <a:rPr lang="zh-CN" altLang="zh-CN" sz="2200">
                <a:solidFill>
                  <a:srgbClr val="000000"/>
                </a:solidFill>
                <a:latin typeface="Times New Roman" panose="02020603050405020304" pitchFamily="18" charset="0"/>
                <a:cs typeface="Times New Roman" panose="02020603050405020304" pitchFamily="18" charset="0"/>
              </a:rPr>
              <a:t>年后中国城市化进程得益于工业化的快速发展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D.2050</a:t>
            </a:r>
            <a:r>
              <a:rPr lang="zh-CN" altLang="zh-CN" sz="2200">
                <a:solidFill>
                  <a:srgbClr val="000000"/>
                </a:solidFill>
                <a:latin typeface="Times New Roman" panose="02020603050405020304" pitchFamily="18" charset="0"/>
                <a:cs typeface="Times New Roman" panose="02020603050405020304" pitchFamily="18" charset="0"/>
              </a:rPr>
              <a:t>年中、英、美三国城市人口数量大致相当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城市化发展的同时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也带来了很多变化。下列说法正确的是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英国第一、二产业比重增加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美国城市绿地不断减少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环境质量不断下降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中国吸纳了大量农村剩余劳动力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扩大了城乡差别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城市化的不断发展使中国城市土地价格普遍上涨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156403"/>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据图分析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英国城市化水平一直高于美国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但速度</a:t>
            </a:r>
            <a:r>
              <a:rPr lang="en-US" altLang="zh-CN" sz="2200">
                <a:solidFill>
                  <a:srgbClr val="000000"/>
                </a:solidFill>
                <a:latin typeface="Times New Roman" panose="02020603050405020304" pitchFamily="18" charset="0"/>
                <a:cs typeface="Times New Roman" panose="02020603050405020304" pitchFamily="18" charset="0"/>
              </a:rPr>
              <a:t>1890~1950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年明显慢于美国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错。英国城市化水平最早达到</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出现逆城市化的时间应早于美国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年以后中国城市化发展速度加快得益于工业化速度的加快</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2050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年中、美、英三国城市化水平接近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但人口总数差异大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城市人口数量差别大</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英国城市化的发展使得第三产业比重大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第一、二产业比重减小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错。美国已处于城市化后期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城市化问题减轻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错。中国城市化吸纳了大量农村剩余劳动力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农民收入提高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基础设施不断完善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缩小了城乡差别</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错。城市化的不断发展使城市人口不断增多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城市用地越来越紧张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导致价格不断上涨</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5301208"/>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294037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3"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4" action="ppaction://hlinksldjump"/>
          </p:cNvPr>
          <p:cNvSpPr/>
          <p:nvPr/>
        </p:nvSpPr>
        <p:spPr>
          <a:xfrm>
            <a:off x="647054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5" action="ppaction://hlinksldjump"/>
          </p:cNvPr>
          <p:cNvSpPr/>
          <p:nvPr/>
        </p:nvSpPr>
        <p:spPr>
          <a:xfrm>
            <a:off x="714523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256745"/>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阅读下列材料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某年份中国部分省级行政区域城市化率排名与当年部分省级行政区域人均</a:t>
            </a:r>
            <a:r>
              <a:rPr lang="en-US" altLang="zh-CN" sz="2200">
                <a:solidFill>
                  <a:srgbClr val="000000"/>
                </a:solidFill>
                <a:latin typeface="Times New Roman" panose="02020603050405020304" pitchFamily="18" charset="0"/>
                <a:cs typeface="Times New Roman" panose="02020603050405020304" pitchFamily="18" charset="0"/>
              </a:rPr>
              <a:t>GDP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数量及排名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除港、澳、台外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129871329"/>
              </p:ext>
            </p:extLst>
          </p:nvPr>
        </p:nvGraphicFramePr>
        <p:xfrm>
          <a:off x="508000" y="2579251"/>
          <a:ext cx="8128000" cy="3404883"/>
        </p:xfrm>
        <a:graphic>
          <a:graphicData uri="http://schemas.openxmlformats.org/presentationml/2006/ole">
            <mc:AlternateContent xmlns:mc="http://schemas.openxmlformats.org/markup-compatibility/2006">
              <mc:Choice xmlns:v="urn:schemas-microsoft-com:vml" Requires="v">
                <p:oleObj spid="_x0000_s13315" name="文档" r:id="rId7" imgW="3896414" imgH="1632531" progId="Word.Document.12">
                  <p:embed/>
                </p:oleObj>
              </mc:Choice>
              <mc:Fallback>
                <p:oleObj name="文档" r:id="rId7" imgW="3896414" imgH="1632531" progId="Word.Document.12">
                  <p:embed/>
                  <p:pic>
                    <p:nvPicPr>
                      <p:cNvPr id="0" name=""/>
                      <p:cNvPicPr/>
                      <p:nvPr/>
                    </p:nvPicPr>
                    <p:blipFill>
                      <a:blip r:embed="rId8"/>
                      <a:stretch>
                        <a:fillRect/>
                      </a:stretch>
                    </p:blipFill>
                    <p:spPr>
                      <a:xfrm>
                        <a:off x="508000" y="2579251"/>
                        <a:ext cx="8128000" cy="3404883"/>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材料中城市化率指</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它是衡量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的标志。</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我国城市化水平较高的省级行政区域大多分布在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分析其原因。</a:t>
            </a:r>
            <a:r>
              <a:rPr lang="en-US" altLang="zh-CN" sz="2200">
                <a:solidFill>
                  <a:srgbClr val="000000"/>
                </a:solidFill>
                <a:latin typeface="Times New Roman" panose="02020603050405020304" pitchFamily="18" charset="0"/>
                <a:cs typeface="Times New Roman" panose="02020603050405020304" pitchFamily="18" charset="0"/>
              </a:rPr>
              <a:t> 3)</a:t>
            </a:r>
            <a:r>
              <a:rPr lang="zh-CN" altLang="zh-CN" sz="2200">
                <a:solidFill>
                  <a:srgbClr val="000000"/>
                </a:solidFill>
                <a:latin typeface="Times New Roman" panose="02020603050405020304" pitchFamily="18" charset="0"/>
                <a:cs typeface="Times New Roman" panose="02020603050405020304" pitchFamily="18" charset="0"/>
              </a:rPr>
              <a:t>有关上海市城市化水平最高的分析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城市化基础水平高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经济发展水平高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人口自然增长率高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人口迁入率高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由材料可知新疆人均</a:t>
            </a:r>
            <a:r>
              <a:rPr lang="en-US" altLang="zh-CN" sz="2200">
                <a:solidFill>
                  <a:srgbClr val="000000"/>
                </a:solidFill>
                <a:latin typeface="Times New Roman" panose="02020603050405020304" pitchFamily="18" charset="0"/>
                <a:cs typeface="Times New Roman" panose="02020603050405020304" pitchFamily="18" charset="0"/>
              </a:rPr>
              <a:t>GDP</a:t>
            </a:r>
            <a:r>
              <a:rPr lang="zh-CN" altLang="zh-CN" sz="2200">
                <a:solidFill>
                  <a:srgbClr val="000000"/>
                </a:solidFill>
                <a:latin typeface="Times New Roman" panose="02020603050405020304" pitchFamily="18" charset="0"/>
                <a:cs typeface="Times New Roman" panose="02020603050405020304" pitchFamily="18" charset="0"/>
              </a:rPr>
              <a:t>居</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但城市化率较高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试分析其原因。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445525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0814"/>
            <a:ext cx="103105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意义</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10129119"/>
              </p:ext>
            </p:extLst>
          </p:nvPr>
        </p:nvGraphicFramePr>
        <p:xfrm>
          <a:off x="508000" y="2119716"/>
          <a:ext cx="8128000" cy="3917149"/>
        </p:xfrm>
        <a:graphic>
          <a:graphicData uri="http://schemas.openxmlformats.org/presentationml/2006/ole">
            <mc:AlternateContent xmlns:mc="http://schemas.openxmlformats.org/markup-compatibility/2006">
              <mc:Choice xmlns:v="urn:schemas-microsoft-com:vml" Requires="v">
                <p:oleObj spid="_x0000_s4103" name="文档" r:id="rId7" imgW="3910459" imgH="1884216" progId="Word.Document.12">
                  <p:embed/>
                </p:oleObj>
              </mc:Choice>
              <mc:Fallback>
                <p:oleObj name="文档" r:id="rId7" imgW="3910459" imgH="1884216" progId="Word.Document.12">
                  <p:embed/>
                  <p:pic>
                    <p:nvPicPr>
                      <p:cNvPr id="0" name=""/>
                      <p:cNvPicPr/>
                      <p:nvPr/>
                    </p:nvPicPr>
                    <p:blipFill>
                      <a:blip r:embed="rId8"/>
                      <a:stretch>
                        <a:fillRect/>
                      </a:stretch>
                    </p:blipFill>
                    <p:spPr>
                      <a:xfrm>
                        <a:off x="508000" y="2119716"/>
                        <a:ext cx="8128000" cy="3917149"/>
                      </a:xfrm>
                      <a:prstGeom prst="rect">
                        <a:avLst/>
                      </a:prstGeom>
                    </p:spPr>
                  </p:pic>
                </p:oleObj>
              </mc:Fallback>
            </mc:AlternateContent>
          </a:graphicData>
        </a:graphic>
      </p:graphicFrame>
      <p:sp>
        <p:nvSpPr>
          <p:cNvPr id="7" name="矩形 6"/>
          <p:cNvSpPr/>
          <p:nvPr/>
        </p:nvSpPr>
        <p:spPr>
          <a:xfrm>
            <a:off x="2771800" y="2966935"/>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00802" y="3687817"/>
            <a:ext cx="639150" cy="292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56586" y="4051686"/>
            <a:ext cx="639150" cy="292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93252" y="2708920"/>
            <a:ext cx="552465" cy="333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87270" y="4592417"/>
            <a:ext cx="848588" cy="290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57996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1651414" cy="369332"/>
          </a:xfrm>
          <a:prstGeom prst="rect">
            <a:avLst/>
          </a:prstGeom>
          <a:noFill/>
          <a:ln>
            <a:noFill/>
          </a:ln>
        </p:spPr>
        <p:txBody>
          <a:bodyPr wrap="none" rtlCol="0">
            <a:spAutoFit/>
          </a:bodyPr>
          <a:lstStyle/>
          <a:p>
            <a:r>
              <a:rPr lang="en-US" altLang="zh-CN" smtClean="0"/>
              <a:t>1-2       3-4       5</a:t>
            </a:r>
            <a:endParaRPr lang="zh-CN" altLang="en-US" dirty="0"/>
          </a:p>
        </p:txBody>
      </p:sp>
      <p:sp>
        <p:nvSpPr>
          <p:cNvPr id="3" name="矩形 2">
            <a:hlinkClick r:id="rId2" action="ppaction://hlinksldjump"/>
          </p:cNvPr>
          <p:cNvSpPr/>
          <p:nvPr/>
        </p:nvSpPr>
        <p:spPr>
          <a:xfrm>
            <a:off x="57769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7054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523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1219306"/>
            <a:ext cx="8240464"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城市化率是城市人口占总人口的比重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它是衡量城市化水平高低的标志。第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东部地区社会经济发达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人均收入水平高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工业与第三产业所占比重高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因此城市化水平较高。第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上海市城市化基础好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并大量吸引人口迁入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因而城市化水平高。第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新疆人均</a:t>
            </a:r>
            <a:r>
              <a:rPr lang="en-US" altLang="zh-CN" sz="2200">
                <a:solidFill>
                  <a:srgbClr val="000000"/>
                </a:solidFill>
                <a:latin typeface="Times New Roman" panose="02020603050405020304" pitchFamily="18" charset="0"/>
                <a:cs typeface="Times New Roman" panose="02020603050405020304" pitchFamily="18" charset="0"/>
              </a:rPr>
              <a:t>GDP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但城市化率较高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主要与其自然环境有关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大部分地区人口稀少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而少数绿洲形成城市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人口密集。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城市人口占总人口的比重　城市化水平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东部地区　东部地区工农业基础好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商贸发达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社会经济发展水平高。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新疆大部分地区气候干旱、沙漠广布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农业生产以游牧为主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人口稀少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而城市大多集中于自然条件优越的绿洲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人口密集。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717032"/>
            <a:ext cx="8128000" cy="2469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099134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88745281"/>
              </p:ext>
            </p:extLst>
          </p:nvPr>
        </p:nvGraphicFramePr>
        <p:xfrm>
          <a:off x="508000" y="1970331"/>
          <a:ext cx="8128000" cy="3171338"/>
        </p:xfrm>
        <a:graphic>
          <a:graphicData uri="http://schemas.openxmlformats.org/presentationml/2006/ole">
            <mc:AlternateContent xmlns:mc="http://schemas.openxmlformats.org/markup-compatibility/2006">
              <mc:Choice xmlns:v="urn:schemas-microsoft-com:vml" Requires="v">
                <p:oleObj spid="_x0000_s5127" name="文档" r:id="rId7" imgW="3910459" imgH="1525592" progId="Word.Document.12">
                  <p:embed/>
                </p:oleObj>
              </mc:Choice>
              <mc:Fallback>
                <p:oleObj name="文档" r:id="rId7" imgW="3910459" imgH="1525592" progId="Word.Document.12">
                  <p:embed/>
                  <p:pic>
                    <p:nvPicPr>
                      <p:cNvPr id="0" name=""/>
                      <p:cNvPicPr/>
                      <p:nvPr/>
                    </p:nvPicPr>
                    <p:blipFill>
                      <a:blip r:embed="rId8"/>
                      <a:stretch>
                        <a:fillRect/>
                      </a:stretch>
                    </p:blipFill>
                    <p:spPr>
                      <a:xfrm>
                        <a:off x="508000" y="1970331"/>
                        <a:ext cx="8128000" cy="3171338"/>
                      </a:xfrm>
                      <a:prstGeom prst="rect">
                        <a:avLst/>
                      </a:prstGeom>
                    </p:spPr>
                  </p:pic>
                </p:oleObj>
              </mc:Fallback>
            </mc:AlternateContent>
          </a:graphicData>
        </a:graphic>
      </p:graphicFrame>
      <p:sp>
        <p:nvSpPr>
          <p:cNvPr id="6" name="矩形 5"/>
          <p:cNvSpPr/>
          <p:nvPr/>
        </p:nvSpPr>
        <p:spPr>
          <a:xfrm>
            <a:off x="7547492" y="2822919"/>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35124" y="3114117"/>
            <a:ext cx="336876" cy="337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3728" y="4274368"/>
            <a:ext cx="1152128"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67831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5616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城市转型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指乡村向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a:solidFill>
                  <a:srgbClr val="000000"/>
                </a:solidFill>
                <a:latin typeface="Times New Roman" panose="02020603050405020304" pitchFamily="18" charset="0"/>
                <a:cs typeface="Times New Roman" panose="02020603050405020304" pitchFamily="18" charset="0"/>
              </a:rPr>
              <a:t>转变的过程。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社会经济结构功能</a:t>
            </a:r>
            <a:r>
              <a:rPr lang="zh-CN" altLang="zh-CN" sz="2200">
                <a:solidFill>
                  <a:srgbClr val="000000"/>
                </a:solidFill>
                <a:latin typeface="Times New Roman" panose="02020603050405020304" pitchFamily="18" charset="0"/>
                <a:cs typeface="Times New Roman" panose="02020603050405020304" pitchFamily="18" charset="0"/>
              </a:rPr>
              <a:t>的现代化转变。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类型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70381684"/>
              </p:ext>
            </p:extLst>
          </p:nvPr>
        </p:nvGraphicFramePr>
        <p:xfrm>
          <a:off x="611560" y="3429000"/>
          <a:ext cx="8128000" cy="1559715"/>
        </p:xfrm>
        <a:graphic>
          <a:graphicData uri="http://schemas.openxmlformats.org/presentationml/2006/ole">
            <mc:AlternateContent xmlns:mc="http://schemas.openxmlformats.org/markup-compatibility/2006">
              <mc:Choice xmlns:v="urn:schemas-microsoft-com:vml" Requires="v">
                <p:oleObj spid="_x0000_s6151" name="文档" r:id="rId7" imgW="3839157" imgH="736691" progId="Word.Document.12">
                  <p:embed/>
                </p:oleObj>
              </mc:Choice>
              <mc:Fallback>
                <p:oleObj name="文档" r:id="rId7" imgW="3839157" imgH="736691" progId="Word.Document.12">
                  <p:embed/>
                  <p:pic>
                    <p:nvPicPr>
                      <p:cNvPr id="0" name=""/>
                      <p:cNvPicPr/>
                      <p:nvPr/>
                    </p:nvPicPr>
                    <p:blipFill>
                      <a:blip r:embed="rId8"/>
                      <a:stretch>
                        <a:fillRect/>
                      </a:stretch>
                    </p:blipFill>
                    <p:spPr>
                      <a:xfrm>
                        <a:off x="611560" y="3429000"/>
                        <a:ext cx="8128000" cy="1559715"/>
                      </a:xfrm>
                      <a:prstGeom prst="rect">
                        <a:avLst/>
                      </a:prstGeom>
                    </p:spPr>
                  </p:pic>
                </p:oleObj>
              </mc:Fallback>
            </mc:AlternateContent>
          </a:graphicData>
        </a:graphic>
      </p:graphicFrame>
      <p:sp>
        <p:nvSpPr>
          <p:cNvPr id="10" name="矩形 9"/>
          <p:cNvSpPr/>
          <p:nvPr/>
        </p:nvSpPr>
        <p:spPr>
          <a:xfrm>
            <a:off x="2669723" y="2227442"/>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3728" y="2636913"/>
            <a:ext cx="22322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06346" y="3630570"/>
            <a:ext cx="1143206"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6346" y="4106346"/>
            <a:ext cx="1633606" cy="302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49552" y="4627278"/>
            <a:ext cx="1633606" cy="302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06273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96393"/>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二、城市化动力</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机制</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30.eps" descr="id:2147494758;FounderCES"/>
          <p:cNvPicPr/>
          <p:nvPr/>
        </p:nvPicPr>
        <p:blipFill>
          <a:blip r:embed="rId5"/>
          <a:stretch>
            <a:fillRect/>
          </a:stretch>
        </p:blipFill>
        <p:spPr>
          <a:xfrm>
            <a:off x="1691680" y="2204864"/>
            <a:ext cx="6120680" cy="3429760"/>
          </a:xfrm>
          <a:prstGeom prst="rect">
            <a:avLst/>
          </a:prstGeom>
        </p:spPr>
      </p:pic>
      <p:sp>
        <p:nvSpPr>
          <p:cNvPr id="9" name="矩形 8"/>
          <p:cNvSpPr/>
          <p:nvPr/>
        </p:nvSpPr>
        <p:spPr>
          <a:xfrm>
            <a:off x="1763688" y="2697631"/>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3688" y="3035248"/>
            <a:ext cx="572266" cy="245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63688" y="3318623"/>
            <a:ext cx="572266" cy="245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44008" y="2576193"/>
            <a:ext cx="1152128" cy="2666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92558" y="3717032"/>
            <a:ext cx="2315545" cy="302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74919" y="3717032"/>
            <a:ext cx="349866" cy="302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75396" y="5103517"/>
            <a:ext cx="828651" cy="265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87000" y="4061694"/>
            <a:ext cx="553315" cy="266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xit" presetSubtype="4" fill="hold" grpId="0" nodeType="clickEffect">
                                  <p:stCondLst>
                                    <p:cond delay="0"/>
                                  </p:stCondLst>
                                  <p:childTnLst>
                                    <p:animEffect transition="out" filter="wipe(down)">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6"/>
                                        </p:tgtEl>
                                      </p:cBhvr>
                                    </p:animEffect>
                                    <p:set>
                                      <p:cBhvr>
                                        <p:cTn id="31" dur="1" fill="hold">
                                          <p:stCondLst>
                                            <p:cond delay="499"/>
                                          </p:stCondLst>
                                        </p:cTn>
                                        <p:tgtEl>
                                          <p:spTgt spid="1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grpId="0" nodeType="clickEffect">
                                  <p:stCondLst>
                                    <p:cond delay="0"/>
                                  </p:stCondLst>
                                  <p:childTnLst>
                                    <p:animEffect transition="out" filter="wipe(down)">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25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三、城市化特点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发达国家和发展中国家的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城市化</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曲线表示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发达</a:t>
            </a:r>
            <a:r>
              <a:rPr lang="zh-CN" altLang="zh-CN" sz="2200">
                <a:solidFill>
                  <a:srgbClr val="000000"/>
                </a:solidFill>
                <a:latin typeface="Times New Roman" panose="02020603050405020304" pitchFamily="18" charset="0"/>
                <a:cs typeface="Times New Roman" panose="02020603050405020304" pitchFamily="18" charset="0"/>
              </a:rPr>
              <a:t>国家的城市化进程。目前发达国家城市化水平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已推进到相对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成熟</a:t>
            </a:r>
            <a:r>
              <a:rPr lang="zh-CN" altLang="zh-CN" sz="2200">
                <a:solidFill>
                  <a:srgbClr val="000000"/>
                </a:solidFill>
                <a:latin typeface="Times New Roman" panose="02020603050405020304" pitchFamily="18" charset="0"/>
                <a:cs typeface="Times New Roman" panose="02020603050405020304" pitchFamily="18" charset="0"/>
              </a:rPr>
              <a:t>的发展阶段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市区范围明显扩大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边缘</a:t>
            </a:r>
            <a:r>
              <a:rPr lang="zh-CN" altLang="zh-CN" sz="2200">
                <a:solidFill>
                  <a:srgbClr val="000000"/>
                </a:solidFill>
                <a:latin typeface="Times New Roman" panose="02020603050405020304" pitchFamily="18" charset="0"/>
                <a:cs typeface="Times New Roman" panose="02020603050405020304" pitchFamily="18" charset="0"/>
              </a:rPr>
              <a:t>地带发展较快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卫星城</a:t>
            </a:r>
            <a:r>
              <a:rPr lang="zh-CN" altLang="zh-CN" sz="2200">
                <a:solidFill>
                  <a:srgbClr val="000000"/>
                </a:solidFill>
                <a:latin typeface="Times New Roman" panose="02020603050405020304" pitchFamily="18" charset="0"/>
                <a:cs typeface="Times New Roman" panose="02020603050405020304" pitchFamily="18" charset="0"/>
              </a:rPr>
              <a:t>和工业区。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(2)b</a:t>
            </a:r>
            <a:r>
              <a:rPr lang="zh-CN" altLang="zh-CN" sz="2200">
                <a:solidFill>
                  <a:srgbClr val="000000"/>
                </a:solidFill>
                <a:latin typeface="Times New Roman" panose="02020603050405020304" pitchFamily="18" charset="0"/>
                <a:cs typeface="Times New Roman" panose="02020603050405020304" pitchFamily="18" charset="0"/>
              </a:rPr>
              <a:t>曲线表示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发展中</a:t>
            </a:r>
            <a:r>
              <a:rPr lang="zh-CN" altLang="zh-CN" sz="2200">
                <a:solidFill>
                  <a:srgbClr val="000000"/>
                </a:solidFill>
                <a:latin typeface="Times New Roman" panose="02020603050405020304" pitchFamily="18" charset="0"/>
                <a:cs typeface="Times New Roman" panose="02020603050405020304" pitchFamily="18" charset="0"/>
              </a:rPr>
              <a:t>国家的城市化进程。发展中国家城市化水平很不平衡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虚假</a:t>
            </a:r>
            <a:r>
              <a:rPr lang="zh-CN" altLang="zh-CN" sz="2200">
                <a:solidFill>
                  <a:srgbClr val="000000"/>
                </a:solidFill>
                <a:latin typeface="Times New Roman" panose="02020603050405020304" pitchFamily="18" charset="0"/>
                <a:cs typeface="Times New Roman" panose="02020603050405020304" pitchFamily="18" charset="0"/>
              </a:rPr>
              <a:t>城市化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滞后</a:t>
            </a:r>
            <a:r>
              <a:rPr lang="zh-CN" altLang="zh-CN" sz="2200">
                <a:solidFill>
                  <a:srgbClr val="000000"/>
                </a:solidFill>
                <a:latin typeface="Times New Roman" panose="02020603050405020304" pitchFamily="18" charset="0"/>
                <a:cs typeface="Times New Roman" panose="02020603050405020304" pitchFamily="18" charset="0"/>
              </a:rPr>
              <a:t>城市化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1.eps" descr="id:2147494765;FounderCES"/>
          <p:cNvPicPr/>
          <p:nvPr/>
        </p:nvPicPr>
        <p:blipFill>
          <a:blip r:embed="rId5"/>
          <a:stretch>
            <a:fillRect/>
          </a:stretch>
        </p:blipFill>
        <p:spPr>
          <a:xfrm>
            <a:off x="2734689" y="2089824"/>
            <a:ext cx="3493495" cy="2376264"/>
          </a:xfrm>
          <a:prstGeom prst="rect">
            <a:avLst/>
          </a:prstGeom>
        </p:spPr>
      </p:pic>
      <p:sp>
        <p:nvSpPr>
          <p:cNvPr id="7" name="矩形 6"/>
          <p:cNvSpPr/>
          <p:nvPr/>
        </p:nvSpPr>
        <p:spPr>
          <a:xfrm>
            <a:off x="2165044" y="4520409"/>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918590"/>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4918284"/>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24328" y="4918284"/>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5327448"/>
            <a:ext cx="86409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95736" y="5721967"/>
            <a:ext cx="86409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41731" y="6130364"/>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66586" y="6119075"/>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目前发达国家城市化速度较慢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为什么城市化水平却远高于发展中国家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发达国家城市化起步早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处于城市化相对成熟的阶段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目前城市化速度较慢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发展中国家城市化起步晚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虽然城市化速度较快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但城市化水平却较低。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08000" y="3314469"/>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29535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302</TotalTime>
  <Words>1562</Words>
  <Application>Microsoft Office PowerPoint</Application>
  <PresentationFormat>全屏显示(4:3)</PresentationFormat>
  <Paragraphs>204</Paragraphs>
  <Slides>40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2"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城市化过程与特点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2016-08-02T01:54:40Z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