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Default Extension="docx" ContentType="application/vnd.openxmlformats-officedocument.wordprocessingml.document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jpg" ContentType="image/jpe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  <Default Extension="png" ContentType="image/png"/>
  <Default Extension="bin" ContentType="application/vnd.openxmlformats-officedocument.oleObject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1"/>
  </p:notesMasterIdLst>
  <p:sldIdLst>
    <p:sldId id="358" r:id="rId2"/>
    <p:sldId id="264" r:id="rId3"/>
    <p:sldId id="265" r:id="rId4"/>
    <p:sldId id="369" r:id="rId5"/>
    <p:sldId id="370" r:id="rId6"/>
    <p:sldId id="371" r:id="rId7"/>
    <p:sldId id="366" r:id="rId8"/>
    <p:sldId id="372" r:id="rId9"/>
    <p:sldId id="367" r:id="rId10"/>
    <p:sldId id="275" r:id="rId11"/>
    <p:sldId id="373" r:id="rId12"/>
    <p:sldId id="374" r:id="rId13"/>
    <p:sldId id="375" r:id="rId14"/>
    <p:sldId id="376" r:id="rId15"/>
    <p:sldId id="377" r:id="rId16"/>
    <p:sldId id="378" r:id="rId17"/>
    <p:sldId id="379" r:id="rId18"/>
    <p:sldId id="380" r:id="rId19"/>
    <p:sldId id="381" r:id="rId20"/>
    <p:sldId id="382" r:id="rId21"/>
    <p:sldId id="270" r:id="rId22"/>
    <p:sldId id="383" r:id="rId23"/>
    <p:sldId id="384" r:id="rId24"/>
    <p:sldId id="277" r:id="rId25"/>
    <p:sldId id="385" r:id="rId26"/>
    <p:sldId id="310" r:id="rId27"/>
    <p:sldId id="391" r:id="rId28"/>
    <p:sldId id="311" r:id="rId29"/>
    <p:sldId id="388" r:id="rId30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4" userDrawn="1">
          <p15:clr>
            <a:srgbClr val="A4A3A4"/>
          </p15:clr>
        </p15:guide>
        <p15:guide id="2" pos="238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4B05"/>
    <a:srgbClr val="EAEAEA"/>
    <a:srgbClr val="333333"/>
    <a:srgbClr val="C0C0C0"/>
    <a:srgbClr val="4F81BD"/>
    <a:srgbClr val="5F5F5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76" autoAdjust="0"/>
    <p:restoredTop sz="95488" autoAdjust="0"/>
  </p:normalViewPr>
  <p:slideViewPr>
    <p:cSldViewPr showGuides="1">
      <p:cViewPr varScale="1">
        <p:scale>
          <a:sx n="85" d="100"/>
          <a:sy n="85" d="100"/>
        </p:scale>
        <p:origin x="84" y="180"/>
      </p:cViewPr>
      <p:guideLst>
        <p:guide orient="horz" pos="754"/>
        <p:guide pos="23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C01EFDD-91F8-495A-91D7-EB018522F674}" type="datetimeFigureOut">
              <a:rPr lang="zh-CN" altLang="en-US" smtClean="0"/>
              <a:t>2016-08-02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C5C579-5EAB-4D4D-A688-CF27E536ED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5037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image" Target="../media/image6.png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slide" Target="../slides/slide2.xml"/><Relationship Id="rId5" Type="http://schemas.openxmlformats.org/officeDocument/2006/relationships/image" Target="../media/image5.png"/><Relationship Id="rId4" Type="http://schemas.openxmlformats.org/officeDocument/2006/relationships/slide" Target="../slides/slide10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slide" Target="../slides/slide3.xml"/><Relationship Id="rId7" Type="http://schemas.openxmlformats.org/officeDocument/2006/relationships/slide" Target="../slides/slide2.xml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1.xml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image" Target="../media/image5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slide" Target="../slides/slide2.xml"/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7.png"/><Relationship Id="rId5" Type="http://schemas.openxmlformats.org/officeDocument/2006/relationships/slide" Target="../slides/slide10.xml"/><Relationship Id="rId4" Type="http://schemas.openxmlformats.org/officeDocument/2006/relationships/slide" Target="../slides/slide2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-3429000"/>
            <a:ext cx="9144000" cy="720363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矩形 11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3" name="矩形 12"/>
          <p:cNvSpPr/>
          <p:nvPr userDrawn="1"/>
        </p:nvSpPr>
        <p:spPr>
          <a:xfrm rot="16200000">
            <a:off x="4064001" y="-5080000"/>
            <a:ext cx="10160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7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4" name="矩形 13"/>
          <p:cNvSpPr/>
          <p:nvPr userDrawn="1"/>
        </p:nvSpPr>
        <p:spPr>
          <a:xfrm rot="16200000">
            <a:off x="4114800" y="-5130800"/>
            <a:ext cx="914400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5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5" name="矩形 14"/>
          <p:cNvSpPr/>
          <p:nvPr userDrawn="1"/>
        </p:nvSpPr>
        <p:spPr>
          <a:xfrm rot="16200000">
            <a:off x="4097867" y="-5113867"/>
            <a:ext cx="948266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6" name="矩形 15"/>
          <p:cNvSpPr/>
          <p:nvPr userDrawn="1"/>
        </p:nvSpPr>
        <p:spPr>
          <a:xfrm rot="16200000">
            <a:off x="4157134" y="-5173133"/>
            <a:ext cx="829733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6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7" name="矩形 16"/>
          <p:cNvSpPr/>
          <p:nvPr userDrawn="1"/>
        </p:nvSpPr>
        <p:spPr>
          <a:xfrm rot="16200000">
            <a:off x="4284133" y="-5300134"/>
            <a:ext cx="575734" cy="9144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12000"/>
                </a:schemeClr>
              </a:gs>
            </a:gsLst>
            <a:lin ang="0" scaled="1"/>
            <a:tileRect/>
          </a:gradFill>
          <a:ln>
            <a:noFill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908720"/>
            <a:ext cx="1656975" cy="454568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53614" y="1988840"/>
            <a:ext cx="4236773" cy="1080699"/>
          </a:xfrm>
          <a:prstGeom prst="rect">
            <a:avLst/>
          </a:prstGeom>
        </p:spPr>
      </p:pic>
      <p:sp>
        <p:nvSpPr>
          <p:cNvPr id="21" name="TextBox 20"/>
          <p:cNvSpPr txBox="1">
            <a:spLocks noChangeArrowheads="1"/>
          </p:cNvSpPr>
          <p:nvPr userDrawn="1"/>
        </p:nvSpPr>
        <p:spPr bwMode="auto">
          <a:xfrm>
            <a:off x="2171343" y="3899374"/>
            <a:ext cx="480131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◆ 全书优质试题随意编辑     ◆ 课堂教学流程完美展示     ◆ 独家研发错题组卷系统 </a:t>
            </a:r>
          </a:p>
          <a:p>
            <a:pPr eaLnBrk="1" hangingPunct="1"/>
            <a:endParaRPr lang="zh-CN" altLang="en-US" sz="1000" dirty="0">
              <a:solidFill>
                <a:schemeClr val="bg1"/>
              </a:solidFill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3983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6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4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4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10" presetClass="exit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3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10" presetClass="exit" presetSubtype="0" fill="hold" grpId="1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.4963 L 0 0 " pathEditMode="relative" rAng="0" ptsTypes="AA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4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00"/>
                            </p:stCondLst>
                            <p:childTnLst>
                              <p:par>
                                <p:cTn id="43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2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7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6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4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3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2300"/>
                            </p:stCondLst>
                            <p:childTnLst>
                              <p:par>
                                <p:cTn id="68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7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280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84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5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4" grpId="0" animBg="1"/>
      <p:bldP spid="15" grpId="0" animBg="1"/>
      <p:bldP spid="16" grpId="0" animBg="1"/>
      <p:bldP spid="17" grpId="0" animBg="1"/>
      <p:bldP spid="21" grpId="0"/>
      <p:bldP spid="21" grpId="1"/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目录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标题 1"/>
          <p:cNvSpPr>
            <a:spLocks noGrp="1"/>
          </p:cNvSpPr>
          <p:nvPr>
            <p:ph type="title"/>
          </p:nvPr>
        </p:nvSpPr>
        <p:spPr>
          <a:xfrm>
            <a:off x="2617440" y="750302"/>
            <a:ext cx="6203032" cy="66701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13" name="内容占位符 2"/>
          <p:cNvSpPr>
            <a:spLocks noGrp="1"/>
          </p:cNvSpPr>
          <p:nvPr>
            <p:ph idx="1"/>
          </p:nvPr>
        </p:nvSpPr>
        <p:spPr>
          <a:xfrm>
            <a:off x="2771800" y="1600200"/>
            <a:ext cx="5832648" cy="4526280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4572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9144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3716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1828800" indent="0">
              <a:buFontTx/>
              <a:buNone/>
              <a:defRPr sz="1600"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4165759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 build="p">
        <p:tmplLst>
          <p:tmpl lvl="1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2" presetClass="entr" presetSubtype="4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 additive="base">
                        <p:cTn dur="500"/>
                        <p:tgtEl>
                          <p:spTgt spid="13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#ppt_h*1.125000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  <p:animEffect transition="in" filter="wipe(up)">
                      <p:cBhvr>
                        <p:cTn dur="500"/>
                        <p:tgtEl>
                          <p:spTgt spid="1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bg>
      <p:bgPr>
        <a:solidFill>
          <a:srgbClr val="EAEAE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" name="矩形 1"/>
          <p:cNvSpPr/>
          <p:nvPr userDrawn="1"/>
        </p:nvSpPr>
        <p:spPr>
          <a:xfrm>
            <a:off x="0" y="2420888"/>
            <a:ext cx="9144000" cy="1512168"/>
          </a:xfrm>
          <a:prstGeom prst="rect">
            <a:avLst/>
          </a:prstGeom>
          <a:solidFill>
            <a:srgbClr val="C04B0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470484" y="2924944"/>
            <a:ext cx="6203032" cy="576064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chemeClr val="bg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84719168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组合 33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5" name="TextBox 34"/>
            <p:cNvSpPr txBox="1"/>
            <p:nvPr userDrawn="1"/>
          </p:nvSpPr>
          <p:spPr>
            <a:xfrm>
              <a:off x="29482" y="2276803"/>
              <a:ext cx="12141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smtClean="0">
                  <a:solidFill>
                    <a:srgbClr val="333333"/>
                  </a:solidFill>
                  <a:latin typeface="+mn-lt"/>
                  <a:ea typeface="+mn-ea"/>
                </a:rPr>
                <a:t>INZHI 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6" name="TextBox 35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8" name="TextBox 37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39" name="TextBox 38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1" name="TextBox 40"/>
            <p:cNvSpPr txBox="1"/>
            <p:nvPr userDrawn="1"/>
          </p:nvSpPr>
          <p:spPr>
            <a:xfrm>
              <a:off x="29482" y="2927145"/>
              <a:ext cx="1195591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2" name="TextBox 41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191706" y="-1"/>
            <a:ext cx="1319428" cy="841477"/>
            <a:chOff x="4191706" y="-1"/>
            <a:chExt cx="1319428" cy="841477"/>
          </a:xfrm>
        </p:grpSpPr>
        <p:pic>
          <p:nvPicPr>
            <p:cNvPr id="53" name="图片 52"/>
            <p:cNvPicPr>
              <a:picLocks noChangeAspect="1"/>
            </p:cNvPicPr>
            <p:nvPr userDrawn="1"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91706" y="-1"/>
              <a:ext cx="1319428" cy="841477"/>
            </a:xfrm>
            <a:prstGeom prst="rect">
              <a:avLst/>
            </a:prstGeom>
          </p:spPr>
        </p:pic>
        <p:sp>
          <p:nvSpPr>
            <p:cNvPr id="18" name="TextBox 17">
              <a:hlinkClick r:id="rId6" action="ppaction://hlinksldjump"/>
            </p:cNvPr>
            <p:cNvSpPr txBox="1"/>
            <p:nvPr userDrawn="1"/>
          </p:nvSpPr>
          <p:spPr>
            <a:xfrm>
              <a:off x="4532317" y="285517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bg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  <p:pic>
          <p:nvPicPr>
            <p:cNvPr id="20" name="图片 19"/>
            <p:cNvPicPr>
              <a:picLocks noChangeAspect="1"/>
            </p:cNvPicPr>
            <p:nvPr userDrawn="1"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26526" y="120086"/>
              <a:ext cx="142874" cy="16002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70025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 userDrawn="1"/>
        </p:nvGrpSpPr>
        <p:grpSpPr>
          <a:xfrm>
            <a:off x="5378897" y="1"/>
            <a:ext cx="1220385" cy="836712"/>
            <a:chOff x="5378897" y="1"/>
            <a:chExt cx="1220385" cy="836712"/>
          </a:xfrm>
        </p:grpSpPr>
        <p:pic>
          <p:nvPicPr>
            <p:cNvPr id="45" name="图片 44"/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28356" y="1"/>
              <a:ext cx="1170926" cy="836712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 userDrawn="1"/>
          </p:nvGrpSpPr>
          <p:grpSpPr>
            <a:xfrm>
              <a:off x="5378897" y="29755"/>
              <a:ext cx="1137319" cy="584775"/>
              <a:chOff x="29482" y="2276803"/>
              <a:chExt cx="1281560" cy="487312"/>
            </a:xfrm>
          </p:grpSpPr>
          <p:sp>
            <p:nvSpPr>
              <p:cNvPr id="37" name="TextBox 36"/>
              <p:cNvSpPr txBox="1"/>
              <p:nvPr userDrawn="1"/>
            </p:nvSpPr>
            <p:spPr>
              <a:xfrm>
                <a:off x="29482" y="2276803"/>
                <a:ext cx="1185298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X</a:t>
                </a:r>
                <a:r>
                  <a:rPr lang="en-US" altLang="zh-CN" sz="90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INZHIDAOXUE</a:t>
                </a:r>
                <a:endParaRPr lang="zh-CN" altLang="en-US" sz="9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38" name="TextBox 37">
                <a:hlinkClick r:id="rId3" action="ppaction://hlinksldjump"/>
              </p:cNvPr>
              <p:cNvSpPr txBox="1"/>
              <p:nvPr userDrawn="1"/>
            </p:nvSpPr>
            <p:spPr>
              <a:xfrm>
                <a:off x="275416" y="2378183"/>
                <a:ext cx="103562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新知导学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39" name="组合 38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40" name="TextBox 39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1" name="TextBox 40">
              <a:hlinkClick r:id="rId4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2" name="组合 41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3" name="TextBox 42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4" name="TextBox 43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46011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chemeClr val="tx1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chemeClr val="tx1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38" name="组合 37"/>
          <p:cNvGrpSpPr/>
          <p:nvPr userDrawn="1"/>
        </p:nvGrpSpPr>
        <p:grpSpPr>
          <a:xfrm>
            <a:off x="7860679" y="39693"/>
            <a:ext cx="1317990" cy="584775"/>
            <a:chOff x="29482" y="2927145"/>
            <a:chExt cx="1624284" cy="487312"/>
          </a:xfrm>
        </p:grpSpPr>
        <p:sp>
          <p:nvSpPr>
            <p:cNvPr id="39" name="TextBox 38"/>
            <p:cNvSpPr txBox="1"/>
            <p:nvPr userDrawn="1"/>
          </p:nvSpPr>
          <p:spPr>
            <a:xfrm>
              <a:off x="29482" y="2927145"/>
              <a:ext cx="1624284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smtClean="0">
                  <a:solidFill>
                    <a:srgbClr val="333333"/>
                  </a:solidFill>
                  <a:latin typeface="+mn-lt"/>
                  <a:ea typeface="+mn-ea"/>
                </a:rPr>
                <a:t>ANGTANG JIANCE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0" name="TextBox 39">
              <a:hlinkClick r:id="rId3" action="ppaction://hlinksldjump"/>
            </p:cNvPr>
            <p:cNvSpPr txBox="1"/>
            <p:nvPr userDrawn="1"/>
          </p:nvSpPr>
          <p:spPr>
            <a:xfrm>
              <a:off x="275416" y="3030391"/>
              <a:ext cx="121768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当堂检测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 userDrawn="1"/>
        </p:nvGrpSpPr>
        <p:grpSpPr>
          <a:xfrm>
            <a:off x="6525292" y="-4216"/>
            <a:ext cx="1431084" cy="851494"/>
            <a:chOff x="6525292" y="-4216"/>
            <a:chExt cx="1431084" cy="851494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25292" y="-4216"/>
              <a:ext cx="1431084" cy="851494"/>
            </a:xfrm>
            <a:prstGeom prst="rect">
              <a:avLst/>
            </a:prstGeom>
          </p:spPr>
        </p:pic>
        <p:grpSp>
          <p:nvGrpSpPr>
            <p:cNvPr id="41" name="组合 40"/>
            <p:cNvGrpSpPr/>
            <p:nvPr userDrawn="1"/>
          </p:nvGrpSpPr>
          <p:grpSpPr>
            <a:xfrm>
              <a:off x="6536094" y="39693"/>
              <a:ext cx="1102368" cy="584775"/>
              <a:chOff x="29482" y="2927145"/>
              <a:chExt cx="1358552" cy="487312"/>
            </a:xfrm>
          </p:grpSpPr>
          <p:sp>
            <p:nvSpPr>
              <p:cNvPr id="42" name="TextBox 41"/>
              <p:cNvSpPr txBox="1"/>
              <p:nvPr userDrawn="1"/>
            </p:nvSpPr>
            <p:spPr>
              <a:xfrm>
                <a:off x="29482" y="2927145"/>
                <a:ext cx="1160032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baseline="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baseline="0" dirty="0" smtClean="0">
                    <a:solidFill>
                      <a:schemeClr val="bg1"/>
                    </a:solidFill>
                    <a:latin typeface="+mn-lt"/>
                    <a:ea typeface="+mn-ea"/>
                  </a:rPr>
                  <a:t>AYIJIEHUO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3" name="TextBox 42">
                <a:hlinkClick r:id="rId5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112618" cy="256481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400" dirty="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答疑解惑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82766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 userDrawn="1"/>
        </p:nvGrpSpPr>
        <p:grpSpPr>
          <a:xfrm>
            <a:off x="5378897" y="29755"/>
            <a:ext cx="1137319" cy="584775"/>
            <a:chOff x="29482" y="2276803"/>
            <a:chExt cx="1281560" cy="487312"/>
          </a:xfrm>
        </p:grpSpPr>
        <p:sp>
          <p:nvSpPr>
            <p:cNvPr id="36" name="TextBox 35"/>
            <p:cNvSpPr txBox="1"/>
            <p:nvPr userDrawn="1"/>
          </p:nvSpPr>
          <p:spPr>
            <a:xfrm>
              <a:off x="29482" y="2276803"/>
              <a:ext cx="1185298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X</a:t>
              </a:r>
              <a:r>
                <a:rPr lang="en-US" altLang="zh-CN" sz="900" dirty="0" smtClean="0">
                  <a:solidFill>
                    <a:srgbClr val="333333"/>
                  </a:solidFill>
                  <a:latin typeface="+mn-lt"/>
                  <a:ea typeface="+mn-ea"/>
                </a:rPr>
                <a:t>INZHIDAOXUE</a:t>
              </a:r>
              <a:endParaRPr lang="zh-CN" altLang="en-US" sz="900" dirty="0">
                <a:solidFill>
                  <a:srgbClr val="333333"/>
                </a:solidFill>
              </a:endParaRPr>
            </a:p>
          </p:txBody>
        </p:sp>
        <p:sp>
          <p:nvSpPr>
            <p:cNvPr id="37" name="TextBox 36">
              <a:hlinkClick r:id="rId2" action="ppaction://hlinksldjump"/>
            </p:cNvPr>
            <p:cNvSpPr txBox="1"/>
            <p:nvPr userDrawn="1"/>
          </p:nvSpPr>
          <p:spPr>
            <a:xfrm>
              <a:off x="275416" y="2378183"/>
              <a:ext cx="1035626" cy="2564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新知导学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 userDrawn="1"/>
        </p:nvGrpSpPr>
        <p:grpSpPr>
          <a:xfrm>
            <a:off x="7860679" y="-8427"/>
            <a:ext cx="1323144" cy="855375"/>
            <a:chOff x="7956376" y="-8427"/>
            <a:chExt cx="1323144" cy="855375"/>
          </a:xfrm>
        </p:grpSpPr>
        <p:pic>
          <p:nvPicPr>
            <p:cNvPr id="44" name="图片 43"/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5986" y="-8427"/>
              <a:ext cx="1293534" cy="855375"/>
            </a:xfrm>
            <a:prstGeom prst="rect">
              <a:avLst/>
            </a:prstGeom>
          </p:spPr>
        </p:pic>
        <p:grpSp>
          <p:nvGrpSpPr>
            <p:cNvPr id="38" name="组合 37"/>
            <p:cNvGrpSpPr/>
            <p:nvPr userDrawn="1"/>
          </p:nvGrpSpPr>
          <p:grpSpPr>
            <a:xfrm>
              <a:off x="7956376" y="39693"/>
              <a:ext cx="1317990" cy="584775"/>
              <a:chOff x="29482" y="2927145"/>
              <a:chExt cx="1624284" cy="487312"/>
            </a:xfrm>
          </p:grpSpPr>
          <p:sp>
            <p:nvSpPr>
              <p:cNvPr id="39" name="TextBox 38"/>
              <p:cNvSpPr txBox="1"/>
              <p:nvPr userDrawn="1"/>
            </p:nvSpPr>
            <p:spPr>
              <a:xfrm>
                <a:off x="29482" y="2927145"/>
                <a:ext cx="1624284" cy="48731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32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D</a:t>
                </a:r>
                <a:r>
                  <a:rPr lang="en-US" altLang="zh-CN" sz="1000" smtClean="0">
                    <a:solidFill>
                      <a:schemeClr val="bg1"/>
                    </a:solidFill>
                    <a:latin typeface="+mn-lt"/>
                    <a:ea typeface="+mn-ea"/>
                  </a:rPr>
                  <a:t>ANGTANG JIANCE</a:t>
                </a:r>
                <a:endParaRPr lang="zh-CN" altLang="en-US" sz="1000" dirty="0">
                  <a:solidFill>
                    <a:schemeClr val="bg1"/>
                  </a:solidFill>
                </a:endParaRPr>
              </a:p>
            </p:txBody>
          </p:sp>
          <p:sp>
            <p:nvSpPr>
              <p:cNvPr id="40" name="TextBox 39">
                <a:hlinkClick r:id="rId4" action="ppaction://hlinksldjump"/>
              </p:cNvPr>
              <p:cNvSpPr txBox="1"/>
              <p:nvPr userDrawn="1"/>
            </p:nvSpPr>
            <p:spPr>
              <a:xfrm>
                <a:off x="275416" y="3030391"/>
                <a:ext cx="1217686" cy="25648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400" smtClean="0">
                    <a:solidFill>
                      <a:schemeClr val="bg1"/>
                    </a:solidFill>
                    <a:latin typeface="黑体" panose="02010600030101010101" pitchFamily="2" charset="-122"/>
                    <a:ea typeface="黑体" panose="02010600030101010101" pitchFamily="2" charset="-122"/>
                  </a:rPr>
                  <a:t>当堂检测</a:t>
                </a:r>
                <a:endParaRPr lang="zh-CN" altLang="en-US" sz="1400" dirty="0">
                  <a:solidFill>
                    <a:schemeClr val="bg1"/>
                  </a:solidFill>
                  <a:latin typeface="黑体" panose="02010600030101010101" pitchFamily="2" charset="-122"/>
                  <a:ea typeface="黑体" panose="02010600030101010101" pitchFamily="2" charset="-122"/>
                </a:endParaRPr>
              </a:p>
            </p:txBody>
          </p:sp>
        </p:grpSp>
      </p:grpSp>
      <p:grpSp>
        <p:nvGrpSpPr>
          <p:cNvPr id="41" name="组合 40"/>
          <p:cNvGrpSpPr/>
          <p:nvPr userDrawn="1"/>
        </p:nvGrpSpPr>
        <p:grpSpPr>
          <a:xfrm>
            <a:off x="6536094" y="39693"/>
            <a:ext cx="1102368" cy="584775"/>
            <a:chOff x="29482" y="2927145"/>
            <a:chExt cx="1358552" cy="487312"/>
          </a:xfrm>
        </p:grpSpPr>
        <p:sp>
          <p:nvSpPr>
            <p:cNvPr id="42" name="TextBox 41"/>
            <p:cNvSpPr txBox="1"/>
            <p:nvPr userDrawn="1"/>
          </p:nvSpPr>
          <p:spPr>
            <a:xfrm>
              <a:off x="29482" y="2927145"/>
              <a:ext cx="1160032" cy="48731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aseline="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D</a:t>
              </a:r>
              <a:r>
                <a:rPr lang="en-US" altLang="zh-CN" sz="1000" baseline="0" dirty="0" smtClean="0">
                  <a:solidFill>
                    <a:srgbClr val="333333"/>
                  </a:solidFill>
                  <a:latin typeface="+mn-lt"/>
                  <a:ea typeface="+mn-ea"/>
                </a:rPr>
                <a:t>AYIJIEHUO</a:t>
              </a:r>
              <a:endParaRPr lang="zh-CN" altLang="en-US" sz="1000" dirty="0">
                <a:solidFill>
                  <a:srgbClr val="333333"/>
                </a:solidFill>
              </a:endParaRPr>
            </a:p>
          </p:txBody>
        </p:sp>
        <p:sp>
          <p:nvSpPr>
            <p:cNvPr id="43" name="TextBox 42">
              <a:hlinkClick r:id="rId5" action="ppaction://hlinksldjump"/>
            </p:cNvPr>
            <p:cNvSpPr txBox="1"/>
            <p:nvPr userDrawn="1"/>
          </p:nvSpPr>
          <p:spPr>
            <a:xfrm>
              <a:off x="275416" y="3030391"/>
              <a:ext cx="1112618" cy="2564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rgbClr val="333333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答疑解惑</a:t>
              </a:r>
              <a:endParaRPr lang="zh-CN" altLang="en-US" sz="1400" dirty="0">
                <a:solidFill>
                  <a:srgbClr val="333333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 userDrawn="1"/>
        </p:nvGrpSpPr>
        <p:grpSpPr>
          <a:xfrm>
            <a:off x="4532317" y="111757"/>
            <a:ext cx="543739" cy="481534"/>
            <a:chOff x="4532317" y="111757"/>
            <a:chExt cx="543739" cy="481534"/>
          </a:xfrm>
        </p:grpSpPr>
        <p:pic>
          <p:nvPicPr>
            <p:cNvPr id="16" name="图片 15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734808" y="111757"/>
              <a:ext cx="144304" cy="161619"/>
            </a:xfrm>
            <a:prstGeom prst="rect">
              <a:avLst/>
            </a:prstGeom>
          </p:spPr>
        </p:pic>
        <p:sp>
          <p:nvSpPr>
            <p:cNvPr id="17" name="TextBox 16">
              <a:hlinkClick r:id="rId7" action="ppaction://hlinksldjump"/>
            </p:cNvPr>
            <p:cNvSpPr txBox="1"/>
            <p:nvPr userDrawn="1"/>
          </p:nvSpPr>
          <p:spPr>
            <a:xfrm>
              <a:off x="4532317" y="285514"/>
              <a:ext cx="5437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1400" dirty="0" smtClean="0">
                  <a:solidFill>
                    <a:schemeClr val="tx1"/>
                  </a:solidFill>
                  <a:latin typeface="黑体" panose="02010600030101010101" pitchFamily="2" charset="-122"/>
                  <a:ea typeface="黑体" panose="02010600030101010101" pitchFamily="2" charset="-122"/>
                </a:rPr>
                <a:t>首页</a:t>
              </a:r>
              <a:endParaRPr lang="zh-CN" altLang="en-US" sz="1400" dirty="0">
                <a:solidFill>
                  <a:schemeClr val="tx1"/>
                </a:solidFill>
                <a:latin typeface="黑体" panose="02010600030101010101" pitchFamily="2" charset="-122"/>
                <a:ea typeface="黑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77461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" y="-360"/>
            <a:ext cx="9143998" cy="777601"/>
            <a:chOff x="2" y="-300"/>
            <a:chExt cx="9143998" cy="648001"/>
          </a:xfrm>
        </p:grpSpPr>
        <p:sp>
          <p:nvSpPr>
            <p:cNvPr id="8" name="矩形 7"/>
            <p:cNvSpPr/>
            <p:nvPr userDrawn="1"/>
          </p:nvSpPr>
          <p:spPr>
            <a:xfrm rot="16200000">
              <a:off x="4248151" y="-4248151"/>
              <a:ext cx="647699" cy="914399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20" name="直接连接符 19"/>
            <p:cNvCxnSpPr/>
            <p:nvPr userDrawn="1"/>
          </p:nvCxnSpPr>
          <p:spPr>
            <a:xfrm rot="16200000">
              <a:off x="5107027" y="323701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接连接符 20"/>
            <p:cNvCxnSpPr/>
            <p:nvPr userDrawn="1"/>
          </p:nvCxnSpPr>
          <p:spPr>
            <a:xfrm rot="16200000">
              <a:off x="6204590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直接连接符 21"/>
            <p:cNvCxnSpPr/>
            <p:nvPr userDrawn="1"/>
          </p:nvCxnSpPr>
          <p:spPr>
            <a:xfrm rot="16200000">
              <a:off x="7530892" y="323700"/>
              <a:ext cx="648000" cy="0"/>
            </a:xfrm>
            <a:prstGeom prst="line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图片 6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350" y="115863"/>
            <a:ext cx="504825" cy="504825"/>
          </a:xfrm>
          <a:prstGeom prst="rect">
            <a:avLst/>
          </a:prstGeom>
        </p:spPr>
      </p:pic>
      <p:sp>
        <p:nvSpPr>
          <p:cNvPr id="27" name="矩形 26"/>
          <p:cNvSpPr/>
          <p:nvPr/>
        </p:nvSpPr>
        <p:spPr>
          <a:xfrm>
            <a:off x="8585198" y="6453337"/>
            <a:ext cx="504056" cy="364991"/>
          </a:xfrm>
          <a:prstGeom prst="rect">
            <a:avLst/>
          </a:prstGeom>
          <a:solidFill>
            <a:srgbClr val="EAEAE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fld id="{C2D1088F-7570-48BA-BC40-D11F25FB6C22}" type="slidenum">
              <a:rPr lang="zh-CN" altLang="en-US" sz="1400" b="0" smtClean="0">
                <a:solidFill>
                  <a:srgbClr val="5F5F5F"/>
                </a:solidFill>
              </a:rPr>
              <a:pPr marL="0" marR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r>
              <a:rPr lang="en-US" altLang="zh-CN" sz="1400" b="0" dirty="0" smtClean="0">
                <a:solidFill>
                  <a:srgbClr val="5F5F5F"/>
                </a:solidFill>
              </a:rPr>
              <a:t>-</a:t>
            </a:r>
            <a:endParaRPr lang="zh-CN" altLang="en-US" sz="1400" b="0" dirty="0" smtClean="0">
              <a:solidFill>
                <a:srgbClr val="5F5F5F"/>
              </a:solidFill>
            </a:endParaRPr>
          </a:p>
        </p:txBody>
      </p:sp>
      <p:sp>
        <p:nvSpPr>
          <p:cNvPr id="28" name="标题占位符 1"/>
          <p:cNvSpPr txBox="1">
            <a:spLocks/>
          </p:cNvSpPr>
          <p:nvPr/>
        </p:nvSpPr>
        <p:spPr>
          <a:xfrm>
            <a:off x="775343" y="169738"/>
            <a:ext cx="4655684" cy="4756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zh-CN" altLang="zh-CN" sz="950" kern="1200" smtClean="0">
                <a:solidFill>
                  <a:schemeClr val="tx1"/>
                </a:solidFill>
                <a:effectLst/>
                <a:latin typeface="黑体" panose="02010600030101010101" pitchFamily="2" charset="-122"/>
                <a:ea typeface="黑体" panose="02010600030101010101" pitchFamily="2" charset="-122"/>
                <a:cs typeface="+mj-cs"/>
              </a:defRPr>
            </a:lvl1pPr>
          </a:lstStyle>
          <a:p>
            <a:pPr algn="l"/>
            <a:r>
              <a:rPr lang="zh-CN" altLang="en-US" sz="1400" smtClean="0"/>
              <a:t>第三节　城市化过程对地理环境的影响</a:t>
            </a:r>
            <a:endParaRPr lang="zh-CN" altLang="zh-CN" sz="1400" kern="1200" dirty="0" smtClean="0">
              <a:solidFill>
                <a:schemeClr val="tx1"/>
              </a:solidFill>
              <a:effectLst/>
              <a:latin typeface="黑体" panose="02010600030101010101" pitchFamily="2" charset="-122"/>
              <a:ea typeface="黑体" panose="02010600030101010101" pitchFamily="2" charset="-122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429163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61" r:id="rId3"/>
    <p:sldLayoutId id="2147483662" r:id="rId4"/>
    <p:sldLayoutId id="2147483668" r:id="rId5"/>
    <p:sldLayoutId id="2147483670" r:id="rId6"/>
    <p:sldLayoutId id="2147483669" r:id="rId7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lang="zh-CN" altLang="zh-CN" sz="950" kern="1200" smtClean="0">
          <a:solidFill>
            <a:schemeClr val="tx1"/>
          </a:solidFill>
          <a:effectLst/>
          <a:latin typeface="黑体" panose="02010600030101010101" pitchFamily="2" charset="-122"/>
          <a:ea typeface="黑体" panose="02010600030101010101" pitchFamily="2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6.emf"/><Relationship Id="rId4" Type="http://schemas.openxmlformats.org/officeDocument/2006/relationships/package" Target="../embeddings/Microsoft_Word___6.doc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7.emf"/><Relationship Id="rId4" Type="http://schemas.openxmlformats.org/officeDocument/2006/relationships/package" Target="../embeddings/Microsoft_Word___7.doc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8.emf"/><Relationship Id="rId4" Type="http://schemas.openxmlformats.org/officeDocument/2006/relationships/package" Target="../embeddings/Microsoft_Word___8.doc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9.emf"/><Relationship Id="rId4" Type="http://schemas.openxmlformats.org/officeDocument/2006/relationships/package" Target="../embeddings/Microsoft_Word___9.doc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0.emf"/><Relationship Id="rId4" Type="http://schemas.openxmlformats.org/officeDocument/2006/relationships/package" Target="../embeddings/Microsoft_Word___10.docx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8.emf"/><Relationship Id="rId4" Type="http://schemas.openxmlformats.org/officeDocument/2006/relationships/package" Target="../embeddings/Microsoft_Word___1.docx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jpeg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6.jpeg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" Target="slide24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7.xml"/><Relationship Id="rId5" Type="http://schemas.openxmlformats.org/officeDocument/2006/relationships/slide" Target="slide28.xml"/><Relationship Id="rId4" Type="http://schemas.openxmlformats.org/officeDocument/2006/relationships/slide" Target="slide2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emf"/><Relationship Id="rId3" Type="http://schemas.openxmlformats.org/officeDocument/2006/relationships/slide" Target="slide3.xml"/><Relationship Id="rId7" Type="http://schemas.openxmlformats.org/officeDocument/2006/relationships/package" Target="../embeddings/Microsoft_Word___2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slide" Target="slide3.xml"/><Relationship Id="rId7" Type="http://schemas.openxmlformats.org/officeDocument/2006/relationships/package" Target="../embeddings/Microsoft_Word___3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emf"/><Relationship Id="rId3" Type="http://schemas.openxmlformats.org/officeDocument/2006/relationships/slide" Target="slide3.xml"/><Relationship Id="rId7" Type="http://schemas.openxmlformats.org/officeDocument/2006/relationships/package" Target="../embeddings/Microsoft_Word___4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2.jpeg"/><Relationship Id="rId4" Type="http://schemas.openxmlformats.org/officeDocument/2006/relationships/slide" Target="slide9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slide" Target="slide3.xml"/><Relationship Id="rId7" Type="http://schemas.openxmlformats.org/officeDocument/2006/relationships/package" Target="../embeddings/Microsoft_Word___5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4.jpeg"/><Relationship Id="rId4" Type="http://schemas.openxmlformats.org/officeDocument/2006/relationships/slide" Target="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043608" y="2853192"/>
            <a:ext cx="7349988" cy="576064"/>
          </a:xfrm>
        </p:spPr>
        <p:txBody>
          <a:bodyPr/>
          <a:lstStyle/>
          <a:p>
            <a:r>
              <a:rPr lang="zh-CN" altLang="zh-CN" sz="3200" b="1"/>
              <a:t>第三节</a:t>
            </a:r>
            <a:r>
              <a:rPr lang="zh-CN" altLang="zh-CN" sz="3200"/>
              <a:t>　</a:t>
            </a:r>
            <a:r>
              <a:rPr lang="zh-CN" altLang="zh-CN" sz="3200" b="1"/>
              <a:t>城市化过程对地理环境的影响</a:t>
            </a:r>
            <a:endParaRPr lang="zh-CN" altLang="zh-CN" sz="3200"/>
          </a:p>
        </p:txBody>
      </p:sp>
    </p:spTree>
    <p:extLst>
      <p:ext uri="{BB962C8B-B14F-4D97-AF65-F5344CB8AC3E}">
        <p14:creationId xmlns:p14="http://schemas.microsoft.com/office/powerpoint/2010/main" val="3220555212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340768"/>
            <a:ext cx="8128000" cy="496751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408305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探究</a:t>
            </a:r>
            <a:r>
              <a:rPr lang="zh-CN" altLang="zh-CN" sz="2200" b="1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城市化过程对地理环境的影响</a:t>
            </a:r>
            <a:r>
              <a:rPr lang="en-US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问题导引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某城市从市中心到郊区的气温变化示意图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。</a:t>
            </a: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材料二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伴随着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出门坐汽车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走路不用腿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的新时代的降临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大中城市交通拥堵之况已然成为政府部门、社会各界和居民百姓心生厌烦、挥之不去的苦恼之事。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55.eps" descr="id:214749520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195736" y="2809160"/>
            <a:ext cx="4478683" cy="21320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7755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708603"/>
            <a:ext cx="8128000" cy="3694794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结合材料探究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材料一反映的问题是什么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是怎样产生的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热岛效应。城市人口、工业、交通过度集中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大量排放废热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使城市气温高于周围地区。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城市化过程对人文地理环境产生的影响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除了交通拥挤之外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还有哪些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城市化过程对人文地理环境产生的影响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除了交通拥挤之外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还有居住条件差、就业困难、社会不安定以及因环境污染导致环境质量下降等。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00" y="2564904"/>
            <a:ext cx="8128000" cy="7920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8000" y="4144698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399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246471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名师精讲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城市化过程对地理环境产生的影响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66926588"/>
              </p:ext>
            </p:extLst>
          </p:nvPr>
        </p:nvGraphicFramePr>
        <p:xfrm>
          <a:off x="508000" y="2132856"/>
          <a:ext cx="8128000" cy="369304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文档" r:id="rId4" imgW="3896414" imgH="1770796" progId="Word.Document.12">
                  <p:embed/>
                </p:oleObj>
              </mc:Choice>
              <mc:Fallback>
                <p:oleObj name="文档" r:id="rId4" imgW="3896414" imgH="177079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2132856"/>
                        <a:ext cx="8128000" cy="369304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877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6438657"/>
              </p:ext>
            </p:extLst>
          </p:nvPr>
        </p:nvGraphicFramePr>
        <p:xfrm>
          <a:off x="508000" y="1196752"/>
          <a:ext cx="8128000" cy="51901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文档" r:id="rId4" imgW="3896414" imgH="2488044" progId="Word.Document.12">
                  <p:embed/>
                </p:oleObj>
              </mc:Choice>
              <mc:Fallback>
                <p:oleObj name="文档" r:id="rId4" imgW="3896414" imgH="248804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196752"/>
                        <a:ext cx="8128000" cy="51901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7592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1329331"/>
            <a:ext cx="4695196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26797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常见的城市化问题及其整治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措施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5377396"/>
              </p:ext>
            </p:extLst>
          </p:nvPr>
        </p:nvGraphicFramePr>
        <p:xfrm>
          <a:off x="508000" y="1844824"/>
          <a:ext cx="8128000" cy="38907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文档" r:id="rId4" imgW="3910459" imgH="1871614" progId="Word.Document.12">
                  <p:embed/>
                </p:oleObj>
              </mc:Choice>
              <mc:Fallback>
                <p:oleObj name="文档" r:id="rId4" imgW="3910459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389074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58117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76156763"/>
              </p:ext>
            </p:extLst>
          </p:nvPr>
        </p:nvGraphicFramePr>
        <p:xfrm>
          <a:off x="508000" y="1628800"/>
          <a:ext cx="8128000" cy="4250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文档" r:id="rId4" imgW="3910459" imgH="2044445" progId="Word.Document.12">
                  <p:embed/>
                </p:oleObj>
              </mc:Choice>
              <mc:Fallback>
                <p:oleObj name="文档" r:id="rId4" imgW="3910459" imgH="2044445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28800"/>
                        <a:ext cx="8128000" cy="42504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86717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24108738"/>
              </p:ext>
            </p:extLst>
          </p:nvPr>
        </p:nvGraphicFramePr>
        <p:xfrm>
          <a:off x="508000" y="1617708"/>
          <a:ext cx="8128000" cy="38765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文档" r:id="rId4" imgW="3924863" imgH="1871614" progId="Word.Document.12">
                  <p:embed/>
                </p:oleObj>
              </mc:Choice>
              <mc:Fallback>
                <p:oleObj name="文档" r:id="rId4" imgW="3924863" imgH="187161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617708"/>
                        <a:ext cx="8128000" cy="38765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63166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8000" y="1285187"/>
            <a:ext cx="8128000" cy="4541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954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>
            <a:spLocks noChangeAspect="1"/>
          </p:cNvSpPr>
          <p:nvPr/>
        </p:nvSpPr>
        <p:spPr>
          <a:xfrm>
            <a:off x="508000" y="938389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典例剖析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【例题】</a:t>
            </a:r>
            <a:r>
              <a:rPr lang="zh-CN" altLang="zh-CN" sz="2200">
                <a:solidFill>
                  <a:srgbClr val="000000"/>
                </a:solidFill>
                <a:latin typeface="NEU-BZ-S92"/>
                <a:ea typeface="Arial" panose="020B0604020202020204" pitchFamily="34" charset="0"/>
                <a:cs typeface="Times New Roman" panose="02020603050405020304" pitchFamily="18" charset="0"/>
              </a:rPr>
              <a:t>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97850037(2015·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安徽高考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下图表示某市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2003~2013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年土地利用面积变化情况。完成下列各题。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4" name="Z56.eps" descr="id:2147495258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547664" y="2204864"/>
            <a:ext cx="5754949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01408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据图推测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,2003~2013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年该市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退耕还林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林地面积持续增加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围湖造田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水域面积不断减少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水土流失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未利用地面积持续增加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城市扩张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耕地面积不断减少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该市建设用地的变化可能导致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地表径流下渗量增加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居民平均通勤距离缩短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效应增强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生物多样性增加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281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40211376"/>
              </p:ext>
            </p:extLst>
          </p:nvPr>
        </p:nvGraphicFramePr>
        <p:xfrm>
          <a:off x="508000" y="1295031"/>
          <a:ext cx="8128000" cy="46542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文档" r:id="rId4" imgW="4001207" imgH="2291449" progId="Word.Document.12">
                  <p:embed/>
                </p:oleObj>
              </mc:Choice>
              <mc:Fallback>
                <p:oleObj name="文档" r:id="rId4" imgW="4001207" imgH="229144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08000" y="1295031"/>
                        <a:ext cx="8128000" cy="46542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02319192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spect="1"/>
          </p:cNvSpPr>
          <p:nvPr/>
        </p:nvSpPr>
        <p:spPr>
          <a:xfrm>
            <a:off x="508000" y="1497936"/>
            <a:ext cx="8128000" cy="4116127"/>
          </a:xfrm>
          <a:prstGeom prst="rect">
            <a:avLst/>
          </a:prstGeom>
        </p:spPr>
        <p:txBody>
          <a:bodyPr>
            <a:spAutoFit/>
          </a:bodyPr>
          <a:lstStyle/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由图中可以看出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某市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2003~2013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年耕地面积持续下降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林地面积先增加后减少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建设用地面积持续增加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水域面积、未利用地面积先增后减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但是变化不大。在耕地面积减少的同时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城市建设用地不断增加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所以该市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2003~2013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年城市扩张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耕地面积不断减少。第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建设用地增加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使地表硬化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下渗量减少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城市化过程使城市面积扩大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以及现代交通工具让住在较远的人可以快捷地上班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居民平均通勤距离会变长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建设用地增加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地表硬化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不透水地表面积所占比例增加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会增强城市热岛效应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建设用地增加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会破坏地表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影响生物的栖息地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使生物多样性受损。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 indent="266700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(1)D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(2)C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8000" y="5152809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7175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300">
        <p14:pan dir="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>
            <a:spLocks noChangeAspect="1"/>
          </p:cNvSpPr>
          <p:nvPr/>
        </p:nvSpPr>
        <p:spPr>
          <a:xfrm>
            <a:off x="508000" y="1204510"/>
            <a:ext cx="8128000" cy="127227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2015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年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日晚至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贵州省毕节市遭遇持续强降雨天气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城区出现严重内涝。下图为城市水循环部分环节示意图。读图完成第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1~2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6" name="Z57.eps" descr="id:2147495272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200171" y="2491818"/>
            <a:ext cx="6195373" cy="3384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8481823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01069"/>
            <a:ext cx="8128000" cy="370986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图中会导致城市内涝的环节变化是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受阻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过快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此次毕节城市内涝现象给我国城市建设带来了启示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今后在城市建设过程中应该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加快城市土地资源开发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加强城市基础设施建设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加强城市大气污染治理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加强城市人口迁移管理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3295626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6" name="矩形 5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087906"/>
            <a:ext cx="8128000" cy="293618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smtClean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题干中显示出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日晚至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毕节遭遇了持续强降雨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说明了降水环节出现了异常变化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从而导致了城市内涝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应与图中的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环节对应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图中的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是蒸发环节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是地表径流环节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是下渗环节。第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城市内涝的出现一是与强降水相关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二是与城市排水设施的建设密切相关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因此在城市建设中应合理规划建设城市基础设施。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2.B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4509120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965999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1698898"/>
            <a:ext cx="8128000" cy="86600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导学号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97850038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读城市温度与建成区面积、城市人口变化关系图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3~4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9" name="Z58.eps" descr="id:2147495286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199781" y="2564904"/>
            <a:ext cx="7436219" cy="28689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964954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>
            <a:spLocks noChangeAspect="1"/>
          </p:cNvSpPr>
          <p:nvPr/>
        </p:nvSpPr>
        <p:spPr>
          <a:xfrm>
            <a:off x="508000" y="908720"/>
            <a:ext cx="8128000" cy="574118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下列判断与图中信息相符的是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城市热岛效应明显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城市人口占总人口比重上升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城市人口与城市面积不相关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该城市职能为政治文化中心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②④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由此必然会带来的现象有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城市经济畸形发展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城郊间形成热力环流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城市化水平不断提高　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④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城市环境恶化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①②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B.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③④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C.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①④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	D.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②③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本组题以城市温度与建成区面积、城市人口变化关系图为背景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综合考查城市化的特征及热岛效应等知识。第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由图可知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城市面积越大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人口越多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城市气温越高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城市人口越多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反映了城市热岛效应越明显。第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由图示无法判断出城市经济畸形发展和城市环境恶化等现象。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3.A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08000" y="4149080"/>
            <a:ext cx="8128000" cy="198474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23528" y="6133828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289772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>
            <a:spLocks noChangeAspect="1"/>
          </p:cNvSpPr>
          <p:nvPr/>
        </p:nvSpPr>
        <p:spPr>
          <a:xfrm>
            <a:off x="508000" y="1294804"/>
            <a:ext cx="8128000" cy="452239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读漫画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完成第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5~6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漫画所反映的城市问题是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建筑物密集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绿地面积小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污染严重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环境质量下降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热岛效应显著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城区温度较高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土地面积小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用地紧张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解决漫画所示城市问题的合理措施有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建设新城区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扩大城市规模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减少二氧化碳排放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削弱城市热岛效应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研制新型制冷设备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减少氟氯烃化合物的排放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建设卫星城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分散城区人口与工业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0" name="Z59.eps" descr="id:2147495293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5453801" y="1380502"/>
            <a:ext cx="2892688" cy="2016224"/>
          </a:xfrm>
          <a:prstGeom prst="rect">
            <a:avLst/>
          </a:prstGeom>
        </p:spPr>
      </p:pic>
      <p:sp>
        <p:nvSpPr>
          <p:cNvPr id="11" name="矩形 10"/>
          <p:cNvSpPr>
            <a:spLocks noChangeAspect="1"/>
          </p:cNvSpPr>
          <p:nvPr/>
        </p:nvSpPr>
        <p:spPr>
          <a:xfrm>
            <a:off x="5571855" y="3396726"/>
            <a:ext cx="2919389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你是从城市里来的吗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>
            <a:spLocks noChangeAspect="1"/>
          </p:cNvSpPr>
          <p:nvPr/>
        </p:nvSpPr>
        <p:spPr>
          <a:xfrm>
            <a:off x="508000" y="2513599"/>
            <a:ext cx="8128000" cy="208480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漫画中被问的小鸟浑身发黑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反映了城市污染严重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环境质量下降。第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城市环境问题的产生主要原因在于人口、用地规模的无节制扩大。因此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为解决污染严重的问题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可建卫星城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分散城区的人口与工业。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5.B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6.D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08000" y="4144697"/>
            <a:ext cx="8128000" cy="5804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007874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>
            <a:spLocks noChangeAspect="1"/>
          </p:cNvSpPr>
          <p:nvPr/>
        </p:nvSpPr>
        <p:spPr>
          <a:xfrm>
            <a:off x="508000" y="1745124"/>
            <a:ext cx="8128000" cy="459741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读某城市中心区与郊外平原区的数据统计图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完成下题。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11" name="Z60.eps" descr="id:2147495300;FounderCES"/>
          <p:cNvPicPr/>
          <p:nvPr/>
        </p:nvPicPr>
        <p:blipFill>
          <a:blip r:embed="rId6"/>
          <a:stretch>
            <a:fillRect/>
          </a:stretch>
        </p:blipFill>
        <p:spPr>
          <a:xfrm>
            <a:off x="1907704" y="2204864"/>
            <a:ext cx="5122442" cy="3603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97827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5794190" y="836712"/>
            <a:ext cx="2326278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altLang="zh-CN" smtClean="0"/>
              <a:t>1-2       3-4       5-6       7</a:t>
            </a:r>
            <a:endParaRPr lang="zh-CN" altLang="en-US" dirty="0"/>
          </a:p>
        </p:txBody>
      </p:sp>
      <p:sp>
        <p:nvSpPr>
          <p:cNvPr id="3" name="矩形 2">
            <a:hlinkClick r:id="rId2" action="ppaction://hlinksldjump"/>
          </p:cNvPr>
          <p:cNvSpPr/>
          <p:nvPr/>
        </p:nvSpPr>
        <p:spPr>
          <a:xfrm>
            <a:off x="579849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hlinkClick r:id="rId3" action="ppaction://hlinksldjump"/>
          </p:cNvPr>
          <p:cNvSpPr/>
          <p:nvPr/>
        </p:nvSpPr>
        <p:spPr>
          <a:xfrm>
            <a:off x="6492064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hlinkClick r:id="rId4" action="ppaction://hlinksldjump"/>
          </p:cNvPr>
          <p:cNvSpPr/>
          <p:nvPr/>
        </p:nvSpPr>
        <p:spPr>
          <a:xfrm>
            <a:off x="7155888" y="869763"/>
            <a:ext cx="429690" cy="294867"/>
          </a:xfrm>
          <a:prstGeom prst="rect">
            <a:avLst/>
          </a:prstGeom>
          <a:noFill/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hlinkClick r:id="rId5" action="ppaction://hlinksldjump"/>
          </p:cNvPr>
          <p:cNvSpPr/>
          <p:nvPr/>
        </p:nvSpPr>
        <p:spPr>
          <a:xfrm>
            <a:off x="7813630" y="869763"/>
            <a:ext cx="284052" cy="294867"/>
          </a:xfrm>
          <a:prstGeom prst="rect">
            <a:avLst/>
          </a:prstGeom>
          <a:noFill/>
          <a:ln w="6350">
            <a:solidFill>
              <a:srgbClr val="C04B0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>
            <a:spLocks noChangeAspect="1"/>
          </p:cNvSpPr>
          <p:nvPr/>
        </p:nvSpPr>
        <p:spPr>
          <a:xfrm>
            <a:off x="508000" y="2310467"/>
            <a:ext cx="8128000" cy="249106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运用水循环的知识分析城市发展过程中出现的问题及解决措施。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解析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首先要根据统计图信息概括存在的问题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解决措施要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对症下药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从下渗和排水两方面找出相应的措施。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答案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城市硬化面积大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雨水下渗量少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地表径流增大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易形成城市洪涝。措施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植树种草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增大绿地面积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使用渗水砖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增加雨水的下渗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完善城市排水系统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整修城市河道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加速雨水的排泄。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508000" y="2720209"/>
            <a:ext cx="8128000" cy="86409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8000" y="3584305"/>
            <a:ext cx="8128000" cy="1393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8708038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268760"/>
            <a:ext cx="8128000" cy="90486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一、城市化与我们的生活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城市化对我们生活的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98882319"/>
              </p:ext>
            </p:extLst>
          </p:nvPr>
        </p:nvGraphicFramePr>
        <p:xfrm>
          <a:off x="508000" y="2173623"/>
          <a:ext cx="8128000" cy="4470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文档" r:id="rId7" imgW="3948631" imgH="2171547" progId="Word.Document.12">
                  <p:embed/>
                </p:oleObj>
              </mc:Choice>
              <mc:Fallback>
                <p:oleObj name="文档" r:id="rId7" imgW="3948631" imgH="2171547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173623"/>
                        <a:ext cx="8128000" cy="4470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578354" y="2636912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61851" y="2625623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20072" y="386104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454549" y="5426496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33939" y="5392629"/>
            <a:ext cx="57226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91215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>
            <a:spLocks noChangeAspect="1"/>
          </p:cNvSpPr>
          <p:nvPr/>
        </p:nvSpPr>
        <p:spPr>
          <a:xfrm>
            <a:off x="508000" y="1182986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城市化过程对自然地理环境的影响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大规模的城市建设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在很大程度上改变了原有的自然地理环境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其影响主要表现在对气候、水文、生态环境等方面。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57546770"/>
              </p:ext>
            </p:extLst>
          </p:nvPr>
        </p:nvGraphicFramePr>
        <p:xfrm>
          <a:off x="508000" y="2456214"/>
          <a:ext cx="8128000" cy="39054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文档" r:id="rId7" imgW="3948631" imgH="1897178" progId="Word.Document.12">
                  <p:embed/>
                </p:oleObj>
              </mc:Choice>
              <mc:Fallback>
                <p:oleObj name="文档" r:id="rId7" imgW="3948631" imgH="189717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2456214"/>
                        <a:ext cx="8128000" cy="39054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771800" y="3664437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749765" y="3967082"/>
            <a:ext cx="586810" cy="330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164288" y="3664596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228889" y="4767135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34956" y="4705161"/>
            <a:ext cx="586810" cy="33059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863209" y="514273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87545" y="5316049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92685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46226"/>
            <a:ext cx="4706738" cy="4985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城市化过程对人文地理环境的</a:t>
            </a:r>
            <a:r>
              <a:rPr lang="zh-CN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影响</a:t>
            </a:r>
            <a:r>
              <a:rPr lang="en-US" altLang="zh-CN" sz="2200" smtClean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9998436"/>
              </p:ext>
            </p:extLst>
          </p:nvPr>
        </p:nvGraphicFramePr>
        <p:xfrm>
          <a:off x="508000" y="1844824"/>
          <a:ext cx="8128000" cy="406400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文档" r:id="rId7" imgW="3896414" imgH="1947948" progId="Word.Document.12">
                  <p:embed/>
                </p:oleObj>
              </mc:Choice>
              <mc:Fallback>
                <p:oleObj name="文档" r:id="rId7" imgW="3896414" imgH="1947948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844824"/>
                        <a:ext cx="8128000" cy="406400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矩形 6"/>
          <p:cNvSpPr/>
          <p:nvPr/>
        </p:nvSpPr>
        <p:spPr>
          <a:xfrm>
            <a:off x="2811234" y="2303724"/>
            <a:ext cx="533763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427984" y="2686342"/>
            <a:ext cx="86409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61102" y="3068960"/>
            <a:ext cx="84294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809941" y="3461710"/>
            <a:ext cx="523767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612800" y="3844301"/>
            <a:ext cx="57283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004048" y="3844301"/>
            <a:ext cx="572836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74347" y="5007718"/>
            <a:ext cx="1322468" cy="299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6052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矩形 8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2724265"/>
            <a:ext cx="8128000" cy="166346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城市一般比郊区降水多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主要原因是什么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由于城市具有热岛效应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城市气流因对流上升而降温凝结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加上城市生活与生产排放烟尘形成的凝结核多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因此降水往往多于周围郊区。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08000" y="3140969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75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792576"/>
            <a:ext cx="8128000" cy="2123658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二、城市环境问题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.“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的成因及表现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(1)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成因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人类产业活动密集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长期的高强度的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工业生产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使城市及附近地区的生态环境遭到很大破坏。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(2)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表现</a:t>
            </a:r>
            <a:r>
              <a:rPr lang="zh-CN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8" name="Z53.eps" descr="id:2147495162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1763688" y="3573016"/>
            <a:ext cx="5152532" cy="1688868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805058" y="2686228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811069" y="4270379"/>
            <a:ext cx="1066288" cy="28514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665952" y="3603464"/>
            <a:ext cx="1066288" cy="2823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213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  <p:bldP spid="1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hlinkClick r:id="rId3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矩形 5">
            <a:hlinkClick r:id="rId4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hlinkClick r:id="rId5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>
            <a:spLocks noChangeAspect="1"/>
          </p:cNvSpPr>
          <p:nvPr/>
        </p:nvSpPr>
        <p:spPr>
          <a:xfrm>
            <a:off x="508000" y="1310979"/>
            <a:ext cx="8128000" cy="456124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城市郊区化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又称</a:t>
            </a:r>
            <a:r>
              <a:rPr lang="zh-CN" altLang="zh-CN" sz="2200" u="sng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逆城市化</a:t>
            </a:r>
            <a:r>
              <a:rPr lang="en-US" altLang="zh-CN" sz="2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en-US" altLang="zh-CN" sz="2200" smtClean="0">
              <a:solidFill>
                <a:srgbClr val="000000"/>
              </a:solidFill>
              <a:latin typeface="Times New Roman" panose="02020603050405020304" pitchFamily="18" charset="0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思考讨论</a:t>
            </a:r>
            <a:r>
              <a:rPr lang="zh-CN" altLang="zh-CN" sz="2200" u="heavy">
                <a:solidFill>
                  <a:srgbClr val="000000"/>
                </a:solidFill>
                <a:uFill>
                  <a:solidFill>
                    <a:srgbClr val="80808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城市化过程中产生的问题是不可避免的吗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提示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城市化过程中产生的问题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主要是由城市发展速度不合理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城市人口和用地规模过度膨胀等原因造成的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因此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只要我们合理发展城市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有效管理城市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ea typeface="仿宋" panose="02010609060101010101" pitchFamily="49" charset="-122"/>
                <a:cs typeface="Times New Roman" panose="02020603050405020304" pitchFamily="18" charset="0"/>
              </a:rPr>
              <a:t>这些问题是可以避免的。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6446556"/>
              </p:ext>
            </p:extLst>
          </p:nvPr>
        </p:nvGraphicFramePr>
        <p:xfrm>
          <a:off x="508000" y="1772816"/>
          <a:ext cx="8128000" cy="28106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文档" r:id="rId7" imgW="3948631" imgH="1365364" progId="Word.Document.12">
                  <p:embed/>
                </p:oleObj>
              </mc:Choice>
              <mc:Fallback>
                <p:oleObj name="文档" r:id="rId7" imgW="3948631" imgH="136536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08000" y="1772816"/>
                        <a:ext cx="8128000" cy="281064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矩形 7"/>
          <p:cNvSpPr/>
          <p:nvPr/>
        </p:nvSpPr>
        <p:spPr>
          <a:xfrm>
            <a:off x="2843808" y="1416626"/>
            <a:ext cx="1143206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47558" y="2147082"/>
            <a:ext cx="562257" cy="33418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082996" y="2229337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151241" y="2569673"/>
            <a:ext cx="562257" cy="308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691680" y="3345562"/>
            <a:ext cx="840932" cy="2686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056254" y="3694454"/>
            <a:ext cx="562257" cy="308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441791" y="3694454"/>
            <a:ext cx="562257" cy="30861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08000" y="4563350"/>
            <a:ext cx="8128000" cy="166056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687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hlinkClick r:id="rId2" action="ppaction://hlinksldjump"/>
          </p:cNvPr>
          <p:cNvSpPr/>
          <p:nvPr/>
        </p:nvSpPr>
        <p:spPr>
          <a:xfrm>
            <a:off x="467544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>
            <a:hlinkClick r:id="rId3" action="ppaction://hlinksldjump"/>
          </p:cNvPr>
          <p:cNvSpPr/>
          <p:nvPr/>
        </p:nvSpPr>
        <p:spPr>
          <a:xfrm>
            <a:off x="1043608" y="908720"/>
            <a:ext cx="504056" cy="259229"/>
          </a:xfrm>
          <a:prstGeom prst="rect">
            <a:avLst/>
          </a:prstGeom>
          <a:solidFill>
            <a:srgbClr val="EAEAEA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smtClean="0">
                <a:solidFill>
                  <a:srgbClr val="33333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</a:t>
            </a:r>
            <a:endParaRPr lang="zh-CN" altLang="en-US" sz="1400" dirty="0">
              <a:solidFill>
                <a:srgbClr val="33333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>
            <a:hlinkClick r:id="rId4" action="ppaction://hlinksldjump"/>
          </p:cNvPr>
          <p:cNvSpPr/>
          <p:nvPr/>
        </p:nvSpPr>
        <p:spPr>
          <a:xfrm>
            <a:off x="1619672" y="908720"/>
            <a:ext cx="504056" cy="259229"/>
          </a:xfrm>
          <a:prstGeom prst="rect">
            <a:avLst/>
          </a:prstGeom>
          <a:solidFill>
            <a:srgbClr val="C04B05"/>
          </a:solidFill>
          <a:ln w="3175"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</a:t>
            </a:r>
            <a:endParaRPr lang="zh-CN" altLang="en-US" sz="1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spect="1"/>
          </p:cNvSpPr>
          <p:nvPr/>
        </p:nvSpPr>
        <p:spPr>
          <a:xfrm>
            <a:off x="508000" y="1739748"/>
            <a:ext cx="8128000" cy="1257204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三、我国城市发展趋势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为了协调人口、社会、经济、环境与资源等诸多因素的关系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我国提出了城市发展的六个趋势。</a:t>
            </a:r>
            <a:endParaRPr lang="zh-CN" altLang="zh-CN" sz="2200">
              <a:solidFill>
                <a:srgbClr val="000000"/>
              </a:solidFill>
              <a:effectLst/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pic>
        <p:nvPicPr>
          <p:cNvPr id="6" name="Z54.eps" descr="id:2147495177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719572" y="2996952"/>
            <a:ext cx="7340364" cy="25920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67728" y="3284984"/>
            <a:ext cx="1492139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4897" y="4780799"/>
            <a:ext cx="1492139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171271" y="3030819"/>
            <a:ext cx="976794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637718" y="4945260"/>
            <a:ext cx="2063832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128066" y="5240316"/>
            <a:ext cx="291806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2783" y="3280839"/>
            <a:ext cx="1000296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24341" y="3556744"/>
            <a:ext cx="319567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6895479" y="4497032"/>
            <a:ext cx="1000296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605040" y="5075854"/>
            <a:ext cx="1010299" cy="28376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498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2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xit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heme/theme1.xml><?xml version="1.0" encoding="utf-8"?>
<a:theme xmlns:a="http://schemas.openxmlformats.org/drawingml/2006/main" name="测控设计模板14新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测控设计模板14新</Template>
  <TotalTime>300</TotalTime>
  <Words>949</Words>
  <Application>Microsoft Office PowerPoint</Application>
  <PresentationFormat>全屏显示(4:3)</PresentationFormat>
  <Paragraphs>124</Paragraphs>
  <Slides>29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41" baseType="lpstr">
      <vt:lpstr>NEU-BZ-S92</vt:lpstr>
      <vt:lpstr>方正书宋_GBK</vt:lpstr>
      <vt:lpstr>仿宋</vt:lpstr>
      <vt:lpstr>黑体</vt:lpstr>
      <vt:lpstr>楷体</vt:lpstr>
      <vt:lpstr>宋体</vt:lpstr>
      <vt:lpstr>微软雅黑</vt:lpstr>
      <vt:lpstr>Arial</vt:lpstr>
      <vt:lpstr>Calibri</vt:lpstr>
      <vt:lpstr>Times New Roman</vt:lpstr>
      <vt:lpstr>测控设计模板14新</vt:lpstr>
      <vt:lpstr>文档</vt:lpstr>
      <vt:lpstr>第三节　城市化过程对地理环境的影响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地理备课大师【全免费】</dc:title>
  <dc:creator>地理备课大师【全免费】</dc:creator>
  <dc:description>地理备课大师【全免费】</dc:description>
  <cp:lastModifiedBy>dbc</cp:lastModifiedBy>
  <cp:revision>地理备课大师【全免费】</cp:revision>
  <dcterms:created xsi:type="dcterms:W3CDTF">2014-04-23T05:53:17Z</dcterms:created>
  <dcterms:modified xsi:type="dcterms:W3CDTF">2016-08-02T01:59:16Z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地理备课大师【全免费】</vt:lpwstr>
  </property>
</Properties>
</file>