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58" r:id="rId2"/>
    <p:sldId id="369" r:id="rId3"/>
    <p:sldId id="264" r:id="rId4"/>
    <p:sldId id="265" r:id="rId5"/>
    <p:sldId id="370" r:id="rId6"/>
    <p:sldId id="371" r:id="rId7"/>
    <p:sldId id="372" r:id="rId8"/>
    <p:sldId id="366" r:id="rId9"/>
    <p:sldId id="373" r:id="rId10"/>
    <p:sldId id="374" r:id="rId11"/>
    <p:sldId id="367" r:id="rId12"/>
    <p:sldId id="375" r:id="rId13"/>
    <p:sldId id="275" r:id="rId14"/>
    <p:sldId id="376" r:id="rId15"/>
    <p:sldId id="377" r:id="rId16"/>
    <p:sldId id="378" r:id="rId17"/>
    <p:sldId id="379" r:id="rId18"/>
    <p:sldId id="380" r:id="rId19"/>
    <p:sldId id="381" r:id="rId20"/>
    <p:sldId id="361" r:id="rId21"/>
    <p:sldId id="382" r:id="rId22"/>
    <p:sldId id="383" r:id="rId23"/>
    <p:sldId id="384" r:id="rId24"/>
    <p:sldId id="385" r:id="rId25"/>
    <p:sldId id="386" r:id="rId26"/>
    <p:sldId id="387" r:id="rId27"/>
    <p:sldId id="388" r:id="rId28"/>
    <p:sldId id="389" r:id="rId29"/>
    <p:sldId id="390" r:id="rId30"/>
    <p:sldId id="270" r:id="rId31"/>
    <p:sldId id="391" r:id="rId32"/>
    <p:sldId id="277" r:id="rId33"/>
    <p:sldId id="392" r:id="rId34"/>
    <p:sldId id="310" r:id="rId35"/>
    <p:sldId id="393" r:id="rId36"/>
    <p:sldId id="311" r:id="rId37"/>
    <p:sldId id="394" r:id="rId38"/>
    <p:sldId id="397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84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1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3.xml"/><Relationship Id="rId4" Type="http://schemas.openxmlformats.org/officeDocument/2006/relationships/slide" Target="../slides/slide3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3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3.xml"/><Relationship Id="rId4" Type="http://schemas.openxmlformats.org/officeDocument/2006/relationships/slide" Target="../slides/slide3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940673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第一节　产业活动的区位条件和地域联系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6.xml"/><Relationship Id="rId4" Type="http://schemas.openxmlformats.org/officeDocument/2006/relationships/slide" Target="slide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en-US" sz="3200"/>
              <a:t>第三章	区域产业活动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科技与信息联系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为了保持一定的优势地位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企业需要准确把握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市场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及时获得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技术创新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的信息。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电子商务加速发展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使得企业能够交流和共享信息资源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实现企业内部管理和对外联系的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网络化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我国的网络购物正在蓬勃发展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这主要得益于什么的发展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主要得益于互联网的广泛普及、信息技术的突飞猛进。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0192" y="2382747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6010" y="2789230"/>
            <a:ext cx="1151559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74037" y="3626296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4720761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5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25890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三、因地制宜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扬长避短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产业地域的形成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Z97.eps" descr="id:214749162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187624" y="3284984"/>
            <a:ext cx="6104196" cy="86409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7984" y="3714269"/>
            <a:ext cx="1143206" cy="296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02908" y="3736847"/>
            <a:ext cx="753947" cy="296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9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工业地域的合理布局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优势条件与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限制性因素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规划原则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因地制宜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扬长避短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充分发挥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地区优势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注重克服限制性因素。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与当地的优势条件和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发展潜力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相适应。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布局原则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要尽量发挥当地的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自然条件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、自然资源、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地理区位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、劳动力、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科技人文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等方面的优势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在条件比较好的地方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应建设规模比较大的产业集群。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德国鲁尔区发展的优势条件是什么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限制性因素是什么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优势条件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煤炭资源丰富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水陆交通便利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水资源充足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市场广阔。限制性因素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铁矿资源缺乏。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1880" y="1765717"/>
            <a:ext cx="1440160" cy="282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23728" y="2174847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9034" y="2174847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4008" y="2988488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0437" y="3391785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14858" y="3391785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0602" y="3785875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5301208"/>
            <a:ext cx="812800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27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产业活动的区位条件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农业是人类的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母亲产业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五谷丰登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风调雨顺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矿业布局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需接近资源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商场酒店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人气占先。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某知名电子装配企业仅深圳厂区就有员工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雇佣大量廉价劳动力。低成本、低工资是劳动密集型工业的特点。劳动密集型工业转移的途径是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美国向日本转移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60~70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日本向亚洲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四小龙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四小龙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向东南亚部分国家和中国东部沿海地区转移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中国东部沿海向内陆地区转移。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影响农业的主要区位因素和工业有何不同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影响农业的主要区位因素离不开自然条件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工业主要受市场、原料、能源、劳动力、技术等社会经济条件的制约。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矿业、商业、服务业的区位特征各有何特点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矿业受自然资源分布限制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并受交通影响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商业、服务业的主要区位特征是指向最大消费人群。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劳动密集型产业转移的主导因素是什么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劳动力价格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从劳动力工资水平高的地区转移到劳动力工资水平低的地区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发展中国家吸引产业转入的常规做法是什么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建立经济开发区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改善投资环境等。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094715"/>
            <a:ext cx="8128000" cy="841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323618"/>
            <a:ext cx="8128000" cy="841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520409"/>
            <a:ext cx="8128000" cy="841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5717200"/>
            <a:ext cx="8128000" cy="494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16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078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产业活动的区位条件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98.eps" descr="id:214749166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49913" y="2132856"/>
            <a:ext cx="5905077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不同产业活动的区位条件分析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受自身产业活动特点的影响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不同产业活动与自然环境的关系、主要区位特征和目的具有明显的差异。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679425"/>
              </p:ext>
            </p:extLst>
          </p:nvPr>
        </p:nvGraphicFramePr>
        <p:xfrm>
          <a:off x="508000" y="2381948"/>
          <a:ext cx="8128000" cy="4662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5" imgW="3910459" imgH="2242840" progId="Word.Document.12">
                  <p:embed/>
                </p:oleObj>
              </mc:Choice>
              <mc:Fallback>
                <p:oleObj name="文档" r:id="rId5" imgW="3910459" imgH="22428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381948"/>
                        <a:ext cx="8128000" cy="4662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774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1246182"/>
            <a:ext cx="7088336" cy="524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10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读下列材料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坎坎伐檀兮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寘之河之干兮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河水清且涟漪。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女娲炼石补云天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壮士淘金掘地穿。满面尘土人似鬼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一腔丹血气通仙。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修就一番新气象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剪去千缕旧东西。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股票行市指示器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开始痉挛地吐出一卷卷的纸条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电话机犯了不断嘤嘤发响的毛病。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材料描写的产业活动与自然环境联系最密切的是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描写的产业活动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受矿藏状况的限制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受运输条件的影响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与科技发展水平无关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属于技术密集型产业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描述产业活动的区位主要指向消费人群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632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材料依次描写的是农业活动、采矿、理发、股票交易。第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农业活动与自然环境联系最密切。第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采矿业受矿藏状况的限制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并受运输条件的影响。第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理发和股票交易的区位主要指向消费人群。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4144697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90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9592" y="2874708"/>
            <a:ext cx="7673516" cy="576064"/>
          </a:xfrm>
        </p:spPr>
        <p:txBody>
          <a:bodyPr/>
          <a:lstStyle/>
          <a:p>
            <a:r>
              <a:rPr lang="zh-CN" altLang="zh-CN" sz="3200" b="1"/>
              <a:t>第一节</a:t>
            </a:r>
            <a:r>
              <a:rPr lang="zh-CN" altLang="zh-CN" sz="3200"/>
              <a:t>　</a:t>
            </a:r>
            <a:r>
              <a:rPr lang="zh-CN" altLang="zh-CN" sz="3200" b="1"/>
              <a:t>产业活动的区位条件和地域联系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4185003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产业活动中的地域联系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产业活动中的地域联系方式主要有交通运输、通信、商业、贸易等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产业活动中的地域联系类型主要有生产协作、商贸联系、科技与信息联系等。互联网的普及、现代物流业的发展使现代产业活动中的地域联系日益快捷和普遍。下图为布的生产过程示意图。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Z100.eps" descr="id:214749170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835696" y="1988840"/>
            <a:ext cx="4839802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27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布的生产过程体现了产业活动中的哪一类地域联系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生产协作。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现代物流业对产业地域联系有何促进作用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形成运输、仓储、包装、配送等完整的供应链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减少企业库存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降低运营成本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提高经济效益。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加强产业间的科技与信息联系有何意义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加强经济协作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扩大技术交流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交流和共享信息资源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内部管理和对外联系的网络化。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38730"/>
            <a:ext cx="8128000" cy="4349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368281"/>
            <a:ext cx="81280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581128"/>
            <a:ext cx="812800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7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5484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生产协作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101.eps" descr="id:214749172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494383" y="2852936"/>
            <a:ext cx="6484076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07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729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商贸联系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随着产业活动地域分工的加深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工业企业之间的商贸联系日益频繁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商贸联系的形成、分类和作用如下图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102.eps" descr="id:214749172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95736" y="2477142"/>
            <a:ext cx="4524666" cy="368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24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882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科技与信息联系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科技与信息联系与企业产业活动之间联系密切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103.eps" descr="id:214749173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763688" y="2492896"/>
            <a:ext cx="5447589" cy="303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0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3671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97850049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北京的王女士登录总部位于上海的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服装公司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订购了两件衬衣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两天后在家收到货。下图示意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公司的企业组织、经营网络。据此完成下列各题。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Z104.eps" descr="id:214749175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15898" y="2515248"/>
            <a:ext cx="6194757" cy="386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78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王女士此次购买的衬衣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公司员工完成的环节是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提供面料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送货上门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公司的产品销售依靠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大型服装超市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服装专卖店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代理销售商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信息交流平台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公司的组织、经营网络中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区位选择最灵活的是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配送仓库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面料厂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制衣厂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仓储中心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63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0590"/>
            <a:ext cx="33938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获取和解读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Z105.eps" descr="id:214749176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763688" y="1749188"/>
            <a:ext cx="5589906" cy="441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38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调动和运用知识解题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公司员工不从事具体的提供面料、加工或送货上门的工作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公司销售是依靠网络完成的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公司的产品销售必须依靠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信息交流平台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公司的组织、经营网络中配货仓库是最接近消费者的一个经营环节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而消费者是分散的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所以配送仓库区位选择最灵活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4542987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30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08137"/>
              </p:ext>
            </p:extLst>
          </p:nvPr>
        </p:nvGraphicFramePr>
        <p:xfrm>
          <a:off x="508000" y="1136909"/>
          <a:ext cx="8128000" cy="5028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3" imgW="4001207" imgH="2474722" progId="Word.Document.12">
                  <p:embed/>
                </p:oleObj>
              </mc:Choice>
              <mc:Fallback>
                <p:oleObj name="文档" r:id="rId3" imgW="4001207" imgH="24747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136909"/>
                        <a:ext cx="8128000" cy="50283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76978" y="869763"/>
            <a:ext cx="45620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054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0136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879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深圳位于广东省南部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南临深圳湾和大鹏湾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与珠海隔珠江口相望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是连接祖国内地和香港的主要纽带。深圳市民以外来人员为主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却创造了城市发展的奇迹。读深圳区位示意图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42664" y="239191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深圳创造城市发展奇迹的最主要影响因素是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深圳地理位置优越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国家政策扶持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外来移民带来先进经验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气候适宜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下列不属于深圳奇迹的影响因素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与香港毗邻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交通便捷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旅游资源丰富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人才汇集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Z106.eps" descr="id:214749177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097572" y="2843248"/>
            <a:ext cx="3245106" cy="317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76978" y="869763"/>
            <a:ext cx="45620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054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0136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深圳是全国最早进行改革开放的地区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深圳的迅速崛起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首先得益于经济特区的设立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因此影响其发展最大的因素是国家政策。第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深圳发展速度快与其优越的政策、地理位置、便捷的交通、劳动力丰富且素质高等有关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深圳不是以旅游兴城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其旅游资源多数为后来创造的人文景观。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4365104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5848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7697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0548" y="869763"/>
            <a:ext cx="45620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0136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随着产业活动地域分工的加深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工业企业之间的商贸联系日益频繁。据此完成第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下列有关商贸联系的叙述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商贸联系主要指区际贸易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国际贸易比国内区际贸易联系要密切得多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商业区位与地理环境条件关系不大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经济相对发达的国家或地区由于本国资本、产品丰富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国内区际之间流动十分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明显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7697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0548" y="869763"/>
            <a:ext cx="45620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0136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为了满足区际间物资流动的需要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现代物流业应运而生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现代物流业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满足区际物资流动的需要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促进了原材料、半成品的合理有效流动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使采购、运输、仓储、包装、配送等有机结合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它是产业生产协作上联系的表现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商贸联系包括国际贸易和区际贸易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国内的区际联系比国际贸易联系要密切得多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商业区位受人口、交通等社会地理环境的影响较大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经济相对发达国家或地区区际之间商贸流动更加明显。第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现代物流业是产业地域联系的重要表现。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3717032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5392536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90725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7697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054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0136" y="869763"/>
            <a:ext cx="45620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1082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下图为我国东部沿海某港口城市的一工业地域示意图。读图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107.eps" descr="id:214749178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051720" y="2348880"/>
            <a:ext cx="5316574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7697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054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0136" y="869763"/>
            <a:ext cx="45620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影响该地钢铁工业布局的主要因素是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在该工业地域内布局汽车、造船等工厂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其优势主要是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环境承载力大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铁矿资源丰富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劳动力成本低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生产协作便利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该钢铁工业布局在港口附近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主要利用便利的海洋运输来满足当地市场的需求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因此其主导因素为市场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其次为交通。在该工业地域内布局汽车厂、造船厂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主要是利用钢铁工业与它们之间存在着生产协作的便利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集中布局在一起。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3507915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5168481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72245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7697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054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0136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33667"/>
            <a:ext cx="8240464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阅读下列材料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重庆的长安汽车集团决定在南京近郊开发区投资生产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牌小面包车。届时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家汽车配套企业落户该开发区。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南京某礼品公司加工组装芭比娃娃玩具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畅销美国市场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其原材料来自中东石油生产国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经过我国台湾成为半成品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假发来自日本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包装材料由美国提供。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简析这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家配套企业同时落户南京近郊开发区的主要原因。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芭比娃娃的产销过程反映了工业布局的特点是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其好处是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在西部大开发的今天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西部地区的长安汽车集团巨资投向南京郊区是因为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芭比娃娃玩具加工组装也布局在该郊区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则是因为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这些配套产业落户开发区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不仅可以共同利用这里的基础设施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还可以加强生产协作、信息和科技联系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降低生产成本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获得最大经济效益。第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芭比娃娃的生产过程分散到全球各地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目的是在全球范围内寻找最优区位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以最低成本获得最大效益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体现了分散布局的特点。第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南京郊区处于长江三角洲工业基地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经济发达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市场广阔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位于长江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黄金水道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和铁路枢纽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交通便利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加工组装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利用的是廉价劳动力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这里不仅有丰富的廉价劳动力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还可以利用南京便利的交通和发达的信息网络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7697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054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0136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747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共用基础设施加强生产协作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加强信息和科技联系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产业集聚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获得规模效益。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分散布局　充分利用各地资源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在全球范围内寻找最优区位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以最低成本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获得最大效益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处于长江三角洲工业基地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市场广阔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交通便利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有丰富、廉价的劳动力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交通便利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信息发达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7697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70548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0136" y="869763"/>
            <a:ext cx="45620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7305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5893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一、产业活动的区位条件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个人生活和企业选址与区位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900559"/>
              </p:ext>
            </p:extLst>
          </p:nvPr>
        </p:nvGraphicFramePr>
        <p:xfrm>
          <a:off x="504825" y="2924175"/>
          <a:ext cx="8097838" cy="250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916214" imgH="1213056" progId="Word.Document.12">
                  <p:embed/>
                </p:oleObj>
              </mc:Choice>
              <mc:Fallback>
                <p:oleObj name="文档" r:id="rId6" imgW="3916214" imgH="12130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4825" y="2924175"/>
                        <a:ext cx="8097838" cy="250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087966" y="3368281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0740" y="3757767"/>
            <a:ext cx="837244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00410" y="3757767"/>
            <a:ext cx="1291870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92498" y="4110939"/>
            <a:ext cx="1291870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20072" y="4470979"/>
            <a:ext cx="1152128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现代产业活动与区位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现代产业活动的种类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主要包括下图中的产业活动以及它们的下属部门。图中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信息业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区位变化的原因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程度的深化、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科学技术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产业部门越来越庞杂。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Z94.eps" descr="id:214749158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059832" y="2713446"/>
            <a:ext cx="2951478" cy="22277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72528" y="2276872"/>
            <a:ext cx="1414420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7385" y="2311124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03169" y="5096473"/>
            <a:ext cx="564775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23542" y="5107762"/>
            <a:ext cx="1152714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99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3833"/>
            <a:ext cx="340670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产业活动的区位差异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3651201"/>
              </p:ext>
            </p:extLst>
          </p:nvPr>
        </p:nvGraphicFramePr>
        <p:xfrm>
          <a:off x="508000" y="2492896"/>
          <a:ext cx="8128000" cy="2838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6" imgW="3910459" imgH="1365364" progId="Word.Document.12">
                  <p:embed/>
                </p:oleObj>
              </mc:Choice>
              <mc:Fallback>
                <p:oleObj name="文档" r:id="rId6" imgW="3910459" imgH="13653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492896"/>
                        <a:ext cx="8128000" cy="2838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951590" y="2982498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26775" y="4459690"/>
            <a:ext cx="1166184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72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工业活动区位的变化。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半个多世纪以来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降低成本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的需要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劳动密集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型产业由发达国家大量转移到发展中国家。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发展中国家建立经济开发区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改善投资环境以承接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制造业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的转移。同时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大量企业和企业家涌现出来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把世界各地资源和流动的资金吸引到本地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使地方产业活动逐渐融入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全球经济网络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蔬菜种植、矿山开采、商品售卖、机械制造四种人类活动中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哪种受自然条件的影响明显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蔬菜种植和矿山开采活动。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8794" y="2204864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2083" y="2204864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04248" y="3019530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36774" y="3806988"/>
            <a:ext cx="1667473" cy="288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4941168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62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二、产业活动中的地域联系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产业活动中地域联系的原因、交流方式和目的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资源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分布的地域差异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发展的不平衡。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交流方式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、商业、贸易等。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优势互补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和相互促进。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49122" y="3383760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0791" y="3426660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95678" y="3789040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13100" y="4223016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014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地域联系的主要方式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生产协作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多道工序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布匹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的生产过程。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零部件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工厂之间的生产联系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如汽车的生产过程。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商贸联系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区际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贸易和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国际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贸易。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区际贸易联系比国际贸易联系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密切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现代物流业的作用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减少企业库存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运营成本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提高经济效益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经济协作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商贸活动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有很大促进作用。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519942"/>
              </p:ext>
            </p:extLst>
          </p:nvPr>
        </p:nvGraphicFramePr>
        <p:xfrm>
          <a:off x="395536" y="1847009"/>
          <a:ext cx="8128000" cy="2158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6" imgW="3839157" imgH="1019342" progId="Word.Document.12">
                  <p:embed/>
                </p:oleObj>
              </mc:Choice>
              <mc:Fallback>
                <p:oleObj name="文档" r:id="rId6" imgW="3839157" imgH="10193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5536" y="1847009"/>
                        <a:ext cx="8128000" cy="2158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849122" y="3713867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16016" y="3683165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58274" y="4119063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8953" y="4892081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69750" y="4892081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86205" y="5301208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46245" y="5718167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0373" y="6123998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56455" y="6123998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22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303</TotalTime>
  <Words>1837</Words>
  <Application>Microsoft Office PowerPoint</Application>
  <PresentationFormat>全屏显示(4:3)</PresentationFormat>
  <Paragraphs>223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1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第三章 区域产业活动</vt:lpstr>
      <vt:lpstr>第一节　产业活动的区位条件和地域联系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2016-08-02T02:09:52Z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