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58" r:id="rId2"/>
    <p:sldId id="264" r:id="rId3"/>
    <p:sldId id="265" r:id="rId4"/>
    <p:sldId id="369" r:id="rId5"/>
    <p:sldId id="370" r:id="rId6"/>
    <p:sldId id="366" r:id="rId7"/>
    <p:sldId id="371" r:id="rId8"/>
    <p:sldId id="372" r:id="rId9"/>
    <p:sldId id="275" r:id="rId10"/>
    <p:sldId id="373" r:id="rId11"/>
    <p:sldId id="374" r:id="rId12"/>
    <p:sldId id="375" r:id="rId13"/>
    <p:sldId id="376" r:id="rId14"/>
    <p:sldId id="377" r:id="rId15"/>
    <p:sldId id="378" r:id="rId16"/>
    <p:sldId id="379" r:id="rId17"/>
    <p:sldId id="380" r:id="rId18"/>
    <p:sldId id="381" r:id="rId19"/>
    <p:sldId id="384" r:id="rId20"/>
    <p:sldId id="385" r:id="rId21"/>
    <p:sldId id="386" r:id="rId22"/>
    <p:sldId id="387" r:id="rId23"/>
    <p:sldId id="388" r:id="rId24"/>
    <p:sldId id="389" r:id="rId25"/>
    <p:sldId id="390" r:id="rId26"/>
    <p:sldId id="391" r:id="rId27"/>
    <p:sldId id="392" r:id="rId28"/>
    <p:sldId id="361" r:id="rId29"/>
    <p:sldId id="393" r:id="rId30"/>
    <p:sldId id="394" r:id="rId31"/>
    <p:sldId id="382" r:id="rId32"/>
    <p:sldId id="383" r:id="rId33"/>
    <p:sldId id="395" r:id="rId34"/>
    <p:sldId id="396" r:id="rId35"/>
    <p:sldId id="397" r:id="rId36"/>
    <p:sldId id="398" r:id="rId37"/>
    <p:sldId id="399" r:id="rId38"/>
    <p:sldId id="400" r:id="rId39"/>
    <p:sldId id="270" r:id="rId40"/>
    <p:sldId id="401" r:id="rId41"/>
    <p:sldId id="277" r:id="rId42"/>
    <p:sldId id="402" r:id="rId43"/>
    <p:sldId id="310" r:id="rId44"/>
    <p:sldId id="403" r:id="rId45"/>
    <p:sldId id="311" r:id="rId46"/>
    <p:sldId id="404"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84"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9.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3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9.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3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65264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第二节　农业区位因素与农业地域类型</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4.emf"/><Relationship Id="rId5" Type="http://schemas.openxmlformats.org/officeDocument/2006/relationships/package" Target="../embeddings/Microsoft_Word___3.docx"/><Relationship Id="rId4" Type="http://schemas.openxmlformats.org/officeDocument/2006/relationships/slide" Target="slide28.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5.emf"/><Relationship Id="rId5" Type="http://schemas.openxmlformats.org/officeDocument/2006/relationships/package" Target="../embeddings/Microsoft_Word___4.docx"/><Relationship Id="rId4" Type="http://schemas.openxmlformats.org/officeDocument/2006/relationships/slide" Target="slide28.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16.emf"/><Relationship Id="rId5" Type="http://schemas.openxmlformats.org/officeDocument/2006/relationships/package" Target="../embeddings/Microsoft_Word___5.docx"/><Relationship Id="rId4" Type="http://schemas.openxmlformats.org/officeDocument/2006/relationships/slide" Target="slide28.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17.emf"/><Relationship Id="rId5" Type="http://schemas.openxmlformats.org/officeDocument/2006/relationships/package" Target="../embeddings/Microsoft_Word___6.docx"/><Relationship Id="rId4" Type="http://schemas.openxmlformats.org/officeDocument/2006/relationships/slide" Target="slide28.xml"/></Relationships>
</file>

<file path=ppt/slides/_rels/slide1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22.emf"/><Relationship Id="rId5" Type="http://schemas.openxmlformats.org/officeDocument/2006/relationships/package" Target="../embeddings/Microsoft_Word___7.docx"/><Relationship Id="rId4" Type="http://schemas.openxmlformats.org/officeDocument/2006/relationships/slide" Target="slide28.xml"/></Relationships>
</file>

<file path=ppt/slides/_rels/slide2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27.emf"/><Relationship Id="rId5" Type="http://schemas.openxmlformats.org/officeDocument/2006/relationships/package" Target="../embeddings/Microsoft_Word___8.docx"/><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image" Target="../media/image28.emf"/><Relationship Id="rId5" Type="http://schemas.openxmlformats.org/officeDocument/2006/relationships/package" Target="../embeddings/Microsoft_Word___9.docx"/><Relationship Id="rId4" Type="http://schemas.openxmlformats.org/officeDocument/2006/relationships/slide" Target="slide28.xml"/></Relationships>
</file>

<file path=ppt/slides/_rels/slide3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image" Target="../media/image29.emf"/><Relationship Id="rId5" Type="http://schemas.openxmlformats.org/officeDocument/2006/relationships/package" Target="../embeddings/Microsoft_Word___10.docx"/><Relationship Id="rId4" Type="http://schemas.openxmlformats.org/officeDocument/2006/relationships/slide" Target="slide28.xml"/></Relationships>
</file>

<file path=ppt/slides/_rels/slide3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image" Target="../media/image30.emf"/><Relationship Id="rId5" Type="http://schemas.openxmlformats.org/officeDocument/2006/relationships/package" Target="../embeddings/Microsoft_Word___11.docx"/><Relationship Id="rId4" Type="http://schemas.openxmlformats.org/officeDocument/2006/relationships/slide" Target="slide28.xml"/></Relationships>
</file>

<file path=ppt/slides/_rels/slide3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9.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slide" Target="slide45.xml"/><Relationship Id="rId4" Type="http://schemas.openxmlformats.org/officeDocument/2006/relationships/slide" Target="slide4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9.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3.xml"/></Relationships>
</file>

<file path=ppt/slides/_rels/slide4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9.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3.xml"/></Relationships>
</file>

<file path=ppt/slides/_rels/slide4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9.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9.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slide" Target="slide45.xml"/><Relationship Id="rId4" Type="http://schemas.openxmlformats.org/officeDocument/2006/relationships/slide" Target="slide43.xml"/></Relationships>
</file>

<file path=ppt/slides/_rels/slide4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9.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3.xml"/></Relationships>
</file>

<file path=ppt/slides/_rels/slide4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9.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slide" Target="slide45.xml"/><Relationship Id="rId4" Type="http://schemas.openxmlformats.org/officeDocument/2006/relationships/slide" Target="slide43.xml"/></Relationships>
</file>

<file path=ppt/slides/_rels/slide4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9.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3.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87624" y="2874708"/>
            <a:ext cx="7205972" cy="576064"/>
          </a:xfrm>
        </p:spPr>
        <p:txBody>
          <a:bodyPr/>
          <a:lstStyle/>
          <a:p>
            <a:r>
              <a:rPr lang="zh-CN" altLang="zh-CN" sz="3200" b="1"/>
              <a:t>第二节</a:t>
            </a:r>
            <a:r>
              <a:rPr lang="zh-CN" altLang="zh-CN" sz="3200"/>
              <a:t>　</a:t>
            </a:r>
            <a:r>
              <a:rPr lang="zh-CN" altLang="zh-CN" sz="3200" b="1"/>
              <a:t>农业区位因素与农业地域类型</a:t>
            </a:r>
            <a:endParaRPr lang="zh-CN" altLang="zh-CN" sz="320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4" name="R05.eps" descr="id:2147491957;FounderCES"/>
          <p:cNvPicPr/>
          <p:nvPr/>
        </p:nvPicPr>
        <p:blipFill>
          <a:blip r:embed="rId4"/>
          <a:stretch>
            <a:fillRect/>
          </a:stretch>
        </p:blipFill>
        <p:spPr>
          <a:xfrm>
            <a:off x="1691680" y="1556792"/>
            <a:ext cx="5904656" cy="4169692"/>
          </a:xfrm>
          <a:prstGeom prst="rect">
            <a:avLst/>
          </a:prstGeom>
        </p:spPr>
      </p:pic>
    </p:spTree>
    <p:extLst>
      <p:ext uri="{BB962C8B-B14F-4D97-AF65-F5344CB8AC3E}">
        <p14:creationId xmlns:p14="http://schemas.microsoft.com/office/powerpoint/2010/main" val="31247716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海南和寿光都是北京冬季蔬菜的主要供应地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主要通过高速公路的绿色通道运输瓜菜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可以优先通过并且免收通行费。在冬季两地同种蔬菜的报价有较大差异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海南蔬菜价格明显低于寿光蔬菜的价格。虽然冬季北方地区冬暖式大棚蔬菜产量很大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但海南蔬菜在北京市场仍有不可取代的地位</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256745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分析寿光发展蔬菜产业的有利区位条件。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温带季风气候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夏季高温多雨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秋季日照充足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平原地形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土层深厚肥沃。社会经济因素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市场广阔、交通便捷、劳动力丰富、政策支持等。技术因素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科技水平高。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与寿光相比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请说明海南发展成为北京冬季蔬菜供应基地的主要条件。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海南冬季光热条件更适宜蔬菜自然生长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品质优良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寿光冬季蔬菜主要靠大棚生产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绿色通道可以减少长途运输费用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信息流通渠道畅通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或北京市场需求量大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2326302"/>
            <a:ext cx="8128000" cy="12961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4365104"/>
            <a:ext cx="8128000" cy="12961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0971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农业区位因素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5414775"/>
              </p:ext>
            </p:extLst>
          </p:nvPr>
        </p:nvGraphicFramePr>
        <p:xfrm>
          <a:off x="508000" y="1676251"/>
          <a:ext cx="8128000" cy="5355966"/>
        </p:xfrm>
        <a:graphic>
          <a:graphicData uri="http://schemas.openxmlformats.org/presentationml/2006/ole">
            <mc:AlternateContent xmlns:mc="http://schemas.openxmlformats.org/markup-compatibility/2006">
              <mc:Choice xmlns:v="urn:schemas-microsoft-com:vml" Requires="v">
                <p:oleObj spid="_x0000_s3078" name="文档" r:id="rId5" imgW="3910459" imgH="2576260" progId="Word.Document.12">
                  <p:embed/>
                </p:oleObj>
              </mc:Choice>
              <mc:Fallback>
                <p:oleObj name="文档" r:id="rId5" imgW="3910459" imgH="2576260" progId="Word.Document.12">
                  <p:embed/>
                  <p:pic>
                    <p:nvPicPr>
                      <p:cNvPr id="0" name=""/>
                      <p:cNvPicPr/>
                      <p:nvPr/>
                    </p:nvPicPr>
                    <p:blipFill>
                      <a:blip r:embed="rId6"/>
                      <a:stretch>
                        <a:fillRect/>
                      </a:stretch>
                    </p:blipFill>
                    <p:spPr>
                      <a:xfrm>
                        <a:off x="508000" y="1676251"/>
                        <a:ext cx="8128000" cy="5355966"/>
                      </a:xfrm>
                      <a:prstGeom prst="rect">
                        <a:avLst/>
                      </a:prstGeom>
                    </p:spPr>
                  </p:pic>
                </p:oleObj>
              </mc:Fallback>
            </mc:AlternateContent>
          </a:graphicData>
        </a:graphic>
      </p:graphicFrame>
    </p:spTree>
    <p:extLst>
      <p:ext uri="{BB962C8B-B14F-4D97-AF65-F5344CB8AC3E}">
        <p14:creationId xmlns:p14="http://schemas.microsoft.com/office/powerpoint/2010/main" val="175953069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34409769"/>
              </p:ext>
            </p:extLst>
          </p:nvPr>
        </p:nvGraphicFramePr>
        <p:xfrm>
          <a:off x="508000" y="1844824"/>
          <a:ext cx="8128000" cy="4365954"/>
        </p:xfrm>
        <a:graphic>
          <a:graphicData uri="http://schemas.openxmlformats.org/presentationml/2006/ole">
            <mc:AlternateContent xmlns:mc="http://schemas.openxmlformats.org/markup-compatibility/2006">
              <mc:Choice xmlns:v="urn:schemas-microsoft-com:vml" Requires="v">
                <p:oleObj spid="_x0000_s4102" name="文档" r:id="rId5" imgW="3910459" imgH="2099895" progId="Word.Document.12">
                  <p:embed/>
                </p:oleObj>
              </mc:Choice>
              <mc:Fallback>
                <p:oleObj name="文档" r:id="rId5" imgW="3910459" imgH="2099895" progId="Word.Document.12">
                  <p:embed/>
                  <p:pic>
                    <p:nvPicPr>
                      <p:cNvPr id="0" name=""/>
                      <p:cNvPicPr/>
                      <p:nvPr/>
                    </p:nvPicPr>
                    <p:blipFill>
                      <a:blip r:embed="rId6"/>
                      <a:stretch>
                        <a:fillRect/>
                      </a:stretch>
                    </p:blipFill>
                    <p:spPr>
                      <a:xfrm>
                        <a:off x="508000" y="1844824"/>
                        <a:ext cx="8128000" cy="4365954"/>
                      </a:xfrm>
                      <a:prstGeom prst="rect">
                        <a:avLst/>
                      </a:prstGeom>
                    </p:spPr>
                  </p:pic>
                </p:oleObj>
              </mc:Fallback>
            </mc:AlternateContent>
          </a:graphicData>
        </a:graphic>
      </p:graphicFrame>
    </p:spTree>
    <p:extLst>
      <p:ext uri="{BB962C8B-B14F-4D97-AF65-F5344CB8AC3E}">
        <p14:creationId xmlns:p14="http://schemas.microsoft.com/office/powerpoint/2010/main" val="90910446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80364924"/>
              </p:ext>
            </p:extLst>
          </p:nvPr>
        </p:nvGraphicFramePr>
        <p:xfrm>
          <a:off x="508000" y="1340768"/>
          <a:ext cx="8128000" cy="5355966"/>
        </p:xfrm>
        <a:graphic>
          <a:graphicData uri="http://schemas.openxmlformats.org/presentationml/2006/ole">
            <mc:AlternateContent xmlns:mc="http://schemas.openxmlformats.org/markup-compatibility/2006">
              <mc:Choice xmlns:v="urn:schemas-microsoft-com:vml" Requires="v">
                <p:oleObj spid="_x0000_s5126" name="文档" r:id="rId5" imgW="3910459" imgH="2576260" progId="Word.Document.12">
                  <p:embed/>
                </p:oleObj>
              </mc:Choice>
              <mc:Fallback>
                <p:oleObj name="文档" r:id="rId5" imgW="3910459" imgH="2576260" progId="Word.Document.12">
                  <p:embed/>
                  <p:pic>
                    <p:nvPicPr>
                      <p:cNvPr id="0" name=""/>
                      <p:cNvPicPr/>
                      <p:nvPr/>
                    </p:nvPicPr>
                    <p:blipFill>
                      <a:blip r:embed="rId6"/>
                      <a:stretch>
                        <a:fillRect/>
                      </a:stretch>
                    </p:blipFill>
                    <p:spPr>
                      <a:xfrm>
                        <a:off x="508000" y="1340768"/>
                        <a:ext cx="8128000" cy="5355966"/>
                      </a:xfrm>
                      <a:prstGeom prst="rect">
                        <a:avLst/>
                      </a:prstGeom>
                    </p:spPr>
                  </p:pic>
                </p:oleObj>
              </mc:Fallback>
            </mc:AlternateContent>
          </a:graphicData>
        </a:graphic>
      </p:graphicFrame>
    </p:spTree>
    <p:extLst>
      <p:ext uri="{BB962C8B-B14F-4D97-AF65-F5344CB8AC3E}">
        <p14:creationId xmlns:p14="http://schemas.microsoft.com/office/powerpoint/2010/main" val="212962955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75515711"/>
              </p:ext>
            </p:extLst>
          </p:nvPr>
        </p:nvGraphicFramePr>
        <p:xfrm>
          <a:off x="508000" y="1412776"/>
          <a:ext cx="8128000" cy="4636555"/>
        </p:xfrm>
        <a:graphic>
          <a:graphicData uri="http://schemas.openxmlformats.org/presentationml/2006/ole">
            <mc:AlternateContent xmlns:mc="http://schemas.openxmlformats.org/markup-compatibility/2006">
              <mc:Choice xmlns:v="urn:schemas-microsoft-com:vml" Requires="v">
                <p:oleObj spid="_x0000_s6150" name="文档" r:id="rId5" imgW="3910459" imgH="2230238" progId="Word.Document.12">
                  <p:embed/>
                </p:oleObj>
              </mc:Choice>
              <mc:Fallback>
                <p:oleObj name="文档" r:id="rId5" imgW="3910459" imgH="2230238" progId="Word.Document.12">
                  <p:embed/>
                  <p:pic>
                    <p:nvPicPr>
                      <p:cNvPr id="0" name=""/>
                      <p:cNvPicPr/>
                      <p:nvPr/>
                    </p:nvPicPr>
                    <p:blipFill>
                      <a:blip r:embed="rId6"/>
                      <a:stretch>
                        <a:fillRect/>
                      </a:stretch>
                    </p:blipFill>
                    <p:spPr>
                      <a:xfrm>
                        <a:off x="508000" y="1412776"/>
                        <a:ext cx="8128000" cy="4636555"/>
                      </a:xfrm>
                      <a:prstGeom prst="rect">
                        <a:avLst/>
                      </a:prstGeom>
                    </p:spPr>
                  </p:pic>
                </p:oleObj>
              </mc:Fallback>
            </mc:AlternateContent>
          </a:graphicData>
        </a:graphic>
      </p:graphicFrame>
    </p:spTree>
    <p:extLst>
      <p:ext uri="{BB962C8B-B14F-4D97-AF65-F5344CB8AC3E}">
        <p14:creationId xmlns:p14="http://schemas.microsoft.com/office/powerpoint/2010/main" val="324262017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374098"/>
            <a:ext cx="8128000" cy="4363803"/>
          </a:xfrm>
          <a:prstGeom prst="rect">
            <a:avLst/>
          </a:prstGeom>
        </p:spPr>
      </p:pic>
    </p:spTree>
    <p:extLst>
      <p:ext uri="{BB962C8B-B14F-4D97-AF65-F5344CB8AC3E}">
        <p14:creationId xmlns:p14="http://schemas.microsoft.com/office/powerpoint/2010/main" val="15018920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874925"/>
            <a:ext cx="8128000" cy="3362151"/>
          </a:xfrm>
          <a:prstGeom prst="rect">
            <a:avLst/>
          </a:prstGeom>
        </p:spPr>
      </p:pic>
    </p:spTree>
    <p:extLst>
      <p:ext uri="{BB962C8B-B14F-4D97-AF65-F5344CB8AC3E}">
        <p14:creationId xmlns:p14="http://schemas.microsoft.com/office/powerpoint/2010/main" val="1771373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508000" y="1268760"/>
            <a:ext cx="8128000" cy="4938426"/>
          </a:xfrm>
          <a:prstGeom prst="rect">
            <a:avLst/>
          </a:prstGeom>
        </p:spPr>
      </p:pic>
    </p:spTree>
    <p:extLst>
      <p:ext uri="{BB962C8B-B14F-4D97-AF65-F5344CB8AC3E}">
        <p14:creationId xmlns:p14="http://schemas.microsoft.com/office/powerpoint/2010/main" val="350511338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129674377"/>
              </p:ext>
            </p:extLst>
          </p:nvPr>
        </p:nvGraphicFramePr>
        <p:xfrm>
          <a:off x="508000" y="914400"/>
          <a:ext cx="8128000" cy="5283200"/>
        </p:xfrm>
        <a:graphic>
          <a:graphicData uri="http://schemas.openxmlformats.org/presentationml/2006/ole">
            <mc:AlternateContent xmlns:mc="http://schemas.openxmlformats.org/markup-compatibility/2006">
              <mc:Choice xmlns:v="urn:schemas-microsoft-com:vml" Requires="v">
                <p:oleObj spid="_x0000_s1030" name="文档" r:id="rId3" imgW="4001207" imgH="2600384" progId="Word.Document.12">
                  <p:embed/>
                </p:oleObj>
              </mc:Choice>
              <mc:Fallback>
                <p:oleObj name="文档" r:id="rId3" imgW="4001207" imgH="2600384" progId="Word.Document.12">
                  <p:embed/>
                  <p:pic>
                    <p:nvPicPr>
                      <p:cNvPr id="0" name=""/>
                      <p:cNvPicPr/>
                      <p:nvPr/>
                    </p:nvPicPr>
                    <p:blipFill>
                      <a:blip r:embed="rId4"/>
                      <a:stretch>
                        <a:fillRect/>
                      </a:stretch>
                    </p:blipFill>
                    <p:spPr>
                      <a:xfrm>
                        <a:off x="508000" y="914400"/>
                        <a:ext cx="8128000" cy="528320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2206852"/>
            <a:ext cx="8128000" cy="2698297"/>
          </a:xfrm>
          <a:prstGeom prst="rect">
            <a:avLst/>
          </a:prstGeom>
        </p:spPr>
      </p:pic>
    </p:spTree>
    <p:extLst>
      <p:ext uri="{BB962C8B-B14F-4D97-AF65-F5344CB8AC3E}">
        <p14:creationId xmlns:p14="http://schemas.microsoft.com/office/powerpoint/2010/main" val="8810171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59056015"/>
              </p:ext>
            </p:extLst>
          </p:nvPr>
        </p:nvGraphicFramePr>
        <p:xfrm>
          <a:off x="508000" y="1911522"/>
          <a:ext cx="8128000" cy="3288957"/>
        </p:xfrm>
        <a:graphic>
          <a:graphicData uri="http://schemas.openxmlformats.org/presentationml/2006/ole">
            <mc:AlternateContent xmlns:mc="http://schemas.openxmlformats.org/markup-compatibility/2006">
              <mc:Choice xmlns:v="urn:schemas-microsoft-com:vml" Requires="v">
                <p:oleObj spid="_x0000_s7174" name="文档" r:id="rId5" imgW="3896414" imgH="1576361" progId="Word.Document.12">
                  <p:embed/>
                </p:oleObj>
              </mc:Choice>
              <mc:Fallback>
                <p:oleObj name="文档" r:id="rId5" imgW="3896414" imgH="1576361" progId="Word.Document.12">
                  <p:embed/>
                  <p:pic>
                    <p:nvPicPr>
                      <p:cNvPr id="0" name=""/>
                      <p:cNvPicPr/>
                      <p:nvPr/>
                    </p:nvPicPr>
                    <p:blipFill>
                      <a:blip r:embed="rId6"/>
                      <a:stretch>
                        <a:fillRect/>
                      </a:stretch>
                    </p:blipFill>
                    <p:spPr>
                      <a:xfrm>
                        <a:off x="508000" y="1911522"/>
                        <a:ext cx="8128000" cy="3288957"/>
                      </a:xfrm>
                      <a:prstGeom prst="rect">
                        <a:avLst/>
                      </a:prstGeom>
                    </p:spPr>
                  </p:pic>
                </p:oleObj>
              </mc:Fallback>
            </mc:AlternateContent>
          </a:graphicData>
        </a:graphic>
      </p:graphicFrame>
    </p:spTree>
    <p:extLst>
      <p:ext uri="{BB962C8B-B14F-4D97-AF65-F5344CB8AC3E}">
        <p14:creationId xmlns:p14="http://schemas.microsoft.com/office/powerpoint/2010/main" val="340350113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2049544"/>
            <a:ext cx="8128000" cy="3012912"/>
          </a:xfrm>
          <a:prstGeom prst="rect">
            <a:avLst/>
          </a:prstGeom>
        </p:spPr>
      </p:pic>
    </p:spTree>
    <p:extLst>
      <p:ext uri="{BB962C8B-B14F-4D97-AF65-F5344CB8AC3E}">
        <p14:creationId xmlns:p14="http://schemas.microsoft.com/office/powerpoint/2010/main" val="23077170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740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97850051(2015·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猕猴桃原产于我国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新西兰引入栽培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将改良后的优良品种称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06.eps" descr="id:2147492016;FounderCES"/>
          <p:cNvPicPr/>
          <p:nvPr/>
        </p:nvPicPr>
        <p:blipFill>
          <a:blip r:embed="rId4"/>
          <a:stretch>
            <a:fillRect/>
          </a:stretch>
        </p:blipFill>
        <p:spPr>
          <a:xfrm>
            <a:off x="2121605" y="3182930"/>
            <a:ext cx="4566032" cy="2982374"/>
          </a:xfrm>
          <a:prstGeom prst="rect">
            <a:avLst/>
          </a:prstGeom>
        </p:spPr>
      </p:pic>
    </p:spTree>
    <p:extLst>
      <p:ext uri="{BB962C8B-B14F-4D97-AF65-F5344CB8AC3E}">
        <p14:creationId xmlns:p14="http://schemas.microsoft.com/office/powerpoint/2010/main" val="16471296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奇异果生长怕旱、怕风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宜栽植于湿润、疏松、深厚的土壤。新西兰的奇异果高度集中分布在北岛普伦蒂湾沿岸地区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鲜果主要出口到欧洲、日本等地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出口量居世界第一。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我国已引种奇异果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并建立了加工企业。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642254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0372"/>
            <a:ext cx="438132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新西兰北岛图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07.eps" descr="id:2147492023;FounderCES"/>
          <p:cNvPicPr/>
          <p:nvPr/>
        </p:nvPicPr>
        <p:blipFill>
          <a:blip r:embed="rId4"/>
          <a:stretch>
            <a:fillRect/>
          </a:stretch>
        </p:blipFill>
        <p:spPr>
          <a:xfrm>
            <a:off x="2108917" y="1718856"/>
            <a:ext cx="4288082" cy="4374439"/>
          </a:xfrm>
          <a:prstGeom prst="rect">
            <a:avLst/>
          </a:prstGeom>
        </p:spPr>
      </p:pic>
    </p:spTree>
    <p:extLst>
      <p:ext uri="{BB962C8B-B14F-4D97-AF65-F5344CB8AC3E}">
        <p14:creationId xmlns:p14="http://schemas.microsoft.com/office/powerpoint/2010/main" val="32493640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分析新西兰普伦蒂湾沿岸栽植奇异果的有利自然条件。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与新西兰相比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评价我国生产的奇异果产品的市场优势。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奇异果位于新西兰普伦蒂湾沿岸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是中纬度地区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纬度偏低地区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热量条件好。沿岸有暖流流经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气候湿润。西风受地形阻挡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风较小。沿岸平原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地势低平。河流泥沙淤积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土层疏松、深厚。第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我国人口多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果品消费市场大。我国劳动力价格相对低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果品生产成本低。距欧洲、日本市场较近。与南半球季节相反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鲜果上市时间不同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利于销售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2776545"/>
            <a:ext cx="8128000" cy="24506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652020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中纬偏低地区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热量条件好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沿岸有暖流流经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气候湿润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西风受地形阻挡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沿岸平原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地势低平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河流泥沙淤积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土层疏松、深厚。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我国人口多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果品消费市场大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我国劳动力价格相对低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果品生产成本低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距欧洲、日本市场较近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与南半球季节相反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鲜果上市时间不同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利于销售。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487858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72191"/>
            <a:ext cx="8128000" cy="2084801"/>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农业地域类型</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澳大利亚是世界上出口羊毛最多的国家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也是世界上重要的小麦出口国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其国土东南部和西南部的草原地区就种植小麦和牧草。下图示意墨累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达令盆地农业生态系统。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08.eps" descr="id:2147492044;FounderCES"/>
          <p:cNvPicPr/>
          <p:nvPr/>
        </p:nvPicPr>
        <p:blipFill>
          <a:blip r:embed="rId4"/>
          <a:stretch>
            <a:fillRect/>
          </a:stretch>
        </p:blipFill>
        <p:spPr>
          <a:xfrm>
            <a:off x="1979712" y="3356992"/>
            <a:ext cx="4392488" cy="3075916"/>
          </a:xfrm>
          <a:prstGeom prst="rect">
            <a:avLst/>
          </a:prstGeom>
        </p:spPr>
      </p:pic>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在热带季风气候区、热带雨林气候区以及热带草原气候区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水热条件好、土壤较肥沃、沿海地带交通便利的地区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有许多种植园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种植对象主要是咖啡、可可、茶、甘蔗、香蕉、油棕、剑麻和黄麻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它们在世界的经济作物中占有重要地位。而在地中海沿岸地区夏季炎热干燥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特别适合葡萄、橄榄的生长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我们知道意大利、法国葡萄酒都很著名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与地中海沿岸自然条件适合葡萄生长有关。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77144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230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一、农业区位因素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自然条件、社会经济、科学技术构成了农业的三大区位因素。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a:t>
            </a:r>
            <a:r>
              <a:rPr lang="zh-CN" altLang="zh-CN" sz="2200" smtClean="0">
                <a:solidFill>
                  <a:srgbClr val="000000"/>
                </a:solidFill>
                <a:latin typeface="Times New Roman" panose="02020603050405020304" pitchFamily="18" charset="0"/>
                <a:cs typeface="Times New Roman" panose="02020603050405020304" pitchFamily="18" charset="0"/>
              </a:rPr>
              <a:t>条件</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南甘北甜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东耕西牧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分别反映了哪个自然因素对农业区位的影响</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南甘北甜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反映了热量对农业区位的影响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东耕西牧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反映了水分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降水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对农业区位的影响。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02.eps" descr="id:2147491914;FounderCES"/>
          <p:cNvPicPr/>
          <p:nvPr/>
        </p:nvPicPr>
        <p:blipFill>
          <a:blip r:embed="rId4"/>
          <a:stretch>
            <a:fillRect/>
          </a:stretch>
        </p:blipFill>
        <p:spPr>
          <a:xfrm>
            <a:off x="3203848" y="2132856"/>
            <a:ext cx="2880320" cy="2588888"/>
          </a:xfrm>
          <a:prstGeom prst="rect">
            <a:avLst/>
          </a:prstGeom>
        </p:spPr>
      </p:pic>
      <p:sp>
        <p:nvSpPr>
          <p:cNvPr id="7" name="矩形 6"/>
          <p:cNvSpPr/>
          <p:nvPr/>
        </p:nvSpPr>
        <p:spPr>
          <a:xfrm>
            <a:off x="4860032" y="2204864"/>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60032" y="4326963"/>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5639716"/>
            <a:ext cx="8128000" cy="903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澳大利亚墨累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达令盆地的农业地域类型为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混合农业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地中海式农业和热带种植园农业的农作物有何不同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地中海式农业主要农作物是小麦、大麦、葡萄、柑橘、橄榄等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热带种植园农业主要农作物是咖啡、橡胶、可可、油棕、剑麻、香蕉、菠萝等。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热带种植园农业主要分布在哪些地区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主要特点是什么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热带种植园农业主要分布在东南亚、南美洲、非洲等地区。热带种植园农业的主要特点是专业化和商品化程度很高。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2310739"/>
            <a:ext cx="8128000" cy="461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147875"/>
            <a:ext cx="8128000" cy="1228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747722"/>
            <a:ext cx="8128000" cy="1228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98937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常见的农业地域类型的对比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32902081"/>
              </p:ext>
            </p:extLst>
          </p:nvPr>
        </p:nvGraphicFramePr>
        <p:xfrm>
          <a:off x="508000" y="2119699"/>
          <a:ext cx="8128000" cy="4610155"/>
        </p:xfrm>
        <a:graphic>
          <a:graphicData uri="http://schemas.openxmlformats.org/presentationml/2006/ole">
            <mc:AlternateContent xmlns:mc="http://schemas.openxmlformats.org/markup-compatibility/2006">
              <mc:Choice xmlns:v="urn:schemas-microsoft-com:vml" Requires="v">
                <p:oleObj spid="_x0000_s8198" name="文档" r:id="rId5" imgW="3910459" imgH="2217636" progId="Word.Document.12">
                  <p:embed/>
                </p:oleObj>
              </mc:Choice>
              <mc:Fallback>
                <p:oleObj name="文档" r:id="rId5" imgW="3910459" imgH="2217636" progId="Word.Document.12">
                  <p:embed/>
                  <p:pic>
                    <p:nvPicPr>
                      <p:cNvPr id="0" name=""/>
                      <p:cNvPicPr/>
                      <p:nvPr/>
                    </p:nvPicPr>
                    <p:blipFill>
                      <a:blip r:embed="rId6"/>
                      <a:stretch>
                        <a:fillRect/>
                      </a:stretch>
                    </p:blipFill>
                    <p:spPr>
                      <a:xfrm>
                        <a:off x="508000" y="2119699"/>
                        <a:ext cx="8128000" cy="4610155"/>
                      </a:xfrm>
                      <a:prstGeom prst="rect">
                        <a:avLst/>
                      </a:prstGeom>
                    </p:spPr>
                  </p:pic>
                </p:oleObj>
              </mc:Fallback>
            </mc:AlternateContent>
          </a:graphicData>
        </a:graphic>
      </p:graphicFrame>
    </p:spTree>
    <p:extLst>
      <p:ext uri="{BB962C8B-B14F-4D97-AF65-F5344CB8AC3E}">
        <p14:creationId xmlns:p14="http://schemas.microsoft.com/office/powerpoint/2010/main" val="29949214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52960964"/>
              </p:ext>
            </p:extLst>
          </p:nvPr>
        </p:nvGraphicFramePr>
        <p:xfrm>
          <a:off x="508000" y="1268123"/>
          <a:ext cx="8128000" cy="5689269"/>
        </p:xfrm>
        <a:graphic>
          <a:graphicData uri="http://schemas.openxmlformats.org/presentationml/2006/ole">
            <mc:AlternateContent xmlns:mc="http://schemas.openxmlformats.org/markup-compatibility/2006">
              <mc:Choice xmlns:v="urn:schemas-microsoft-com:vml" Requires="v">
                <p:oleObj spid="_x0000_s9222" name="文档" r:id="rId5" imgW="3910459" imgH="2736488" progId="Word.Document.12">
                  <p:embed/>
                </p:oleObj>
              </mc:Choice>
              <mc:Fallback>
                <p:oleObj name="文档" r:id="rId5" imgW="3910459" imgH="2736488" progId="Word.Document.12">
                  <p:embed/>
                  <p:pic>
                    <p:nvPicPr>
                      <p:cNvPr id="0" name=""/>
                      <p:cNvPicPr/>
                      <p:nvPr/>
                    </p:nvPicPr>
                    <p:blipFill>
                      <a:blip r:embed="rId6"/>
                      <a:stretch>
                        <a:fillRect/>
                      </a:stretch>
                    </p:blipFill>
                    <p:spPr>
                      <a:xfrm>
                        <a:off x="508000" y="1268123"/>
                        <a:ext cx="8128000" cy="5689269"/>
                      </a:xfrm>
                      <a:prstGeom prst="rect">
                        <a:avLst/>
                      </a:prstGeom>
                    </p:spPr>
                  </p:pic>
                </p:oleObj>
              </mc:Fallback>
            </mc:AlternateContent>
          </a:graphicData>
        </a:graphic>
      </p:graphicFrame>
    </p:spTree>
    <p:extLst>
      <p:ext uri="{BB962C8B-B14F-4D97-AF65-F5344CB8AC3E}">
        <p14:creationId xmlns:p14="http://schemas.microsoft.com/office/powerpoint/2010/main" val="10086626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39236955"/>
              </p:ext>
            </p:extLst>
          </p:nvPr>
        </p:nvGraphicFramePr>
        <p:xfrm>
          <a:off x="508000" y="1700808"/>
          <a:ext cx="8128000" cy="4610155"/>
        </p:xfrm>
        <a:graphic>
          <a:graphicData uri="http://schemas.openxmlformats.org/presentationml/2006/ole">
            <mc:AlternateContent xmlns:mc="http://schemas.openxmlformats.org/markup-compatibility/2006">
              <mc:Choice xmlns:v="urn:schemas-microsoft-com:vml" Requires="v">
                <p:oleObj spid="_x0000_s10247" name="文档" r:id="rId5" imgW="3910459" imgH="2217636" progId="Word.Document.12">
                  <p:embed/>
                </p:oleObj>
              </mc:Choice>
              <mc:Fallback>
                <p:oleObj name="文档" r:id="rId5" imgW="3910459" imgH="2217636" progId="Word.Document.12">
                  <p:embed/>
                  <p:pic>
                    <p:nvPicPr>
                      <p:cNvPr id="0" name=""/>
                      <p:cNvPicPr/>
                      <p:nvPr/>
                    </p:nvPicPr>
                    <p:blipFill>
                      <a:blip r:embed="rId6"/>
                      <a:stretch>
                        <a:fillRect/>
                      </a:stretch>
                    </p:blipFill>
                    <p:spPr>
                      <a:xfrm>
                        <a:off x="508000" y="1700808"/>
                        <a:ext cx="8128000" cy="4610155"/>
                      </a:xfrm>
                      <a:prstGeom prst="rect">
                        <a:avLst/>
                      </a:prstGeom>
                    </p:spPr>
                  </p:pic>
                </p:oleObj>
              </mc:Fallback>
            </mc:AlternateContent>
          </a:graphicData>
        </a:graphic>
      </p:graphicFrame>
    </p:spTree>
    <p:extLst>
      <p:ext uri="{BB962C8B-B14F-4D97-AF65-F5344CB8AC3E}">
        <p14:creationId xmlns:p14="http://schemas.microsoft.com/office/powerpoint/2010/main" val="217059681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64569181"/>
              </p:ext>
            </p:extLst>
          </p:nvPr>
        </p:nvGraphicFramePr>
        <p:xfrm>
          <a:off x="467544" y="1916832"/>
          <a:ext cx="8128000" cy="3144937"/>
        </p:xfrm>
        <a:graphic>
          <a:graphicData uri="http://schemas.openxmlformats.org/presentationml/2006/ole">
            <mc:AlternateContent xmlns:mc="http://schemas.openxmlformats.org/markup-compatibility/2006">
              <mc:Choice xmlns:v="urn:schemas-microsoft-com:vml" Requires="v">
                <p:oleObj spid="_x0000_s11270" name="文档" r:id="rId5" imgW="3910459" imgH="1512990" progId="Word.Document.12">
                  <p:embed/>
                </p:oleObj>
              </mc:Choice>
              <mc:Fallback>
                <p:oleObj name="文档" r:id="rId5" imgW="3910459" imgH="1512990" progId="Word.Document.12">
                  <p:embed/>
                  <p:pic>
                    <p:nvPicPr>
                      <p:cNvPr id="0" name=""/>
                      <p:cNvPicPr/>
                      <p:nvPr/>
                    </p:nvPicPr>
                    <p:blipFill>
                      <a:blip r:embed="rId6"/>
                      <a:stretch>
                        <a:fillRect/>
                      </a:stretch>
                    </p:blipFill>
                    <p:spPr>
                      <a:xfrm>
                        <a:off x="467544" y="1916832"/>
                        <a:ext cx="8128000" cy="3144937"/>
                      </a:xfrm>
                      <a:prstGeom prst="rect">
                        <a:avLst/>
                      </a:prstGeom>
                    </p:spPr>
                  </p:pic>
                </p:oleObj>
              </mc:Fallback>
            </mc:AlternateContent>
          </a:graphicData>
        </a:graphic>
      </p:graphicFrame>
    </p:spTree>
    <p:extLst>
      <p:ext uri="{BB962C8B-B14F-4D97-AF65-F5344CB8AC3E}">
        <p14:creationId xmlns:p14="http://schemas.microsoft.com/office/powerpoint/2010/main" val="12470454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stretch>
            <a:fillRect/>
          </a:stretch>
        </p:blipFill>
        <p:spPr>
          <a:xfrm>
            <a:off x="508000" y="1340768"/>
            <a:ext cx="8128000" cy="4838095"/>
          </a:xfrm>
          <a:prstGeom prst="rect">
            <a:avLst/>
          </a:prstGeom>
        </p:spPr>
      </p:pic>
    </p:spTree>
    <p:extLst>
      <p:ext uri="{BB962C8B-B14F-4D97-AF65-F5344CB8AC3E}">
        <p14:creationId xmlns:p14="http://schemas.microsoft.com/office/powerpoint/2010/main" val="21551203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855669"/>
            <a:ext cx="8128000" cy="3400661"/>
          </a:xfrm>
          <a:prstGeom prst="rect">
            <a:avLst/>
          </a:prstGeom>
        </p:spPr>
      </p:pic>
    </p:spTree>
    <p:extLst>
      <p:ext uri="{BB962C8B-B14F-4D97-AF65-F5344CB8AC3E}">
        <p14:creationId xmlns:p14="http://schemas.microsoft.com/office/powerpoint/2010/main" val="18084464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读三地区的农业资料比较图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与图示资料相符合的农业地域类型是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美国商品谷物农业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澳大利亚混合式农业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亚洲水稻种植业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城郊乳畜业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甲地区发展农业的主要</a:t>
            </a:r>
            <a:r>
              <a:rPr lang="zh-CN" altLang="zh-CN" sz="2200" smtClean="0">
                <a:solidFill>
                  <a:srgbClr val="000000"/>
                </a:solidFill>
                <a:latin typeface="Times New Roman" panose="02020603050405020304" pitchFamily="18" charset="0"/>
                <a:cs typeface="Times New Roman" panose="02020603050405020304" pitchFamily="18" charset="0"/>
              </a:rPr>
              <a:t>优势</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条件</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地广人稀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土地面积广阔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人口稠密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劳动力丰富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常年高温少雨的气候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便利的交通运输条件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09.eps" descr="id:2147492073;FounderCES"/>
          <p:cNvPicPr/>
          <p:nvPr/>
        </p:nvPicPr>
        <p:blipFill>
          <a:blip r:embed="rId4"/>
          <a:stretch>
            <a:fillRect/>
          </a:stretch>
        </p:blipFill>
        <p:spPr>
          <a:xfrm>
            <a:off x="4932040" y="2639632"/>
            <a:ext cx="3600400" cy="3237640"/>
          </a:xfrm>
          <a:prstGeom prst="rect">
            <a:avLst/>
          </a:prstGeom>
        </p:spPr>
      </p:pic>
    </p:spTree>
    <p:extLst>
      <p:ext uri="{BB962C8B-B14F-4D97-AF65-F5344CB8AC3E}">
        <p14:creationId xmlns:p14="http://schemas.microsoft.com/office/powerpoint/2010/main" val="25447564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据图中资料比较可知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甲地区农业以种植业为主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商品率较低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投入劳动力数量较多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可以确定甲地的农业地域类型是水稻种植业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乙地区农业种植业与畜牧业并重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可能是混合式农业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丙地区以畜牧业为主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投入劳动力数量较少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可能为乳畜业或大牧场放牧业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可以确定选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考查对亚洲水稻种植业的区位条件的理解。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4542987"/>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40346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604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6675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604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哥伦比亚已经成为世界重要的鲜切花生产国。读图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7999" y="1668795"/>
            <a:ext cx="4650523"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每年情人节</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在美国销售的鲜切玫瑰花多来自哥伦比亚。与美国相比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哥伦比亚生产鲜切玫瑰花的优势自然条件是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地形较平</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降水较丰沛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气温较高</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土壤较肥沃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墨西哥已成为哥伦比亚在美国鲜切花市场的竞争对手。与哥伦比亚相比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墨西哥开拓美国鲜切花市场的优势在于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运费低</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热量足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技术高</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品种全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R10.eps" descr="id:2147492087;FounderCES"/>
          <p:cNvPicPr/>
          <p:nvPr/>
        </p:nvPicPr>
        <p:blipFill>
          <a:blip r:embed="rId6"/>
          <a:stretch>
            <a:fillRect/>
          </a:stretch>
        </p:blipFill>
        <p:spPr>
          <a:xfrm>
            <a:off x="5158523" y="1701069"/>
            <a:ext cx="3597612" cy="3523945"/>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农业技术经济</a:t>
            </a:r>
            <a:r>
              <a:rPr lang="zh-CN" altLang="zh-CN" sz="2200" smtClean="0">
                <a:solidFill>
                  <a:srgbClr val="000000"/>
                </a:solidFill>
                <a:latin typeface="Times New Roman" panose="02020603050405020304" pitchFamily="18" charset="0"/>
                <a:cs typeface="Times New Roman" panose="02020603050405020304" pitchFamily="18" charset="0"/>
              </a:rPr>
              <a:t>因素</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为什么我国南方的水稻种植所需的劳动力数量较多</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我国南方地区的水稻种植多为水田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较为分散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难以进行大规模的机械化作业。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03.eps" descr="id:2147491921;FounderCES"/>
          <p:cNvPicPr/>
          <p:nvPr/>
        </p:nvPicPr>
        <p:blipFill>
          <a:blip r:embed="rId4"/>
          <a:stretch>
            <a:fillRect/>
          </a:stretch>
        </p:blipFill>
        <p:spPr>
          <a:xfrm>
            <a:off x="1835696" y="2276872"/>
            <a:ext cx="4747942" cy="2160240"/>
          </a:xfrm>
          <a:prstGeom prst="rect">
            <a:avLst/>
          </a:prstGeom>
        </p:spPr>
      </p:pic>
      <p:sp>
        <p:nvSpPr>
          <p:cNvPr id="6" name="矩形 5"/>
          <p:cNvSpPr/>
          <p:nvPr/>
        </p:nvSpPr>
        <p:spPr>
          <a:xfrm>
            <a:off x="2809941" y="2382747"/>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59060" y="4005065"/>
            <a:ext cx="552900" cy="337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8000" y="4958682"/>
            <a:ext cx="8128000" cy="12066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83157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604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6675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情人节为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位于北温带的美国本土仍然处在冬季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不利于玫瑰花的生长。但哥伦比亚位于赤道附近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可常年种植玫瑰花和生产鲜切玫瑰花。可见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哥伦比亚生产鲜切玫瑰花的主要优势自然条件是气温高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墨西哥是美国的陆上邻国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距离美国比哥伦比亚距离美国近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因而运输费用低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这是墨西哥与哥伦比亚争夺美国鲜切花市场的最大优势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项。墨西哥纬度高于哥伦比亚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因此热量不如哥伦比亚足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墨西哥与哥伦比亚都是发展中国家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鲜切花的技术在伯仲之间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哥伦比亚位于纬度较低的赤道附近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热量充足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其鲜切花的品种应多于墨西哥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90783" y="5301208"/>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762853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604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6675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北京延庆县采用新型种植技术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生产出优质高产的水果玉米。近年来由于北京市政府开始实行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农社对接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引导该地水果玉米进入社区销售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居民在家门口就可以买到新鲜的水果玉米。据此完成第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延庆生产出优质水果玉米的主要区位因素是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科技</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劳动力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政策</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交通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居民能在家门口买到新鲜、优质的水果玉米主要是因为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劳动力增多</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自然条件改善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土壤肥力增加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国家政策</a:t>
            </a:r>
            <a:r>
              <a:rPr lang="zh-CN" altLang="zh-CN" sz="2200" smtClean="0">
                <a:solidFill>
                  <a:srgbClr val="000000"/>
                </a:solidFill>
                <a:latin typeface="Times New Roman" panose="02020603050405020304" pitchFamily="18" charset="0"/>
                <a:cs typeface="Times New Roman" panose="02020603050405020304" pitchFamily="18" charset="0"/>
              </a:rPr>
              <a:t>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604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6675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从材料中可以看出延庆生产出优质水果玉米是采用了新型的种植技术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故主要区位因素是科技。第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材料显示北京市政府实行的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农社对接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让居民能在家门口买到新鲜、优质的水果玉米。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3.A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76448" y="4126502"/>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57417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604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6675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239095"/>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下图为某家庭农场示意图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读图完成第</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该农场最可能分布在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美国中西部的大平原上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澳大利亚大分水岭西侧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阿根廷的潘帕斯草原上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中国的珠江三角洲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下列有关此农场的叙述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a:t>
            </a:r>
            <a:r>
              <a:rPr lang="zh-CN" altLang="zh-CN" sz="2200" smtClean="0">
                <a:solidFill>
                  <a:srgbClr val="000000"/>
                </a:solidFill>
                <a:latin typeface="Times New Roman" panose="02020603050405020304" pitchFamily="18" charset="0"/>
                <a:cs typeface="Times New Roman" panose="02020603050405020304" pitchFamily="18" charset="0"/>
              </a:rPr>
              <a:t>的</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专门生产热带经济作物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以轮作和休耕的方式维持地力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完全依赖附近河流灌溉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种植谷物和放牧牲畜两种方式结合可以保证农场经济收入稳定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R11.eps" descr="id:2147492101;FounderCES"/>
          <p:cNvPicPr/>
          <p:nvPr/>
        </p:nvPicPr>
        <p:blipFill>
          <a:blip r:embed="rId6"/>
          <a:stretch>
            <a:fillRect/>
          </a:stretch>
        </p:blipFill>
        <p:spPr>
          <a:xfrm>
            <a:off x="4716016" y="1639558"/>
            <a:ext cx="3609218" cy="2808312"/>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604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6675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该农场将种植谷物和放牧牲畜两种方式结合起来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因此属于混合式农业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最有代表性的混合式农业分布在澳大利亚大分水岭西侧。第</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轮作和休耕方式使土地得到休养生息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因此能够维持地力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种植谷物与放牧牲畜可根据市场需求量大小分别确定其生产规模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因此可以保证农场经济收入稳定。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5.B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4342526"/>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603827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604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6675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156409"/>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下图为某企业六大优质葡萄种植基地分布图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读图完成下列各题。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R12.eps" descr="id:2147492108;FounderCES"/>
          <p:cNvPicPr/>
          <p:nvPr/>
        </p:nvPicPr>
        <p:blipFill>
          <a:blip r:embed="rId6"/>
          <a:stretch>
            <a:fillRect/>
          </a:stretch>
        </p:blipFill>
        <p:spPr>
          <a:xfrm>
            <a:off x="1483428" y="1616150"/>
            <a:ext cx="5898171" cy="4257953"/>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604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6675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435992" y="1183839"/>
            <a:ext cx="8312472"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分析烟台葡萄种植基地和新疆葡萄种植基地气候特点的差异。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简述宁夏葡萄种植基地的葡萄具有香气发育完全、色素形成良好、含糖量高、含酸量适中、产量高、品质优良的特点的自然原因。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两地气候特点的差异从降水量、气温、光照等方面分析即可。第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宁夏葡萄种植基地的葡萄品质优良的自然原因可从气候、水源、病虫害等角度分析。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烟台葡萄种植基地为温带季风气候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降水量较大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气温日较差较小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新疆葡萄种植基地属于温带大陆性气候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降水量较小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光照充足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气温日较差大。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贺兰山东麓干燥少雨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光照充足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昼夜温差大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白天温度高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光合作用强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制造葡萄糖多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而晚上气温低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呼吸作用弱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消耗的葡萄糖少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葡萄糖积累量较大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灌溉条件好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葡萄成熟采摘期间降水量小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葡萄品质高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病虫害少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各类污染少。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2470318"/>
            <a:ext cx="8128000" cy="1185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3667602"/>
            <a:ext cx="8128000" cy="27970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665060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农业社会经济因素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主要包括</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市场</a:t>
            </a:r>
            <a:r>
              <a:rPr lang="zh-CN" altLang="zh-CN" sz="2200">
                <a:solidFill>
                  <a:srgbClr val="000000"/>
                </a:solidFill>
                <a:latin typeface="Times New Roman" panose="02020603050405020304" pitchFamily="18" charset="0"/>
                <a:cs typeface="Times New Roman" panose="02020603050405020304" pitchFamily="18" charset="0"/>
              </a:rPr>
              <a:t>、交通运输和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农产品消费状况</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市场因素</a:t>
            </a:r>
            <a:r>
              <a:rPr lang="zh-CN" altLang="zh-CN" sz="2200">
                <a:solidFill>
                  <a:srgbClr val="000000"/>
                </a:solidFill>
                <a:latin typeface="Times New Roman" panose="02020603050405020304" pitchFamily="18" charset="0"/>
                <a:cs typeface="Times New Roman" panose="02020603050405020304" pitchFamily="18" charset="0"/>
              </a:rPr>
              <a:t>在很大程度上决定着农产品的价格。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市场需求</a:t>
            </a:r>
            <a:r>
              <a:rPr lang="zh-CN" altLang="zh-CN" sz="2200">
                <a:solidFill>
                  <a:srgbClr val="000000"/>
                </a:solidFill>
                <a:latin typeface="Times New Roman" panose="02020603050405020304" pitchFamily="18" charset="0"/>
                <a:cs typeface="Times New Roman" panose="02020603050405020304" pitchFamily="18" charset="0"/>
              </a:rPr>
              <a:t>对农产品生产和销售的影响越来越大。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近几年来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我国北方许多城市冬季已出现新鲜蔬菜供销两旺的景象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其影响因素有哪些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这说明什么问题</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影响因素有人们对自然因素的改造和交通运输条件的改善。这说明人们利用温室大棚改变了蔬菜生长的热量条件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使其反季节生长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再加上交通条件和保鲜冷藏技术的发展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使北方城市冬季依然出现新鲜蔬菜供销两旺的景象。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252000" y="1579370"/>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77866" y="1579370"/>
            <a:ext cx="2414614"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19066" y="2409599"/>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9066" y="2819069"/>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3945964"/>
            <a:ext cx="8128000" cy="1931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21557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8453"/>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二、农业地域类型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在不同的地区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利用当地的优势条件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发展各具特色的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农业生产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并在地区之间开展</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商品交换</a:t>
            </a:r>
            <a:r>
              <a:rPr lang="zh-CN" altLang="zh-CN" sz="2200">
                <a:solidFill>
                  <a:srgbClr val="000000"/>
                </a:solidFill>
                <a:latin typeface="Times New Roman" panose="02020603050405020304" pitchFamily="18" charset="0"/>
                <a:cs typeface="Times New Roman" panose="02020603050405020304" pitchFamily="18" charset="0"/>
              </a:rPr>
              <a:t>所形成的农业</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经营单位</a:t>
            </a:r>
            <a:r>
              <a:rPr lang="zh-CN" altLang="zh-CN" sz="2200">
                <a:solidFill>
                  <a:srgbClr val="000000"/>
                </a:solidFill>
                <a:latin typeface="Times New Roman" panose="02020603050405020304" pitchFamily="18" charset="0"/>
                <a:cs typeface="Times New Roman" panose="02020603050405020304" pitchFamily="18" charset="0"/>
              </a:rPr>
              <a:t>或</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地域单位</a:t>
            </a:r>
            <a:r>
              <a:rPr lang="zh-CN" altLang="zh-CN" sz="2200">
                <a:solidFill>
                  <a:srgbClr val="000000"/>
                </a:solidFill>
                <a:latin typeface="Times New Roman" panose="02020603050405020304" pitchFamily="18" charset="0"/>
                <a:cs typeface="Times New Roman" panose="02020603050405020304" pitchFamily="18" charset="0"/>
              </a:rPr>
              <a:t>的组合。它是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农业生产分工</a:t>
            </a:r>
            <a:r>
              <a:rPr lang="zh-CN" altLang="zh-CN" sz="2200">
                <a:solidFill>
                  <a:srgbClr val="000000"/>
                </a:solidFill>
                <a:latin typeface="Times New Roman" panose="02020603050405020304" pitchFamily="18" charset="0"/>
                <a:cs typeface="Times New Roman" panose="02020603050405020304" pitchFamily="18" charset="0"/>
              </a:rPr>
              <a:t>在地域上的具体表现。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不同功能的农业区域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有着不同的农业生产条件、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特点</a:t>
            </a:r>
            <a:r>
              <a:rPr lang="zh-CN" altLang="zh-CN" sz="2200">
                <a:solidFill>
                  <a:srgbClr val="000000"/>
                </a:solidFill>
                <a:latin typeface="Times New Roman" panose="02020603050405020304" pitchFamily="18" charset="0"/>
                <a:cs typeface="Times New Roman" panose="02020603050405020304" pitchFamily="18" charset="0"/>
              </a:rPr>
              <a:t>、潜力、优势和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限制性因素</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生产布局发展趋势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64544369"/>
              </p:ext>
            </p:extLst>
          </p:nvPr>
        </p:nvGraphicFramePr>
        <p:xfrm>
          <a:off x="611560" y="4149080"/>
          <a:ext cx="8128000" cy="1966451"/>
        </p:xfrm>
        <a:graphic>
          <a:graphicData uri="http://schemas.openxmlformats.org/presentationml/2006/ole">
            <mc:AlternateContent xmlns:mc="http://schemas.openxmlformats.org/markup-compatibility/2006">
              <mc:Choice xmlns:v="urn:schemas-microsoft-com:vml" Requires="v">
                <p:oleObj spid="_x0000_s2054" name="文档" r:id="rId5" imgW="3839157" imgH="928246" progId="Word.Document.12">
                  <p:embed/>
                </p:oleObj>
              </mc:Choice>
              <mc:Fallback>
                <p:oleObj name="文档" r:id="rId5" imgW="3839157" imgH="928246" progId="Word.Document.12">
                  <p:embed/>
                  <p:pic>
                    <p:nvPicPr>
                      <p:cNvPr id="0" name=""/>
                      <p:cNvPicPr/>
                      <p:nvPr/>
                    </p:nvPicPr>
                    <p:blipFill>
                      <a:blip r:embed="rId6"/>
                      <a:stretch>
                        <a:fillRect/>
                      </a:stretch>
                    </p:blipFill>
                    <p:spPr>
                      <a:xfrm>
                        <a:off x="611560" y="4149080"/>
                        <a:ext cx="8128000" cy="1966451"/>
                      </a:xfrm>
                      <a:prstGeom prst="rect">
                        <a:avLst/>
                      </a:prstGeom>
                    </p:spPr>
                  </p:pic>
                </p:oleObj>
              </mc:Fallback>
            </mc:AlternateContent>
          </a:graphicData>
        </a:graphic>
      </p:graphicFrame>
      <p:sp>
        <p:nvSpPr>
          <p:cNvPr id="7" name="矩形 6"/>
          <p:cNvSpPr/>
          <p:nvPr/>
        </p:nvSpPr>
        <p:spPr>
          <a:xfrm>
            <a:off x="7744150" y="1712097"/>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4069" y="2110278"/>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40083" y="2152269"/>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37106" y="2152269"/>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68343" y="2127078"/>
            <a:ext cx="1071217"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0841" y="2521775"/>
            <a:ext cx="360040"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0421" y="2533064"/>
            <a:ext cx="1689473" cy="2839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378021" y="2921577"/>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91002" y="3345713"/>
            <a:ext cx="1449082" cy="2839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75856" y="4187221"/>
            <a:ext cx="1080120"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75856" y="4581128"/>
            <a:ext cx="1080120"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55097" y="4968020"/>
            <a:ext cx="1080120"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237715" y="5361927"/>
            <a:ext cx="1512168"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22849" y="5736942"/>
            <a:ext cx="1046253"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9"/>
                                        </p:tgtEl>
                                      </p:cBhvr>
                                    </p:animEffect>
                                    <p:set>
                                      <p:cBhvr>
                                        <p:cTn id="63" dur="1" fill="hold">
                                          <p:stCondLst>
                                            <p:cond delay="499"/>
                                          </p:stCondLst>
                                        </p:cTn>
                                        <p:tgtEl>
                                          <p:spTgt spid="19"/>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xit" presetSubtype="4" fill="hold" grpId="0" nodeType="clickEffect">
                                  <p:stCondLst>
                                    <p:cond delay="0"/>
                                  </p:stCondLst>
                                  <p:childTnLst>
                                    <p:animEffect transition="out" filter="wipe(down)">
                                      <p:cBhvr>
                                        <p:cTn id="67" dur="500"/>
                                        <p:tgtEl>
                                          <p:spTgt spid="20"/>
                                        </p:tgtEl>
                                      </p:cBhvr>
                                    </p:animEffect>
                                    <p:set>
                                      <p:cBhvr>
                                        <p:cTn id="68"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568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农业生产地域分工的标志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各地区农业的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商品化生产</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布局原则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按照自然规律和经济规律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因地制宜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扬长避短。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几种常见的农业地域类型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R04.eps" descr="id:2147491928;FounderCES"/>
          <p:cNvPicPr/>
          <p:nvPr/>
        </p:nvPicPr>
        <p:blipFill>
          <a:blip r:embed="rId4"/>
          <a:stretch>
            <a:fillRect/>
          </a:stretch>
        </p:blipFill>
        <p:spPr>
          <a:xfrm>
            <a:off x="2699792" y="2607959"/>
            <a:ext cx="2829980" cy="3629353"/>
          </a:xfrm>
          <a:prstGeom prst="rect">
            <a:avLst/>
          </a:prstGeom>
        </p:spPr>
      </p:pic>
      <p:sp>
        <p:nvSpPr>
          <p:cNvPr id="8" name="矩形 7"/>
          <p:cNvSpPr/>
          <p:nvPr/>
        </p:nvSpPr>
        <p:spPr>
          <a:xfrm>
            <a:off x="5636093" y="1335689"/>
            <a:ext cx="1386550" cy="365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52295" y="1833535"/>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68423" y="2663966"/>
            <a:ext cx="1166184"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14782" y="5877272"/>
            <a:ext cx="1166184"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67178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我国四大牧区之一的内蒙古牧区的牧业生产属于大牧场放牧业吗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内蒙古牧区的牧业生产存在着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靠天养畜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生产规模较小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专业化程度低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商品率也较低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生态环境问题较为严重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不属于大牧场放牧业。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3356992"/>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59044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农业区位因素</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绿色、科技、未来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为主题的第十四届中国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国际蔬菜科技博览会在明媚的春天里向世人展现独特魅力。改革开放之后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中国蔬菜之乡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美称的寿光市着力推进农业科技创新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推动农业增效、农民增收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农业标准化、基地化、品牌化、种苗化、高端化发展一路领先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目前全市蔬菜生产基地年产优质蔬菜</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亿千克</a:t>
            </a:r>
            <a:r>
              <a:rPr lang="en-US" altLang="zh-CN" sz="2200">
                <a:solidFill>
                  <a:srgbClr val="000000"/>
                </a:solidFill>
                <a:latin typeface="Times New Roman" panose="02020603050405020304" pitchFamily="18" charset="0"/>
                <a:cs typeface="Times New Roman" panose="02020603050405020304" pitchFamily="18" charset="0"/>
              </a:rPr>
              <a:t>,552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个品种获得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国家优质农产品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个产品获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国家地理标志产品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318</TotalTime>
  <Words>1713</Words>
  <Application>Microsoft Office PowerPoint</Application>
  <PresentationFormat>全屏显示(4:3)</PresentationFormat>
  <Paragraphs>202</Paragraphs>
  <Slides>46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58"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第二节　农业区位因素与农业地域类型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2016-08-02T02:23:20Z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