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58" r:id="rId2"/>
    <p:sldId id="264" r:id="rId3"/>
    <p:sldId id="265" r:id="rId4"/>
    <p:sldId id="369" r:id="rId5"/>
    <p:sldId id="370" r:id="rId6"/>
    <p:sldId id="366" r:id="rId7"/>
    <p:sldId id="371" r:id="rId8"/>
    <p:sldId id="372" r:id="rId9"/>
    <p:sldId id="275" r:id="rId10"/>
    <p:sldId id="373" r:id="rId11"/>
    <p:sldId id="374" r:id="rId12"/>
    <p:sldId id="375" r:id="rId13"/>
    <p:sldId id="376" r:id="rId14"/>
    <p:sldId id="377" r:id="rId15"/>
    <p:sldId id="378" r:id="rId16"/>
    <p:sldId id="379" r:id="rId17"/>
    <p:sldId id="380" r:id="rId18"/>
    <p:sldId id="381" r:id="rId19"/>
    <p:sldId id="382" r:id="rId20"/>
    <p:sldId id="383" r:id="rId21"/>
    <p:sldId id="384" r:id="rId22"/>
    <p:sldId id="385" r:id="rId23"/>
    <p:sldId id="386" r:id="rId24"/>
    <p:sldId id="387" r:id="rId25"/>
    <p:sldId id="361" r:id="rId26"/>
    <p:sldId id="388" r:id="rId27"/>
    <p:sldId id="389" r:id="rId28"/>
    <p:sldId id="390" r:id="rId29"/>
    <p:sldId id="391" r:id="rId30"/>
    <p:sldId id="392" r:id="rId31"/>
    <p:sldId id="393" r:id="rId32"/>
    <p:sldId id="394" r:id="rId33"/>
    <p:sldId id="395" r:id="rId34"/>
    <p:sldId id="396" r:id="rId35"/>
    <p:sldId id="397" r:id="rId36"/>
    <p:sldId id="270" r:id="rId37"/>
    <p:sldId id="398" r:id="rId38"/>
    <p:sldId id="277" r:id="rId39"/>
    <p:sldId id="399" r:id="rId40"/>
    <p:sldId id="310" r:id="rId41"/>
    <p:sldId id="400" r:id="rId42"/>
    <p:sldId id="311" r:id="rId43"/>
    <p:sldId id="401" r:id="rId44"/>
    <p:sldId id="402"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6.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6.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3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36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第三节　工业区位因素与工业地域联系</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5.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slide" Target="slide42.xml"/><Relationship Id="rId4" Type="http://schemas.openxmlformats.org/officeDocument/2006/relationships/slide" Target="slide40.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slide" Target="slide42.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6.xml"/><Relationship Id="rId1" Type="http://schemas.openxmlformats.org/officeDocument/2006/relationships/slideLayout" Target="../slideLayouts/slideLayout7.xml"/><Relationship Id="rId5" Type="http://schemas.openxmlformats.org/officeDocument/2006/relationships/slide" Target="slide42.xml"/><Relationship Id="rId4"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87624" y="2874708"/>
            <a:ext cx="7349988" cy="576064"/>
          </a:xfrm>
        </p:spPr>
        <p:txBody>
          <a:bodyPr/>
          <a:lstStyle/>
          <a:p>
            <a:r>
              <a:rPr lang="zh-CN" altLang="zh-CN" sz="3200" b="1"/>
              <a:t>第三节</a:t>
            </a:r>
            <a:r>
              <a:rPr lang="zh-CN" altLang="zh-CN" sz="3200"/>
              <a:t>　</a:t>
            </a:r>
            <a:r>
              <a:rPr lang="zh-CN" altLang="zh-CN" sz="3200" b="1"/>
              <a:t>工业区位因素与工业地域联系</a:t>
            </a:r>
            <a:endParaRPr lang="zh-CN" altLang="zh-CN" sz="320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2250"/>
            <a:ext cx="503855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中国饮料制造工业的分布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23.eps" descr="id:2147492307;FounderCES"/>
          <p:cNvPicPr/>
          <p:nvPr/>
        </p:nvPicPr>
        <p:blipFill>
          <a:blip r:embed="rId4"/>
          <a:stretch>
            <a:fillRect/>
          </a:stretch>
        </p:blipFill>
        <p:spPr>
          <a:xfrm>
            <a:off x="2267744" y="2060848"/>
            <a:ext cx="5102751" cy="3554583"/>
          </a:xfrm>
          <a:prstGeom prst="rect">
            <a:avLst/>
          </a:prstGeom>
        </p:spPr>
      </p:pic>
    </p:spTree>
    <p:extLst>
      <p:ext uri="{BB962C8B-B14F-4D97-AF65-F5344CB8AC3E}">
        <p14:creationId xmlns:p14="http://schemas.microsoft.com/office/powerpoint/2010/main" val="23244946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制糖工业属于哪类指向型工业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这类工业有何特点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工业布局有何特点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制糖工业属于原料指向型工业。原料不便于长距离运输或运输原料成本较高的工业。布局应接近原料产地。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饮料工业属于哪类指向型工业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这类工业有何特点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工业布局有何特点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饮料工业属于市场指向型工业。产品不便于长距离运输或运输产品成本较高的工业。布局应接近消费市场。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以上材料说明影响工业区位的主要因素是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5440" y="2521255"/>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5440" y="4142880"/>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5440" y="5352145"/>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42513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5290"/>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工业布局的因素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工业布局的因素不同于工业区位因素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工业区位因素侧重于联系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工业布局的因素则是从更具体的角度探讨各因素对工业位置的影响。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98079461"/>
              </p:ext>
            </p:extLst>
          </p:nvPr>
        </p:nvGraphicFramePr>
        <p:xfrm>
          <a:off x="508000" y="3645024"/>
          <a:ext cx="8128000" cy="2811634"/>
        </p:xfrm>
        <a:graphic>
          <a:graphicData uri="http://schemas.openxmlformats.org/presentationml/2006/ole">
            <mc:AlternateContent xmlns:mc="http://schemas.openxmlformats.org/markup-compatibility/2006">
              <mc:Choice xmlns:v="urn:schemas-microsoft-com:vml" Requires="v">
                <p:oleObj spid="_x0000_s5125" name="文档" r:id="rId6" imgW="3910459" imgH="1352761" progId="Word.Document.12">
                  <p:embed/>
                </p:oleObj>
              </mc:Choice>
              <mc:Fallback>
                <p:oleObj name="文档" r:id="rId6" imgW="3910459" imgH="1352761" progId="Word.Document.12">
                  <p:embed/>
                  <p:pic>
                    <p:nvPicPr>
                      <p:cNvPr id="0" name=""/>
                      <p:cNvPicPr/>
                      <p:nvPr/>
                    </p:nvPicPr>
                    <p:blipFill>
                      <a:blip r:embed="rId7"/>
                      <a:stretch>
                        <a:fillRect/>
                      </a:stretch>
                    </p:blipFill>
                    <p:spPr>
                      <a:xfrm>
                        <a:off x="508000" y="3645024"/>
                        <a:ext cx="8128000" cy="2811634"/>
                      </a:xfrm>
                      <a:prstGeom prst="rect">
                        <a:avLst/>
                      </a:prstGeom>
                    </p:spPr>
                  </p:pic>
                </p:oleObj>
              </mc:Fallback>
            </mc:AlternateContent>
          </a:graphicData>
        </a:graphic>
      </p:graphicFrame>
    </p:spTree>
    <p:extLst>
      <p:ext uri="{BB962C8B-B14F-4D97-AF65-F5344CB8AC3E}">
        <p14:creationId xmlns:p14="http://schemas.microsoft.com/office/powerpoint/2010/main" val="9243476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64401929"/>
              </p:ext>
            </p:extLst>
          </p:nvPr>
        </p:nvGraphicFramePr>
        <p:xfrm>
          <a:off x="508000" y="1556792"/>
          <a:ext cx="8128000" cy="4610155"/>
        </p:xfrm>
        <a:graphic>
          <a:graphicData uri="http://schemas.openxmlformats.org/presentationml/2006/ole">
            <mc:AlternateContent xmlns:mc="http://schemas.openxmlformats.org/markup-compatibility/2006">
              <mc:Choice xmlns:v="urn:schemas-microsoft-com:vml" Requires="v">
                <p:oleObj spid="_x0000_s6149" name="文档" r:id="rId6" imgW="3910459" imgH="2217636" progId="Word.Document.12">
                  <p:embed/>
                </p:oleObj>
              </mc:Choice>
              <mc:Fallback>
                <p:oleObj name="文档" r:id="rId6" imgW="3910459" imgH="2217636" progId="Word.Document.12">
                  <p:embed/>
                  <p:pic>
                    <p:nvPicPr>
                      <p:cNvPr id="0" name=""/>
                      <p:cNvPicPr/>
                      <p:nvPr/>
                    </p:nvPicPr>
                    <p:blipFill>
                      <a:blip r:embed="rId7"/>
                      <a:stretch>
                        <a:fillRect/>
                      </a:stretch>
                    </p:blipFill>
                    <p:spPr>
                      <a:xfrm>
                        <a:off x="508000" y="1556792"/>
                        <a:ext cx="8128000" cy="4610155"/>
                      </a:xfrm>
                      <a:prstGeom prst="rect">
                        <a:avLst/>
                      </a:prstGeom>
                    </p:spPr>
                  </p:pic>
                </p:oleObj>
              </mc:Fallback>
            </mc:AlternateContent>
          </a:graphicData>
        </a:graphic>
      </p:graphicFrame>
    </p:spTree>
    <p:extLst>
      <p:ext uri="{BB962C8B-B14F-4D97-AF65-F5344CB8AC3E}">
        <p14:creationId xmlns:p14="http://schemas.microsoft.com/office/powerpoint/2010/main" val="21222907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44333004"/>
              </p:ext>
            </p:extLst>
          </p:nvPr>
        </p:nvGraphicFramePr>
        <p:xfrm>
          <a:off x="508000" y="1854829"/>
          <a:ext cx="8128000" cy="3402342"/>
        </p:xfrm>
        <a:graphic>
          <a:graphicData uri="http://schemas.openxmlformats.org/presentationml/2006/ole">
            <mc:AlternateContent xmlns:mc="http://schemas.openxmlformats.org/markup-compatibility/2006">
              <mc:Choice xmlns:v="urn:schemas-microsoft-com:vml" Requires="v">
                <p:oleObj spid="_x0000_s7173" name="文档" r:id="rId6" imgW="3910459" imgH="1637212" progId="Word.Document.12">
                  <p:embed/>
                </p:oleObj>
              </mc:Choice>
              <mc:Fallback>
                <p:oleObj name="文档" r:id="rId6" imgW="3910459" imgH="1637212" progId="Word.Document.12">
                  <p:embed/>
                  <p:pic>
                    <p:nvPicPr>
                      <p:cNvPr id="0" name=""/>
                      <p:cNvPicPr/>
                      <p:nvPr/>
                    </p:nvPicPr>
                    <p:blipFill>
                      <a:blip r:embed="rId7"/>
                      <a:stretch>
                        <a:fillRect/>
                      </a:stretch>
                    </p:blipFill>
                    <p:spPr>
                      <a:xfrm>
                        <a:off x="508000" y="1854829"/>
                        <a:ext cx="8128000" cy="3402342"/>
                      </a:xfrm>
                      <a:prstGeom prst="rect">
                        <a:avLst/>
                      </a:prstGeom>
                    </p:spPr>
                  </p:pic>
                </p:oleObj>
              </mc:Fallback>
            </mc:AlternateContent>
          </a:graphicData>
        </a:graphic>
      </p:graphicFrame>
    </p:spTree>
    <p:extLst>
      <p:ext uri="{BB962C8B-B14F-4D97-AF65-F5344CB8AC3E}">
        <p14:creationId xmlns:p14="http://schemas.microsoft.com/office/powerpoint/2010/main" val="29739288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0117"/>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区位因素与工业类型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影响工业区位的因素有很多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主要有原料、动力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、劳动力、市场、交通运输、土地、水源、政策等。不同的工业部门所要考虑的主要的区位因素不同。</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73014605"/>
              </p:ext>
            </p:extLst>
          </p:nvPr>
        </p:nvGraphicFramePr>
        <p:xfrm>
          <a:off x="508000" y="2906028"/>
          <a:ext cx="8128000" cy="3890748"/>
        </p:xfrm>
        <a:graphic>
          <a:graphicData uri="http://schemas.openxmlformats.org/presentationml/2006/ole">
            <mc:AlternateContent xmlns:mc="http://schemas.openxmlformats.org/markup-compatibility/2006">
              <mc:Choice xmlns:v="urn:schemas-microsoft-com:vml" Requires="v">
                <p:oleObj spid="_x0000_s8197" name="文档" r:id="rId6" imgW="3910459" imgH="1871614" progId="Word.Document.12">
                  <p:embed/>
                </p:oleObj>
              </mc:Choice>
              <mc:Fallback>
                <p:oleObj name="文档" r:id="rId6" imgW="3910459" imgH="1871614" progId="Word.Document.12">
                  <p:embed/>
                  <p:pic>
                    <p:nvPicPr>
                      <p:cNvPr id="0" name=""/>
                      <p:cNvPicPr/>
                      <p:nvPr/>
                    </p:nvPicPr>
                    <p:blipFill>
                      <a:blip r:embed="rId7"/>
                      <a:stretch>
                        <a:fillRect/>
                      </a:stretch>
                    </p:blipFill>
                    <p:spPr>
                      <a:xfrm>
                        <a:off x="508000" y="2906028"/>
                        <a:ext cx="8128000" cy="3890748"/>
                      </a:xfrm>
                      <a:prstGeom prst="rect">
                        <a:avLst/>
                      </a:prstGeom>
                    </p:spPr>
                  </p:pic>
                </p:oleObj>
              </mc:Fallback>
            </mc:AlternateContent>
          </a:graphicData>
        </a:graphic>
      </p:graphicFrame>
    </p:spTree>
    <p:extLst>
      <p:ext uri="{BB962C8B-B14F-4D97-AF65-F5344CB8AC3E}">
        <p14:creationId xmlns:p14="http://schemas.microsoft.com/office/powerpoint/2010/main" val="19724745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87513560"/>
              </p:ext>
            </p:extLst>
          </p:nvPr>
        </p:nvGraphicFramePr>
        <p:xfrm>
          <a:off x="508000" y="1484784"/>
          <a:ext cx="8128000" cy="4636555"/>
        </p:xfrm>
        <a:graphic>
          <a:graphicData uri="http://schemas.openxmlformats.org/presentationml/2006/ole">
            <mc:AlternateContent xmlns:mc="http://schemas.openxmlformats.org/markup-compatibility/2006">
              <mc:Choice xmlns:v="urn:schemas-microsoft-com:vml" Requires="v">
                <p:oleObj spid="_x0000_s9221" name="文档" r:id="rId6" imgW="3910459" imgH="2230238" progId="Word.Document.12">
                  <p:embed/>
                </p:oleObj>
              </mc:Choice>
              <mc:Fallback>
                <p:oleObj name="文档" r:id="rId6" imgW="3910459" imgH="2230238" progId="Word.Document.12">
                  <p:embed/>
                  <p:pic>
                    <p:nvPicPr>
                      <p:cNvPr id="0" name=""/>
                      <p:cNvPicPr/>
                      <p:nvPr/>
                    </p:nvPicPr>
                    <p:blipFill>
                      <a:blip r:embed="rId7"/>
                      <a:stretch>
                        <a:fillRect/>
                      </a:stretch>
                    </p:blipFill>
                    <p:spPr>
                      <a:xfrm>
                        <a:off x="508000" y="1484784"/>
                        <a:ext cx="8128000" cy="4636555"/>
                      </a:xfrm>
                      <a:prstGeom prst="rect">
                        <a:avLst/>
                      </a:prstGeom>
                    </p:spPr>
                  </p:pic>
                </p:oleObj>
              </mc:Fallback>
            </mc:AlternateContent>
          </a:graphicData>
        </a:graphic>
      </p:graphicFrame>
    </p:spTree>
    <p:extLst>
      <p:ext uri="{BB962C8B-B14F-4D97-AF65-F5344CB8AC3E}">
        <p14:creationId xmlns:p14="http://schemas.microsoft.com/office/powerpoint/2010/main" val="39063030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340768"/>
            <a:ext cx="8128000" cy="4931596"/>
          </a:xfrm>
          <a:prstGeom prst="rect">
            <a:avLst/>
          </a:prstGeom>
        </p:spPr>
      </p:pic>
    </p:spTree>
    <p:extLst>
      <p:ext uri="{BB962C8B-B14F-4D97-AF65-F5344CB8AC3E}">
        <p14:creationId xmlns:p14="http://schemas.microsoft.com/office/powerpoint/2010/main" val="4848127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945421"/>
            <a:ext cx="8128000" cy="3221158"/>
          </a:xfrm>
          <a:prstGeom prst="rect">
            <a:avLst/>
          </a:prstGeom>
        </p:spPr>
      </p:pic>
    </p:spTree>
    <p:extLst>
      <p:ext uri="{BB962C8B-B14F-4D97-AF65-F5344CB8AC3E}">
        <p14:creationId xmlns:p14="http://schemas.microsoft.com/office/powerpoint/2010/main" val="11272593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980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工业区位因素的变化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区位因素变化原因。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24.eps" descr="id:2147492352;FounderCES"/>
          <p:cNvPicPr/>
          <p:nvPr/>
        </p:nvPicPr>
        <p:blipFill>
          <a:blip r:embed="rId4"/>
          <a:stretch>
            <a:fillRect/>
          </a:stretch>
        </p:blipFill>
        <p:spPr>
          <a:xfrm>
            <a:off x="2555776" y="2079863"/>
            <a:ext cx="4752617" cy="4589497"/>
          </a:xfrm>
          <a:prstGeom prst="rect">
            <a:avLst/>
          </a:prstGeom>
        </p:spPr>
      </p:pic>
    </p:spTree>
    <p:extLst>
      <p:ext uri="{BB962C8B-B14F-4D97-AF65-F5344CB8AC3E}">
        <p14:creationId xmlns:p14="http://schemas.microsoft.com/office/powerpoint/2010/main" val="15295893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59963417"/>
              </p:ext>
            </p:extLst>
          </p:nvPr>
        </p:nvGraphicFramePr>
        <p:xfrm>
          <a:off x="467544" y="908720"/>
          <a:ext cx="8128000" cy="5567035"/>
        </p:xfrm>
        <a:graphic>
          <a:graphicData uri="http://schemas.openxmlformats.org/presentationml/2006/ole">
            <mc:AlternateContent xmlns:mc="http://schemas.openxmlformats.org/markup-compatibility/2006">
              <mc:Choice xmlns:v="urn:schemas-microsoft-com:vml" Requires="v">
                <p:oleObj spid="_x0000_s1030" name="文档" r:id="rId4" imgW="4001207" imgH="2739729" progId="Word.Document.12">
                  <p:embed/>
                </p:oleObj>
              </mc:Choice>
              <mc:Fallback>
                <p:oleObj name="文档" r:id="rId4" imgW="4001207" imgH="2739729" progId="Word.Document.12">
                  <p:embed/>
                  <p:pic>
                    <p:nvPicPr>
                      <p:cNvPr id="0" name=""/>
                      <p:cNvPicPr/>
                      <p:nvPr/>
                    </p:nvPicPr>
                    <p:blipFill>
                      <a:blip r:embed="rId5"/>
                      <a:stretch>
                        <a:fillRect/>
                      </a:stretch>
                    </p:blipFill>
                    <p:spPr>
                      <a:xfrm>
                        <a:off x="467544" y="908720"/>
                        <a:ext cx="8128000" cy="5567035"/>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环境因素对工业区位的影响。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规模小、无污染的工业可有组织地布局在城区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用地规模大、对空气有轻度污染的工业可布局在城市边缘或近郊区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严重污染的大型企业宜布局在远离城市的郊区。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25.eps" descr="id:2147492359;FounderCES"/>
          <p:cNvPicPr/>
          <p:nvPr/>
        </p:nvPicPr>
        <p:blipFill>
          <a:blip r:embed="rId4"/>
          <a:stretch>
            <a:fillRect/>
          </a:stretch>
        </p:blipFill>
        <p:spPr>
          <a:xfrm>
            <a:off x="1763688" y="2924944"/>
            <a:ext cx="5256584" cy="3566579"/>
          </a:xfrm>
          <a:prstGeom prst="rect">
            <a:avLst/>
          </a:prstGeom>
        </p:spPr>
      </p:pic>
    </p:spTree>
    <p:extLst>
      <p:ext uri="{BB962C8B-B14F-4D97-AF65-F5344CB8AC3E}">
        <p14:creationId xmlns:p14="http://schemas.microsoft.com/office/powerpoint/2010/main" val="6176613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7544" y="950494"/>
            <a:ext cx="8128000" cy="131112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汉阳铁厂的兴衰和武汉钢铁厂的建设见证了中国近现代工业发展的历史。阅读材料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5" name="R26.eps" descr="id:2147492373;FounderCES"/>
          <p:cNvPicPr/>
          <p:nvPr/>
        </p:nvPicPr>
        <p:blipFill>
          <a:blip r:embed="rId4"/>
          <a:stretch>
            <a:fillRect/>
          </a:stretch>
        </p:blipFill>
        <p:spPr>
          <a:xfrm>
            <a:off x="4644008" y="2328817"/>
            <a:ext cx="3312368" cy="3044399"/>
          </a:xfrm>
          <a:prstGeom prst="rect">
            <a:avLst/>
          </a:prstGeom>
        </p:spPr>
      </p:pic>
      <p:sp>
        <p:nvSpPr>
          <p:cNvPr id="3" name="矩形 2"/>
          <p:cNvSpPr>
            <a:spLocks noChangeAspect="1"/>
          </p:cNvSpPr>
          <p:nvPr/>
        </p:nvSpPr>
        <p:spPr>
          <a:xfrm>
            <a:off x="508000" y="5445224"/>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指出与大冶相比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当时在汉阳建设铁厂的区位优势</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76872"/>
            <a:ext cx="3847976" cy="252992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1889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湖广总督张之洞筹划在湖北设铁厂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考虑的厂址是大冶或省城武昌附近的汉阳。</a:t>
            </a:r>
            <a:r>
              <a:rPr lang="en-US" altLang="zh-CN" sz="2200">
                <a:solidFill>
                  <a:srgbClr val="000000"/>
                </a:solidFill>
                <a:latin typeface="Times New Roman" panose="02020603050405020304" pitchFamily="18" charset="0"/>
                <a:cs typeface="Times New Roman" panose="02020603050405020304" pitchFamily="18" charset="0"/>
              </a:rPr>
              <a:t>1893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铁厂最终在汉阳建成投产。下图是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世纪末湖北省局部区域示意图。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9991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武汉钢铁厂在武汉市东郊长江南岸破土动工</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月建成投产。</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汉阳铁厂遗址保护性改造工程启动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原址上将建设一座博物馆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作为青少年爱国主义教育的新基地。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结合所学地理知识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分析若</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年选择在汉阳铁厂原址建设武汉钢铁厂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可能会对武汉的城市发展造成哪些不利影响。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54277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339387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获取和解读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27.eps" descr="id:2147492380;FounderCES"/>
          <p:cNvPicPr/>
          <p:nvPr/>
        </p:nvPicPr>
        <p:blipFill>
          <a:blip r:embed="rId4"/>
          <a:stretch>
            <a:fillRect/>
          </a:stretch>
        </p:blipFill>
        <p:spPr>
          <a:xfrm>
            <a:off x="2627784" y="1628800"/>
            <a:ext cx="4390167" cy="4608512"/>
          </a:xfrm>
          <a:prstGeom prst="rect">
            <a:avLst/>
          </a:prstGeom>
        </p:spPr>
      </p:pic>
    </p:spTree>
    <p:extLst>
      <p:ext uri="{BB962C8B-B14F-4D97-AF65-F5344CB8AC3E}">
        <p14:creationId xmlns:p14="http://schemas.microsoft.com/office/powerpoint/2010/main" val="23109527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汉阳是武汉市的组成部分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位于长江和汉江交汇处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水运十分便利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可利用廉价的水运从附近运入煤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马鞍山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和铁矿石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武汉市是当时经济比较发达的城市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比大冶对钢铁的需求量大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也更具有科技和人才优势。第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钢铁企业是大型企业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污染较严重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如果建在汉阳钢铁厂原址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那么随着武汉市规模的扩大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武汉钢铁厂就会逐渐被市区包围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会加剧用地紧张、环境污染、交通拥堵等问题。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接近市场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枪炮厂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有技术、人才优势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接近燃料地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煤矿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城市用地紧张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交通拥挤。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5440" y="4315674"/>
            <a:ext cx="8157000" cy="1800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34042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25117"/>
            <a:ext cx="8128000" cy="1303883"/>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工业转移和工业集聚</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如下图。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28.eps" descr="id:2147492401;FounderCES"/>
          <p:cNvPicPr/>
          <p:nvPr/>
        </p:nvPicPr>
        <p:blipFill>
          <a:blip r:embed="rId4"/>
          <a:stretch>
            <a:fillRect/>
          </a:stretch>
        </p:blipFill>
        <p:spPr>
          <a:xfrm>
            <a:off x="2339752" y="3429000"/>
            <a:ext cx="4032448" cy="1622996"/>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3160"/>
            <a:ext cx="560281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加工制造业在全球转移示意图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29.eps" descr="id:2147492408;FounderCES"/>
          <p:cNvPicPr/>
          <p:nvPr/>
        </p:nvPicPr>
        <p:blipFill>
          <a:blip r:embed="rId4"/>
          <a:stretch>
            <a:fillRect/>
          </a:stretch>
        </p:blipFill>
        <p:spPr>
          <a:xfrm>
            <a:off x="1115616" y="2204864"/>
            <a:ext cx="6552728" cy="3600231"/>
          </a:xfrm>
          <a:prstGeom prst="rect">
            <a:avLst/>
          </a:prstGeom>
        </p:spPr>
      </p:pic>
    </p:spTree>
    <p:extLst>
      <p:ext uri="{BB962C8B-B14F-4D97-AF65-F5344CB8AC3E}">
        <p14:creationId xmlns:p14="http://schemas.microsoft.com/office/powerpoint/2010/main" val="31871165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材料一中</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不同工厂之间存在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工业联系。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分析材料二中促使加工制造业在全球进行产业转移的原因。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发达国家工资水平的提高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传统工业区日益沉重的环境压力以及发展中国家基础设施和投资环境的明显改善。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5440" y="3395133"/>
            <a:ext cx="8157000" cy="382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5440" y="4164335"/>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57786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425"/>
            <a:ext cx="8128000" cy="90486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影响工业转移的因素和转移</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方向</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31.eps" descr="id:2147492422;FounderCES"/>
          <p:cNvPicPr/>
          <p:nvPr/>
        </p:nvPicPr>
        <p:blipFill>
          <a:blip r:embed="rId4"/>
          <a:stretch>
            <a:fillRect/>
          </a:stretch>
        </p:blipFill>
        <p:spPr>
          <a:xfrm>
            <a:off x="2385816" y="2077954"/>
            <a:ext cx="4372367" cy="4005291"/>
          </a:xfrm>
          <a:prstGeom prst="rect">
            <a:avLst/>
          </a:prstGeom>
        </p:spPr>
      </p:pic>
    </p:spTree>
    <p:extLst>
      <p:ext uri="{BB962C8B-B14F-4D97-AF65-F5344CB8AC3E}">
        <p14:creationId xmlns:p14="http://schemas.microsoft.com/office/powerpoint/2010/main" val="19514623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6226"/>
            <a:ext cx="30024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工业集聚的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优越性</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32.eps" descr="id:2147492429;FounderCES"/>
          <p:cNvPicPr/>
          <p:nvPr/>
        </p:nvPicPr>
        <p:blipFill>
          <a:blip r:embed="rId4"/>
          <a:stretch>
            <a:fillRect/>
          </a:stretch>
        </p:blipFill>
        <p:spPr>
          <a:xfrm>
            <a:off x="1835696" y="1844824"/>
            <a:ext cx="5616624" cy="4342346"/>
          </a:xfrm>
          <a:prstGeom prst="rect">
            <a:avLst/>
          </a:prstGeom>
        </p:spPr>
      </p:pic>
    </p:spTree>
    <p:extLst>
      <p:ext uri="{BB962C8B-B14F-4D97-AF65-F5344CB8AC3E}">
        <p14:creationId xmlns:p14="http://schemas.microsoft.com/office/powerpoint/2010/main" val="36454673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一、工业区位因素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工业区位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指工业企业的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经济地理位置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以及工业企业在生产过程中与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相关事物</a:t>
            </a:r>
            <a:r>
              <a:rPr lang="zh-CN" altLang="zh-CN" sz="2200">
                <a:solidFill>
                  <a:srgbClr val="000000"/>
                </a:solidFill>
                <a:latin typeface="Times New Roman" panose="02020603050405020304" pitchFamily="18" charset="0"/>
                <a:cs typeface="Times New Roman" panose="02020603050405020304" pitchFamily="18" charset="0"/>
              </a:rPr>
              <a:t>的联系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253410" y="3363285"/>
            <a:ext cx="1706368"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57586" y="3363285"/>
            <a:ext cx="874854"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1674" y="3766006"/>
            <a:ext cx="319700"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3836"/>
            <a:ext cx="55415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开发区的形成及与专业化产业区的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33.eps" descr="id:2147492436;FounderCES"/>
          <p:cNvPicPr/>
          <p:nvPr/>
        </p:nvPicPr>
        <p:blipFill>
          <a:blip r:embed="rId4"/>
          <a:stretch>
            <a:fillRect/>
          </a:stretch>
        </p:blipFill>
        <p:spPr>
          <a:xfrm>
            <a:off x="1429340" y="2348880"/>
            <a:ext cx="6743060" cy="3404911"/>
          </a:xfrm>
          <a:prstGeom prst="rect">
            <a:avLst/>
          </a:prstGeom>
        </p:spPr>
      </p:pic>
    </p:spTree>
    <p:extLst>
      <p:ext uri="{BB962C8B-B14F-4D97-AF65-F5344CB8AC3E}">
        <p14:creationId xmlns:p14="http://schemas.microsoft.com/office/powerpoint/2010/main" val="38741339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340768"/>
            <a:ext cx="8128000" cy="4795354"/>
          </a:xfrm>
          <a:prstGeom prst="rect">
            <a:avLst/>
          </a:prstGeom>
        </p:spPr>
      </p:pic>
    </p:spTree>
    <p:extLst>
      <p:ext uri="{BB962C8B-B14F-4D97-AF65-F5344CB8AC3E}">
        <p14:creationId xmlns:p14="http://schemas.microsoft.com/office/powerpoint/2010/main" val="7630777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478393"/>
            <a:ext cx="8128000" cy="2155215"/>
          </a:xfrm>
          <a:prstGeom prst="rect">
            <a:avLst/>
          </a:prstGeom>
        </p:spPr>
      </p:pic>
    </p:spTree>
    <p:extLst>
      <p:ext uri="{BB962C8B-B14F-4D97-AF65-F5344CB8AC3E}">
        <p14:creationId xmlns:p14="http://schemas.microsoft.com/office/powerpoint/2010/main" val="27659022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97850056(2016·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全国丙</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我国为保护棉农利益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控制国际棉花进口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国内的棉花价格约比国际市场高</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我国纺织行业工人工资一般为美国的</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是越南、巴基斯坦等国的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倍。我国一些纺织企业为利用国际市场棉花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在国外建纺纱厂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纱线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运回国内加工。在我国同行业企业纷纷到越南、巴基斯坦等国建厂的情况下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总部位于杭州的</a:t>
            </a:r>
            <a:r>
              <a:rPr lang="en-US" altLang="zh-CN" sz="2200">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cs typeface="Times New Roman" panose="02020603050405020304" pitchFamily="18" charset="0"/>
              </a:rPr>
              <a:t>企业独自在美国建纺纱厂。</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月底</a:t>
            </a:r>
            <a:r>
              <a:rPr lang="en-US" altLang="zh-CN" sz="2200">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cs typeface="Times New Roman" panose="02020603050405020304" pitchFamily="18" charset="0"/>
              </a:rPr>
              <a:t>企业在美国工厂生产的第一批</a:t>
            </a:r>
            <a:r>
              <a:rPr lang="en-US" altLang="zh-CN" sz="2200">
                <a:solidFill>
                  <a:srgbClr val="000000"/>
                </a:solidFill>
                <a:latin typeface="Times New Roman" panose="02020603050405020304" pitchFamily="18" charset="0"/>
                <a:cs typeface="Times New Roman" panose="02020603050405020304" pitchFamily="18" charset="0"/>
              </a:rPr>
              <a:t>110</a:t>
            </a:r>
            <a:r>
              <a:rPr lang="zh-CN" altLang="zh-CN" sz="2200">
                <a:solidFill>
                  <a:srgbClr val="000000"/>
                </a:solidFill>
                <a:latin typeface="Times New Roman" panose="02020603050405020304" pitchFamily="18" charset="0"/>
                <a:cs typeface="Times New Roman" panose="02020603050405020304" pitchFamily="18" charset="0"/>
              </a:rPr>
              <a:t>吨纱线运至杭州。据此完成下列各题。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83049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cs typeface="Times New Roman" panose="02020603050405020304" pitchFamily="18" charset="0"/>
              </a:rPr>
              <a:t>企业将纺纱厂建在越南、巴基斯坦等国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利润比建在美国高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最主要的原因是越南、巴基斯坦等国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离原料产地较近</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离消费市场较近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劳动生产率较高</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劳动力价格较低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(2)K</a:t>
            </a:r>
            <a:r>
              <a:rPr lang="zh-CN" altLang="zh-CN" sz="2200">
                <a:solidFill>
                  <a:srgbClr val="000000"/>
                </a:solidFill>
                <a:latin typeface="Times New Roman" panose="02020603050405020304" pitchFamily="18" charset="0"/>
                <a:cs typeface="Times New Roman" panose="02020603050405020304" pitchFamily="18" charset="0"/>
              </a:rPr>
              <a:t>企业舍弃越南、巴基斯坦等国而选择在美国建纺纱厂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考虑的主要因素可能是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原料价格</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劳动力价格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投资环境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市场需求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该案例表明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随着工业技术水平的提高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我国纺纱业已大幅度降低了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原料使用量</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劳动力使用量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运输量</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设备费用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48119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我国的棉花价格高于国际市场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劳动力价格低于美国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而高于越南、巴基斯坦等国家。第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纺纱厂为劳动力导向型工业。如果</a:t>
            </a:r>
            <a:r>
              <a:rPr lang="en-US" altLang="zh-CN" sz="2200">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企业把纺纱厂建在越南、巴基斯坦等国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由于这些国家的劳动力价格较低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可降低企业生产成本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故利润比建在美国高。第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,K</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企业舍弃越南、巴基斯坦等国而选择在美国建纺纱厂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考虑的主要因素可能是美国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的投资环境更好。第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传统的纺纱业为劳动密集型企业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需要大量的劳动力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随着工业技术水平的提高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我国纺纱业已大幅度降低了劳动力的使用量。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5440" y="4931386"/>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79347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影响工业区位的因素很多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不同工业部门具有不同的区位指向。据此完成第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区位宜接近原料产地的是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水产品加工厂、羊毛加工厂、水果罐头厂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服装加工厂、羊毛加工厂、水果罐头厂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造船厂、飞机制造厂、电子装配厂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钢铁厂、高级时装加工厂、家具厂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啤酒厂、家具厂、面包加工厂的区位属于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原料指向型</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技术指向型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劳动力指向型</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市场指向</a:t>
            </a:r>
            <a:r>
              <a:rPr lang="zh-CN" altLang="zh-CN" sz="2200" smtClean="0">
                <a:solidFill>
                  <a:srgbClr val="000000"/>
                </a:solidFill>
                <a:latin typeface="Times New Roman" panose="02020603050405020304" pitchFamily="18" charset="0"/>
                <a:cs typeface="Times New Roman" panose="02020603050405020304" pitchFamily="18" charset="0"/>
              </a:rPr>
              <a:t>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水产品加工厂、羊毛加工厂、水果罐头厂属于原料指向型工业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服装加工厂、电子装配厂属于劳动力指向型工业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飞机制造厂、高级时装加工厂属于技术指向型工业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家具厂属于市场指向型工业。因此正确答案为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啤酒厂、家具厂、面包加工厂属于市场指向型工业。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5440" y="4365104"/>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45036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3909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读我国某区域图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地区承接东部沿海地区纺织工业转移的优势区位条件是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劳动力素质高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优质棉产区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原料丰富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市场需求量大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河流众多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用水充足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某大型纺织集团在该地区</a:t>
            </a:r>
            <a:r>
              <a:rPr lang="zh-CN" altLang="zh-CN" sz="2200" smtClean="0">
                <a:solidFill>
                  <a:srgbClr val="000000"/>
                </a:solidFill>
                <a:latin typeface="Times New Roman" panose="02020603050405020304" pitchFamily="18" charset="0"/>
                <a:cs typeface="Times New Roman" panose="02020603050405020304" pitchFamily="18" charset="0"/>
              </a:rPr>
              <a:t>建立</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轧花厂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纱线厂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产业链</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其</a:t>
            </a:r>
            <a:r>
              <a:rPr lang="zh-CN" altLang="zh-CN" sz="2200">
                <a:solidFill>
                  <a:srgbClr val="000000"/>
                </a:solidFill>
                <a:latin typeface="Times New Roman" panose="02020603050405020304" pitchFamily="18" charset="0"/>
                <a:cs typeface="Times New Roman" panose="02020603050405020304" pitchFamily="18" charset="0"/>
              </a:rPr>
              <a:t>主要原因是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可形成集聚效应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降低生产成本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土地资源丰富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利于扩大生产规模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优惠政策多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基础设施完善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产业基础雄厚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人才技术优势突出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35.eps" descr="id:2147492464;FounderCES"/>
          <p:cNvPicPr/>
          <p:nvPr/>
        </p:nvPicPr>
        <p:blipFill>
          <a:blip r:embed="rId6"/>
          <a:stretch>
            <a:fillRect/>
          </a:stretch>
        </p:blipFill>
        <p:spPr>
          <a:xfrm>
            <a:off x="5004048" y="2204864"/>
            <a:ext cx="3242306" cy="2592288"/>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从图中的区域轮廓及河流轮廓看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该区域为我国西北内陆的新疆地区</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地位于南疆地区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是我国著名的棉花产区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发展纺织业的原料充足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在该地区建立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轧花厂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纱线厂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产业链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可以形成纺织产业园区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形成集聚效应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降低生产成本。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5440" y="4161461"/>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91908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8234"/>
            <a:ext cx="414248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影响工业区位的三大主要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因素</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17422048"/>
              </p:ext>
            </p:extLst>
          </p:nvPr>
        </p:nvGraphicFramePr>
        <p:xfrm>
          <a:off x="508000" y="1916832"/>
          <a:ext cx="8128000" cy="4276852"/>
        </p:xfrm>
        <a:graphic>
          <a:graphicData uri="http://schemas.openxmlformats.org/presentationml/2006/ole">
            <mc:AlternateContent xmlns:mc="http://schemas.openxmlformats.org/markup-compatibility/2006">
              <mc:Choice xmlns:v="urn:schemas-microsoft-com:vml" Requires="v">
                <p:oleObj spid="_x0000_s2053" name="文档" r:id="rId6" imgW="3910459" imgH="2057407" progId="Word.Document.12">
                  <p:embed/>
                </p:oleObj>
              </mc:Choice>
              <mc:Fallback>
                <p:oleObj name="文档" r:id="rId6" imgW="3910459" imgH="2057407" progId="Word.Document.12">
                  <p:embed/>
                  <p:pic>
                    <p:nvPicPr>
                      <p:cNvPr id="0" name=""/>
                      <p:cNvPicPr/>
                      <p:nvPr/>
                    </p:nvPicPr>
                    <p:blipFill>
                      <a:blip r:embed="rId7"/>
                      <a:stretch>
                        <a:fillRect/>
                      </a:stretch>
                    </p:blipFill>
                    <p:spPr>
                      <a:xfrm>
                        <a:off x="508000" y="1916832"/>
                        <a:ext cx="8128000" cy="4276852"/>
                      </a:xfrm>
                      <a:prstGeom prst="rect">
                        <a:avLst/>
                      </a:prstGeom>
                    </p:spPr>
                  </p:pic>
                </p:oleObj>
              </mc:Fallback>
            </mc:AlternateContent>
          </a:graphicData>
        </a:graphic>
      </p:graphicFrame>
      <p:sp>
        <p:nvSpPr>
          <p:cNvPr id="6" name="矩形 5"/>
          <p:cNvSpPr/>
          <p:nvPr/>
        </p:nvSpPr>
        <p:spPr>
          <a:xfrm>
            <a:off x="2732905" y="2708920"/>
            <a:ext cx="542951"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1097" y="3069194"/>
            <a:ext cx="542951"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36063" y="3501008"/>
            <a:ext cx="280353" cy="265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8884" y="3871930"/>
            <a:ext cx="280353" cy="265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22988" y="4203031"/>
            <a:ext cx="1113987"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72879" y="4547852"/>
            <a:ext cx="1113987"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38247" y="5267341"/>
            <a:ext cx="1533753"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00170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广西平果以丰富的铝土资源为基础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发展了氧化铝和电解铝工业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这吸引了铝电缆、铝铸件和铝连轧等加工企业在此集聚。据此完成第</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这些企业在这里集聚的目的是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组建高科技产业基地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满足当地对铝制品的需求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减少当地的环境污染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资源共享和追求集聚效益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当地电解铝工业发展的优势能源是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火电</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水电</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核电</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smtClean="0">
                <a:solidFill>
                  <a:srgbClr val="000000"/>
                </a:solidFill>
                <a:latin typeface="Times New Roman" panose="02020603050405020304" pitchFamily="18" charset="0"/>
                <a:cs typeface="Times New Roman" panose="02020603050405020304" pitchFamily="18" charset="0"/>
              </a:rPr>
              <a:t>风能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广西平果有丰富的铝土资源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与铝相关的产业在此集聚可以实现资源共享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减少运费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获得最大的利润。第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当地地势落差大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河流流量大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水能丰富。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5.D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5440" y="3933056"/>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05067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9025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读下列图文材料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我国主要石化企业分布示意图。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36.eps" descr="id:2147492471;FounderCES"/>
          <p:cNvPicPr/>
          <p:nvPr/>
        </p:nvPicPr>
        <p:blipFill>
          <a:blip r:embed="rId6"/>
          <a:stretch>
            <a:fillRect/>
          </a:stretch>
        </p:blipFill>
        <p:spPr>
          <a:xfrm>
            <a:off x="1835696" y="2030550"/>
            <a:ext cx="5400600" cy="4289528"/>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中国石化工业呈现出由内陆地区向临港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包括海港和沿江港口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城市布局的演化态势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大连、天津、青岛、上海、宁波、茂名等临港城市正逐步取代大庆、吉林、兰州等内陆城市成为中国石化工业新的空间格局下的中心城市。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简述我国石化工业的空间分布特点。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简要分析西北地区发展石化工业的优势条件。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简述中国石化企业临港布局的原因。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6604227"/>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3" name="矩形 2">
            <a:hlinkClick r:id="rId2" action="ppaction://hlinksldjump"/>
          </p:cNvPr>
          <p:cNvSpPr/>
          <p:nvPr/>
        </p:nvSpPr>
        <p:spPr>
          <a:xfrm>
            <a:off x="5798494"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1306"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378" y="869763"/>
            <a:ext cx="45620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从图中分布来看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我国石化工业南北比较北方要多于南方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东西比较东部分布稠密。第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西北地区是我国重要的石油产地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石油资源丰富。第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临港布局对原料的运进和产品的运出都很便利。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沿海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地区较稠密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中西部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地区较稀疏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北部地区较稠密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南部地区较稀疏。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石油资源丰富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石油产量远大于本地消费量。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港口对外联系便利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利于原油的输入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也利于各种石化产品的输出。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5440" y="3296273"/>
            <a:ext cx="8157000" cy="2880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825096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影响工业布局的因素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自然资源、自然条件、社会经济因素、生产技术因素、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市场因素</a:t>
            </a:r>
            <a:r>
              <a:rPr lang="zh-CN" altLang="zh-CN" sz="2200">
                <a:solidFill>
                  <a:srgbClr val="000000"/>
                </a:solidFill>
                <a:latin typeface="Times New Roman" panose="02020603050405020304" pitchFamily="18" charset="0"/>
                <a:cs typeface="Times New Roman" panose="02020603050405020304" pitchFamily="18" charset="0"/>
              </a:rPr>
              <a:t>和环境因素等。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环境质量对工业区位的影响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环境质量是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投资环境</a:t>
            </a:r>
            <a:r>
              <a:rPr lang="zh-CN" altLang="zh-CN" sz="2200">
                <a:solidFill>
                  <a:srgbClr val="000000"/>
                </a:solidFill>
                <a:latin typeface="Times New Roman" panose="02020603050405020304" pitchFamily="18" charset="0"/>
                <a:cs typeface="Times New Roman" panose="02020603050405020304" pitchFamily="18" charset="0"/>
              </a:rPr>
              <a:t>和生活质量的重要组成部分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环境污染的防治在很大程度上制约着工厂的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生产成本</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经营效率</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有关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环境法规</a:t>
            </a:r>
            <a:r>
              <a:rPr lang="zh-CN" altLang="zh-CN" sz="2200">
                <a:solidFill>
                  <a:srgbClr val="000000"/>
                </a:solidFill>
                <a:latin typeface="Times New Roman" panose="02020603050405020304" pitchFamily="18" charset="0"/>
                <a:cs typeface="Times New Roman" panose="02020603050405020304" pitchFamily="18" charset="0"/>
              </a:rPr>
              <a:t>和污染治理费用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对污染型工业企业的区位选择影响很大。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假如你是一个工厂的总经理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让你在全国选一个地方建厂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你会考虑哪些因素</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生产原料、能源、土地、交通、劳动力、环境质量、市场等因素。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186112" y="1696768"/>
            <a:ext cx="1706368"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29113" y="2902366"/>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34538" y="3314836"/>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9542" y="3303547"/>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86945" y="3702760"/>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5440" y="5291427"/>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83625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二、工业联系和工业区域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工业生产系统的组成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原料</a:t>
            </a:r>
            <a:r>
              <a:rPr lang="zh-CN" altLang="zh-CN" sz="2200">
                <a:solidFill>
                  <a:srgbClr val="000000"/>
                </a:solidFill>
                <a:latin typeface="Times New Roman" panose="02020603050405020304" pitchFamily="18" charset="0"/>
                <a:cs typeface="Times New Roman" panose="02020603050405020304" pitchFamily="18" charset="0"/>
              </a:rPr>
              <a:t>投入、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生产</a:t>
            </a:r>
            <a:r>
              <a:rPr lang="zh-CN" altLang="zh-CN" sz="2200">
                <a:solidFill>
                  <a:srgbClr val="000000"/>
                </a:solidFill>
                <a:latin typeface="Times New Roman" panose="02020603050405020304" pitchFamily="18" charset="0"/>
                <a:cs typeface="Times New Roman" panose="02020603050405020304" pitchFamily="18" charset="0"/>
              </a:rPr>
              <a:t>活动和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产品</a:t>
            </a:r>
            <a:r>
              <a:rPr lang="zh-CN" altLang="zh-CN" sz="2200">
                <a:solidFill>
                  <a:srgbClr val="000000"/>
                </a:solidFill>
                <a:latin typeface="Times New Roman" panose="02020603050405020304" pitchFamily="18" charset="0"/>
                <a:cs typeface="Times New Roman" panose="02020603050405020304" pitchFamily="18" charset="0"/>
              </a:rPr>
              <a:t>产出。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从工业生产过程来看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许多中间环节的承担者既是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供应商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消费者</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工业部门之间形成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投入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产出</a:t>
            </a:r>
            <a:r>
              <a:rPr lang="zh-CN" altLang="zh-CN" sz="2200">
                <a:solidFill>
                  <a:srgbClr val="000000"/>
                </a:solidFill>
                <a:latin typeface="Times New Roman" panose="02020603050405020304" pitchFamily="18" charset="0"/>
                <a:cs typeface="Times New Roman" panose="02020603050405020304" pitchFamily="18" charset="0"/>
              </a:rPr>
              <a:t>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形成全球生产系统与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地方生产</a:t>
            </a:r>
            <a:r>
              <a:rPr lang="zh-CN" altLang="zh-CN" sz="2200">
                <a:solidFill>
                  <a:srgbClr val="000000"/>
                </a:solidFill>
                <a:latin typeface="Times New Roman" panose="02020603050405020304" pitchFamily="18" charset="0"/>
                <a:cs typeface="Times New Roman" panose="02020603050405020304" pitchFamily="18" charset="0"/>
              </a:rPr>
              <a:t>系统。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大庆市号称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石油城市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该市的工业发展形成的石油产业链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反映出何种工业联系类型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的工业联系。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520032" y="2140105"/>
            <a:ext cx="547912"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2140105"/>
            <a:ext cx="547912"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28344" y="2140105"/>
            <a:ext cx="547912"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04248" y="2951680"/>
            <a:ext cx="86409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8982" y="3347874"/>
            <a:ext cx="86409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20550" y="3747946"/>
            <a:ext cx="1379441"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78224" y="4156329"/>
            <a:ext cx="1121768"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5440" y="5352145"/>
            <a:ext cx="8157000" cy="873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工业转移和工业集聚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工业转移。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各地区的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资源供给</a:t>
            </a:r>
            <a:r>
              <a:rPr lang="zh-CN" altLang="zh-CN" sz="2200">
                <a:solidFill>
                  <a:srgbClr val="000000"/>
                </a:solidFill>
                <a:latin typeface="Times New Roman" panose="02020603050405020304" pitchFamily="18" charset="0"/>
                <a:cs typeface="Times New Roman" panose="02020603050405020304" pitchFamily="18" charset="0"/>
              </a:rPr>
              <a:t>、劳动力素质、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工资水平</a:t>
            </a:r>
            <a:r>
              <a:rPr lang="zh-CN" altLang="zh-CN" sz="2200">
                <a:solidFill>
                  <a:srgbClr val="000000"/>
                </a:solidFill>
                <a:latin typeface="Times New Roman" panose="02020603050405020304" pitchFamily="18" charset="0"/>
                <a:cs typeface="Times New Roman" panose="02020603050405020304" pitchFamily="18" charset="0"/>
              </a:rPr>
              <a:t>、市场需求、</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环境容量</a:t>
            </a:r>
            <a:r>
              <a:rPr lang="zh-CN" altLang="zh-CN" sz="2200">
                <a:solidFill>
                  <a:srgbClr val="000000"/>
                </a:solidFill>
                <a:latin typeface="Times New Roman" panose="02020603050405020304" pitchFamily="18" charset="0"/>
                <a:cs typeface="Times New Roman" panose="02020603050405020304" pitchFamily="18" charset="0"/>
              </a:rPr>
              <a:t>的不同及变化</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工业垄断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高质量的产品、迅速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创新</a:t>
            </a:r>
            <a:r>
              <a:rPr lang="zh-CN" altLang="zh-CN" sz="2200">
                <a:solidFill>
                  <a:srgbClr val="000000"/>
                </a:solidFill>
                <a:latin typeface="Times New Roman" panose="02020603050405020304" pitchFamily="18" charset="0"/>
                <a:cs typeface="Times New Roman" panose="02020603050405020304" pitchFamily="18" charset="0"/>
              </a:rPr>
              <a:t>的产品和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高度专业化</a:t>
            </a:r>
            <a:r>
              <a:rPr lang="zh-CN" altLang="zh-CN" sz="2200">
                <a:solidFill>
                  <a:srgbClr val="000000"/>
                </a:solidFill>
                <a:latin typeface="Times New Roman" panose="02020603050405020304" pitchFamily="18" charset="0"/>
                <a:cs typeface="Times New Roman" panose="02020603050405020304" pitchFamily="18" charset="0"/>
              </a:rPr>
              <a:t>的服务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几乎是由少数地区供应。一些</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发达国家</a:t>
            </a:r>
            <a:r>
              <a:rPr lang="zh-CN" altLang="zh-CN" sz="2200">
                <a:solidFill>
                  <a:srgbClr val="000000"/>
                </a:solidFill>
                <a:latin typeface="Times New Roman" panose="02020603050405020304" pitchFamily="18" charset="0"/>
                <a:cs typeface="Times New Roman" panose="02020603050405020304" pitchFamily="18" charset="0"/>
              </a:rPr>
              <a:t>维持着对高端产品的垄断地位。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目前我国国内正在积极推进东西部之间的产业转移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我国中西部地区引进什么类型的工业比较容易一些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劳动密集型工业。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05692398"/>
              </p:ext>
            </p:extLst>
          </p:nvPr>
        </p:nvGraphicFramePr>
        <p:xfrm>
          <a:off x="716581" y="2904257"/>
          <a:ext cx="8128000" cy="1082389"/>
        </p:xfrm>
        <a:graphic>
          <a:graphicData uri="http://schemas.openxmlformats.org/presentationml/2006/ole">
            <mc:AlternateContent xmlns:mc="http://schemas.openxmlformats.org/markup-compatibility/2006">
              <mc:Choice xmlns:v="urn:schemas-microsoft-com:vml" Requires="v">
                <p:oleObj spid="_x0000_s3077" name="文档" r:id="rId6" imgW="3839157" imgH="510931" progId="Word.Document.12">
                  <p:embed/>
                </p:oleObj>
              </mc:Choice>
              <mc:Fallback>
                <p:oleObj name="文档" r:id="rId6" imgW="3839157" imgH="510931" progId="Word.Document.12">
                  <p:embed/>
                  <p:pic>
                    <p:nvPicPr>
                      <p:cNvPr id="0" name=""/>
                      <p:cNvPicPr/>
                      <p:nvPr/>
                    </p:nvPicPr>
                    <p:blipFill>
                      <a:blip r:embed="rId7"/>
                      <a:stretch>
                        <a:fillRect/>
                      </a:stretch>
                    </p:blipFill>
                    <p:spPr>
                      <a:xfrm>
                        <a:off x="716581" y="2904257"/>
                        <a:ext cx="8128000" cy="1082389"/>
                      </a:xfrm>
                      <a:prstGeom prst="rect">
                        <a:avLst/>
                      </a:prstGeom>
                    </p:spPr>
                  </p:pic>
                </p:oleObj>
              </mc:Fallback>
            </mc:AlternateContent>
          </a:graphicData>
        </a:graphic>
      </p:graphicFrame>
      <p:sp>
        <p:nvSpPr>
          <p:cNvPr id="7" name="矩形 6"/>
          <p:cNvSpPr/>
          <p:nvPr/>
        </p:nvSpPr>
        <p:spPr>
          <a:xfrm>
            <a:off x="2627784" y="2038270"/>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18413" y="2049559"/>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271" y="2448592"/>
            <a:ext cx="1123976"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83307" y="2970334"/>
            <a:ext cx="848533"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07244" y="3493182"/>
            <a:ext cx="576064"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32719" y="4052303"/>
            <a:ext cx="576064"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26535" y="4060605"/>
            <a:ext cx="1402527"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84824" y="4458960"/>
            <a:ext cx="1122300" cy="325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5440" y="6011506"/>
            <a:ext cx="8157000" cy="559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0376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51177"/>
            <a:ext cx="329609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开发区和专业化</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产业区</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84238662"/>
              </p:ext>
            </p:extLst>
          </p:nvPr>
        </p:nvGraphicFramePr>
        <p:xfrm>
          <a:off x="508000" y="2420888"/>
          <a:ext cx="8128000" cy="3144937"/>
        </p:xfrm>
        <a:graphic>
          <a:graphicData uri="http://schemas.openxmlformats.org/presentationml/2006/ole">
            <mc:AlternateContent xmlns:mc="http://schemas.openxmlformats.org/markup-compatibility/2006">
              <mc:Choice xmlns:v="urn:schemas-microsoft-com:vml" Requires="v">
                <p:oleObj spid="_x0000_s4101" name="文档" r:id="rId6" imgW="3910459" imgH="1512990" progId="Word.Document.12">
                  <p:embed/>
                </p:oleObj>
              </mc:Choice>
              <mc:Fallback>
                <p:oleObj name="文档" r:id="rId6" imgW="3910459" imgH="1512990" progId="Word.Document.12">
                  <p:embed/>
                  <p:pic>
                    <p:nvPicPr>
                      <p:cNvPr id="0" name=""/>
                      <p:cNvPicPr/>
                      <p:nvPr/>
                    </p:nvPicPr>
                    <p:blipFill>
                      <a:blip r:embed="rId7"/>
                      <a:stretch>
                        <a:fillRect/>
                      </a:stretch>
                    </p:blipFill>
                    <p:spPr>
                      <a:xfrm>
                        <a:off x="508000" y="2420888"/>
                        <a:ext cx="8128000" cy="3144937"/>
                      </a:xfrm>
                      <a:prstGeom prst="rect">
                        <a:avLst/>
                      </a:prstGeom>
                    </p:spPr>
                  </p:pic>
                </p:oleObj>
              </mc:Fallback>
            </mc:AlternateContent>
          </a:graphicData>
        </a:graphic>
      </p:graphicFrame>
      <p:sp>
        <p:nvSpPr>
          <p:cNvPr id="7" name="矩形 6"/>
          <p:cNvSpPr/>
          <p:nvPr/>
        </p:nvSpPr>
        <p:spPr>
          <a:xfrm>
            <a:off x="2955257" y="2493002"/>
            <a:ext cx="1123976"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696" y="3217228"/>
            <a:ext cx="1123976"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47385" y="3588557"/>
            <a:ext cx="564775"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72200" y="3950946"/>
            <a:ext cx="2016224"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01222" y="4308637"/>
            <a:ext cx="1400717"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21219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7047"/>
            <a:ext cx="8128000" cy="1303883"/>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工业区位因素</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中国制糖工业的分布。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22.eps" descr="id:2147492300;FounderCES"/>
          <p:cNvPicPr/>
          <p:nvPr/>
        </p:nvPicPr>
        <p:blipFill>
          <a:blip r:embed="rId4"/>
          <a:stretch>
            <a:fillRect/>
          </a:stretch>
        </p:blipFill>
        <p:spPr>
          <a:xfrm>
            <a:off x="2195736" y="2636912"/>
            <a:ext cx="4464496" cy="3596710"/>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403</TotalTime>
  <Words>1791</Words>
  <Application>Microsoft Office PowerPoint</Application>
  <PresentationFormat>全屏显示(4:3)</PresentationFormat>
  <Paragraphs>208</Paragraphs>
  <Slides>44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工业区位因素与工业地域联系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2016-08-02T05:27:42Z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