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358" r:id="rId2"/>
    <p:sldId id="264" r:id="rId3"/>
    <p:sldId id="265" r:id="rId4"/>
    <p:sldId id="366" r:id="rId5"/>
    <p:sldId id="373" r:id="rId6"/>
    <p:sldId id="369" r:id="rId7"/>
    <p:sldId id="370" r:id="rId8"/>
    <p:sldId id="371" r:id="rId9"/>
    <p:sldId id="367" r:id="rId10"/>
    <p:sldId id="374" r:id="rId11"/>
    <p:sldId id="375" r:id="rId12"/>
    <p:sldId id="275" r:id="rId13"/>
    <p:sldId id="376" r:id="rId14"/>
    <p:sldId id="377" r:id="rId15"/>
    <p:sldId id="378" r:id="rId16"/>
    <p:sldId id="379" r:id="rId17"/>
    <p:sldId id="380" r:id="rId18"/>
    <p:sldId id="381" r:id="rId19"/>
    <p:sldId id="382" r:id="rId20"/>
    <p:sldId id="361" r:id="rId21"/>
    <p:sldId id="383" r:id="rId22"/>
    <p:sldId id="384" r:id="rId23"/>
    <p:sldId id="385" r:id="rId24"/>
    <p:sldId id="386" r:id="rId25"/>
    <p:sldId id="387" r:id="rId26"/>
    <p:sldId id="388" r:id="rId27"/>
    <p:sldId id="389" r:id="rId28"/>
    <p:sldId id="390" r:id="rId29"/>
    <p:sldId id="362" r:id="rId30"/>
    <p:sldId id="391" r:id="rId31"/>
    <p:sldId id="392" r:id="rId32"/>
    <p:sldId id="393" r:id="rId33"/>
    <p:sldId id="394" r:id="rId34"/>
    <p:sldId id="395" r:id="rId35"/>
    <p:sldId id="396" r:id="rId36"/>
    <p:sldId id="397" r:id="rId37"/>
    <p:sldId id="398" r:id="rId38"/>
    <p:sldId id="399" r:id="rId39"/>
    <p:sldId id="400" r:id="rId40"/>
    <p:sldId id="401" r:id="rId41"/>
    <p:sldId id="270" r:id="rId42"/>
    <p:sldId id="402" r:id="rId43"/>
    <p:sldId id="277" r:id="rId44"/>
    <p:sldId id="403" r:id="rId45"/>
    <p:sldId id="310" r:id="rId46"/>
    <p:sldId id="404" r:id="rId47"/>
    <p:sldId id="311" r:id="rId48"/>
    <p:sldId id="410" r:id="rId49"/>
    <p:sldId id="411" r:id="rId5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5" d="100"/>
          <a:sy n="85" d="100"/>
        </p:scale>
        <p:origin x="84" y="180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2016-08-02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5C579-5EAB-4D4D-A688-CF27E536ED0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822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1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1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2.xml"/><Relationship Id="rId4" Type="http://schemas.openxmlformats.org/officeDocument/2006/relationships/slide" Target="../slides/slide4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1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2.xml"/><Relationship Id="rId4" Type="http://schemas.openxmlformats.org/officeDocument/2006/relationships/slide" Target="../slides/slide4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868665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第四节　交通运输布局及其对区域发展的影响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slide" Target="slide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slide" Target="slide12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slide" Target="slide29.xml"/><Relationship Id="rId4" Type="http://schemas.openxmlformats.org/officeDocument/2006/relationships/slide" Target="slide2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" Target="slide12.xml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slide" Target="slide29.xml"/><Relationship Id="rId4" Type="http://schemas.openxmlformats.org/officeDocument/2006/relationships/slide" Target="slide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slide" Target="slide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slide" Target="slide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slide" Target="slide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slide" Target="slide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slide" Target="slide2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slide" Target="slide2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slide" Target="slide12.xml"/><Relationship Id="rId7" Type="http://schemas.openxmlformats.org/officeDocument/2006/relationships/package" Target="../embeddings/Microsoft_Word___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slide" Target="slide29.xml"/><Relationship Id="rId4" Type="http://schemas.openxmlformats.org/officeDocument/2006/relationships/slide" Target="slide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slide" Target="slide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slide" Target="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slide" Target="slide2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3" Type="http://schemas.openxmlformats.org/officeDocument/2006/relationships/slide" Target="slide12.xml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5" Type="http://schemas.openxmlformats.org/officeDocument/2006/relationships/slide" Target="slide29.xml"/><Relationship Id="rId4" Type="http://schemas.openxmlformats.org/officeDocument/2006/relationships/slide" Target="slide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slide" Target="slide29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slide" Target="slide12.xml"/><Relationship Id="rId7" Type="http://schemas.openxmlformats.org/officeDocument/2006/relationships/package" Target="../embeddings/Microsoft_Word___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9.bin"/><Relationship Id="rId5" Type="http://schemas.openxmlformats.org/officeDocument/2006/relationships/slide" Target="slide29.xml"/><Relationship Id="rId4" Type="http://schemas.openxmlformats.org/officeDocument/2006/relationships/slide" Target="slide2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slide" Target="slide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slide" Target="slide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slide" Target="slide2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slide" Target="slide2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slide" Target="slide47.xml"/><Relationship Id="rId4" Type="http://schemas.openxmlformats.org/officeDocument/2006/relationships/slide" Target="slide4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7.xml"/><Relationship Id="rId4" Type="http://schemas.openxmlformats.org/officeDocument/2006/relationships/slide" Target="slide4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slide" Target="slide47.xml"/><Relationship Id="rId4" Type="http://schemas.openxmlformats.org/officeDocument/2006/relationships/slide" Target="slide4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7.xml"/><Relationship Id="rId4" Type="http://schemas.openxmlformats.org/officeDocument/2006/relationships/slide" Target="slide4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slide" Target="slide47.xml"/><Relationship Id="rId4" Type="http://schemas.openxmlformats.org/officeDocument/2006/relationships/slide" Target="slide4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7.xml"/><Relationship Id="rId4" Type="http://schemas.openxmlformats.org/officeDocument/2006/relationships/slide" Target="slide4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slide" Target="slide47.xml"/><Relationship Id="rId4" Type="http://schemas.openxmlformats.org/officeDocument/2006/relationships/slide" Target="slide4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7.xml"/><Relationship Id="rId4" Type="http://schemas.openxmlformats.org/officeDocument/2006/relationships/slide" Target="slide4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7.xml"/><Relationship Id="rId4" Type="http://schemas.openxmlformats.org/officeDocument/2006/relationships/slide" Target="slide4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slide" Target="slide3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" Target="slide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.docx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9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" Target="slide3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slide" Target="slide9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636912"/>
            <a:ext cx="6203032" cy="576064"/>
          </a:xfrm>
        </p:spPr>
        <p:txBody>
          <a:bodyPr/>
          <a:lstStyle/>
          <a:p>
            <a:r>
              <a:rPr lang="zh-CN" altLang="zh-CN" sz="3200" b="1"/>
              <a:t>第四节</a:t>
            </a:r>
            <a:r>
              <a:rPr lang="zh-CN" altLang="zh-CN" sz="3200"/>
              <a:t>　</a:t>
            </a:r>
            <a:r>
              <a:rPr lang="zh-CN" altLang="zh-CN" sz="3200" b="1"/>
              <a:t>交通运输布局及其对区域发展的影响</a:t>
            </a:r>
            <a:endParaRPr lang="zh-CN" altLang="zh-CN" sz="3200"/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88477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交通运输的发展对商业布局的影响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高速公路建设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使许多商业集聚在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高速公路与城市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的结合部。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集装箱运输和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现代物流业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出现了各种类型的专业化市场、超市、连锁店等。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城市交通的改善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人们的出行范围逐步扩大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产生了一些多功能的大型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购物休闲中心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电子计算机、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互联网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技术的发展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使商业网络的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组织形式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发生显著变化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83196" y="2360170"/>
            <a:ext cx="199306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91550" y="2792217"/>
            <a:ext cx="140438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21534" y="3968280"/>
            <a:ext cx="1710305" cy="295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23699" y="4368805"/>
            <a:ext cx="923026" cy="295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88224" y="4368805"/>
            <a:ext cx="1152128" cy="295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48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从张家口市到石家庄市要经过京张高速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绕过北京城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再走京石高速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京珠高速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耗时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8~9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小时。随着张石高速全线贯通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大大缩短张家口市到石家庄市的距离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耗时也减为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4~5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小时。有专家预测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在张石高速沿线商业中心、商业网点将会出现集聚现象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张石高速沿线因交通便利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人流、物流量大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对商业活动吸引力很大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因此在张石高速沿线商业中心、商业网点将会出现集聚现象。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3917385"/>
            <a:ext cx="8128000" cy="1660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5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07914"/>
            <a:ext cx="8128000" cy="130388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830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交通运输方式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下图为三种运输方式的运费比较图。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50.eps" descr="id:2147492700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843808" y="2893501"/>
            <a:ext cx="3024336" cy="232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23723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读图分析公路、铁路、水路运输运费与距离的关系及差异。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总体上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随着距离的增加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运费逐渐增加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公路运输运费变化最快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其次是铁路运输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水路运输运费变化最慢。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O—A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A—B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O—B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以外的范围选择哪种运输方式最佳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O—A: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公路运输。公路运输具有机动灵活、周转速度快、装卸方便的特点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短距离运输运费最低。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A—B: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铁路运输。铁路运输具有运量大、速度快、运费低、连续性好的特点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中长距离运输运费最低。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O—B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以外的范围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水运。水运具有运量大、成本低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长距离运输运费最低的特点。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2166723"/>
            <a:ext cx="8128000" cy="841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3777751"/>
            <a:ext cx="8128000" cy="24595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05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在图中展示的三种运输方式当中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公路运输的费用最高。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以上说法是否正确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请阐明你判断的理由。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这种说法不正确。由图可知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随着距离的变化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各种运输方式的运输成本并不是一成不变的。其中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公路、水路、铁路三者相比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短距离运输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公路运输的运费最低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长距离运输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水路运输的运费最低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铁路运输特别适合中长距离的运输。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3140969"/>
            <a:ext cx="8128000" cy="1660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27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2229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主要交通运输方式的特点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3336498"/>
              </p:ext>
            </p:extLst>
          </p:nvPr>
        </p:nvGraphicFramePr>
        <p:xfrm>
          <a:off x="508000" y="2079514"/>
          <a:ext cx="8128000" cy="4250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文档" r:id="rId7" imgW="3910459" imgH="2044445" progId="Word.Document.12">
                  <p:embed/>
                </p:oleObj>
              </mc:Choice>
              <mc:Fallback>
                <p:oleObj name="文档" r:id="rId7" imgW="3910459" imgH="20444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079514"/>
                        <a:ext cx="8128000" cy="42504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4001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5337333"/>
              </p:ext>
            </p:extLst>
          </p:nvPr>
        </p:nvGraphicFramePr>
        <p:xfrm>
          <a:off x="827584" y="1268760"/>
          <a:ext cx="7595567" cy="6003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文档" r:id="rId7" imgW="3916214" imgH="3096192" progId="Word.Document.12">
                  <p:embed/>
                </p:oleObj>
              </mc:Choice>
              <mc:Fallback>
                <p:oleObj name="文档" r:id="rId7" imgW="3916214" imgH="30961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27584" y="1268760"/>
                        <a:ext cx="7595567" cy="6003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031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3444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交通运输方式的选择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货物运输要根据货物的性质、数量、运距、价格、时效等情况选择合适的运输方式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客运的选择要根据价格、安全、时效、目的等进行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都要本着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多、快、好、省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具体图解如下。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R51.eps" descr="id:214749272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691680" y="3212976"/>
            <a:ext cx="6008207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16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3984" y="889316"/>
            <a:ext cx="8456488" cy="578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导学号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97850059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下图是四种运输方式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铁路运输、公路运输、水路运输、航空运输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特征比较示意图。据此完成下列各题。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左图与右图中交通运输方式配对正确的是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下列贸易中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运输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天然橡胶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泰国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上海选乙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铁矿石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澳大利亚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中国选丁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鲜花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荷兰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美国选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集成电路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硅谷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渥太华选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R52.eps" descr="id:214749274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923928" y="2833532"/>
            <a:ext cx="4680520" cy="1915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574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左图中甲为航空运输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运量最小、运速最快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乙为铁路运输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丙为公路运输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丁为水路运输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右图中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为航空运输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运费最高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为公路运输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短途运费低、运距增加、运费急增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为铁路运输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为水路运输。第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天然橡胶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泰国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上海选丁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距离远、笨重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铁矿石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澳大利亚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中国选丁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距离远、笨重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鲜花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荷兰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美国选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易腐烂变质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要求运速快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集成电路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硅谷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渥太华选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时效性强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4747613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694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716396"/>
              </p:ext>
            </p:extLst>
          </p:nvPr>
        </p:nvGraphicFramePr>
        <p:xfrm>
          <a:off x="508000" y="1223996"/>
          <a:ext cx="8128000" cy="4941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4001207" imgH="2431874" progId="Word.Document.12">
                  <p:embed/>
                </p:oleObj>
              </mc:Choice>
              <mc:Fallback>
                <p:oleObj name="文档" r:id="rId4" imgW="4001207" imgH="24318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223996"/>
                        <a:ext cx="8128000" cy="4941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42314"/>
            <a:ext cx="8128000" cy="25719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830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交通运输对聚落形成、分布及发展的影响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聚落的形成和发展与交通运输有着密切的关系。交通运输是进行社会、经济、文化活动的重要条件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其发展变化影响聚落的分布及其形态变化。下面图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为我国主要铁路干线示意图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为某历史名城发展示意图。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53.eps" descr="id:214749276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563887" y="3356992"/>
            <a:ext cx="3530875" cy="280831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333491" y="6168640"/>
            <a:ext cx="6783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R54.eps" descr="id:214749277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123728" y="1772816"/>
            <a:ext cx="4623877" cy="2808312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4232804" y="4554884"/>
            <a:ext cx="6783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88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中因位于大河入海口而兴起的城市有哪些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简析原因。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上海、天津等。大河入海口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交通便捷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商贸活动频繁。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中旧城区布局的主导区位因素是什么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你认为旧城区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区域哪个形成时间较早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请说明你的理由。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河流及煤铁资源。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区域。因为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区域位于河流交汇处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交通便利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水源充足。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中影响新城区出现的主要区位因素是什么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新城区发展向什么方向延伸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交通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铁路的修建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。南北方向沿铁路伸展。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2324971"/>
            <a:ext cx="8128000" cy="475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3511999"/>
            <a:ext cx="8128000" cy="895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5145903"/>
            <a:ext cx="8128000" cy="475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07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2062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交通运输与聚落的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形成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交通运输与聚落空间形态和发展速度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55.eps" descr="id:214749278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763688" y="2060848"/>
            <a:ext cx="6020053" cy="1937718"/>
          </a:xfrm>
          <a:prstGeom prst="rect">
            <a:avLst/>
          </a:prstGeom>
        </p:spPr>
      </p:pic>
      <p:pic>
        <p:nvPicPr>
          <p:cNvPr id="7" name="R56.eps" descr="id:2147492792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725588" y="4519342"/>
            <a:ext cx="6191280" cy="176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44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交通运输方式和布局的变化对聚落形态的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57.eps" descr="id:214749279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017214" y="2235726"/>
            <a:ext cx="6621687" cy="1861596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468720" y="4277658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交通运输与城镇分布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古代的交通运输对城市区位的影响。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在靠帆船和马车运输的时代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城市多建在河流汇合处、河流入海口或陆路干道交会处等地。在古代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南船北马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的说法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57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06311"/>
            <a:ext cx="480452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交通区位的变化对城市的影响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4614245"/>
              </p:ext>
            </p:extLst>
          </p:nvPr>
        </p:nvGraphicFramePr>
        <p:xfrm>
          <a:off x="991721" y="1704909"/>
          <a:ext cx="7232352" cy="50907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文档" r:id="rId7" imgW="3924863" imgH="2762053" progId="Word.Document.12">
                  <p:embed/>
                </p:oleObj>
              </mc:Choice>
              <mc:Fallback>
                <p:oleObj name="文档" r:id="rId7" imgW="3924863" imgH="27620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91721" y="1704909"/>
                        <a:ext cx="7232352" cy="50907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08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225620"/>
            <a:ext cx="8456488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导学号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97850060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图甲为我国南方某城市建成区示意图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图乙为该城市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个年份不同方向的建成区面积图。据此完成下列各题。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58.eps" descr="id:2147492828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027709" y="2431646"/>
            <a:ext cx="3398386" cy="3372519"/>
          </a:xfrm>
          <a:prstGeom prst="rect">
            <a:avLst/>
          </a:prstGeom>
        </p:spPr>
      </p:pic>
      <p:pic>
        <p:nvPicPr>
          <p:cNvPr id="7" name="R59.eps" descr="id:2147492835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4788024" y="3111630"/>
            <a:ext cx="3674297" cy="231568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1566789" y="583540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019149" y="5841423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033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785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(1)1988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年以来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该城市建成区主要向什么方向扩展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影响其扩展的主要因素有哪些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交通运输布局的变化对聚落空间形态的影响主要表现在哪个方面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由图乙可以看出该城市建成区主要扩展的方向。该城市中主要交通线路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铁路、河流的走向为东北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西南方向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并且有一条高速公路的走向也是东北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西南方向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而城市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个年份不同方向建成区的面积最大的方向为东北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西南方向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说明交通运输方式及布局对城市的空间形态影响较大。第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城市的空间形态主要沿交通干线发展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这些交通干线也成为聚落的主要发展轴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6314" y="3140969"/>
            <a:ext cx="8291373" cy="2781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04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该城市建成区主要向东北、西南、东南方向扩展。影响其扩展的主要因素是河流、铁路和高速公路。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主要表现在聚落空间形态往往沿交通干线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铁路、公路、河道等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这些交通干线也成为聚落的主要发展轴。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09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49053"/>
            <a:ext cx="8128000" cy="130388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830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交通运输与商业网点布局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我国重要商业中心图。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60.eps" descr="id:2147492856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411760" y="2852936"/>
            <a:ext cx="3795564" cy="3037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一、交通运输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利用各种运输工具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使旅客、货物沿着特定线路实现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空间位移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连接生产与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消费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、城市与乡村、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各地区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和各部门的重要纽带。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现代交通运输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铁路、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公路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、水运、航空和管道等种类齐全。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高速度、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网络化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、全方位。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68344" y="2402160"/>
            <a:ext cx="840932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4704" y="2802173"/>
            <a:ext cx="444888" cy="2755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43808" y="3177655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42705" y="3208357"/>
            <a:ext cx="840932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15558" y="4380667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01691" y="4816565"/>
            <a:ext cx="840932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5813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商业中心呈一线分布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试分析其原因。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都临长江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交通便利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且长江流域人口稠密、物产丰富、商业发达。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上海是我国最大的商业中心城市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试分析上海成为我国最大的商业中心城市的原因。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水陆交通便利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本身拥有较强的商品生产能力和商品经济发达的广阔腹地。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比较东部与西部商业网点的分布密度有什么不同。为什么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说明了什么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东部稠密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西部稀疏。原因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东部交通发达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自然条件好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经济发达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西部交通相对落后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自然条件差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经济欠发达。交通运输布局和方式的变化对商业网点的形成和发展有着重要影响。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2060848"/>
            <a:ext cx="8128000" cy="803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000" y="3656313"/>
            <a:ext cx="8128000" cy="803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6314" y="5251778"/>
            <a:ext cx="8291373" cy="12738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49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1082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交通运输对商业中心形成与发展的影响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61.eps" descr="id:2147492870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331640" y="2564904"/>
            <a:ext cx="6756438" cy="3040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44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66490"/>
            <a:ext cx="8128000" cy="7627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交通运输影响商业网点的布局区位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8605931"/>
              </p:ext>
            </p:extLst>
          </p:nvPr>
        </p:nvGraphicFramePr>
        <p:xfrm>
          <a:off x="508000" y="2780928"/>
          <a:ext cx="8128000" cy="28116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文档" r:id="rId7" imgW="3910459" imgH="1352761" progId="Word.Document.12">
                  <p:embed/>
                </p:oleObj>
              </mc:Choice>
              <mc:Fallback>
                <p:oleObj name="文档" r:id="rId7" imgW="3910459" imgH="13527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780928"/>
                        <a:ext cx="8128000" cy="28116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041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3608" y="1278339"/>
            <a:ext cx="7160344" cy="52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45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88848"/>
            <a:ext cx="441306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交通运输影响商业网点的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密度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8451520"/>
              </p:ext>
            </p:extLst>
          </p:nvPr>
        </p:nvGraphicFramePr>
        <p:xfrm>
          <a:off x="508000" y="2924944"/>
          <a:ext cx="8128000" cy="2099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文档" r:id="rId7" imgW="3896414" imgH="1006740" progId="Word.Document.12">
                  <p:embed/>
                </p:oleObj>
              </mc:Choice>
              <mc:Fallback>
                <p:oleObj name="文档" r:id="rId7" imgW="3896414" imgH="10067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924944"/>
                        <a:ext cx="8128000" cy="20998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287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5696" y="1252673"/>
            <a:ext cx="5375685" cy="5200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81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340804"/>
            <a:ext cx="8128000" cy="4430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28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893644"/>
            <a:ext cx="8128000" cy="3324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61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7657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交通运输布局的变化会对商业网点分布产生显著的影响。近年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以沃尔玛、好又多、国美、苏宁等为代表的大型超市进驻厦门岛内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形成新的商业网点格局。读图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64.eps" descr="id:2147492900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727313" y="2930221"/>
            <a:ext cx="3145606" cy="311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27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>
            <a:spLocks noChangeAspect="1" noChangeArrowheads="1"/>
          </p:cNvSpPr>
          <p:nvPr/>
        </p:nvSpPr>
        <p:spPr bwMode="auto">
          <a:xfrm>
            <a:off x="508000" y="1340768"/>
            <a:ext cx="7917552" cy="5170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在区位选择方面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沃尔玛、好又多两大超市的特点是 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城市交通干道的左侧</a:t>
            </a:r>
            <a:endParaRPr kumimoji="0" lang="zh-CN" altLang="en-US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城市交通干道的右侧</a:t>
            </a:r>
            <a:endParaRPr kumimoji="0" lang="zh-CN" altLang="en-US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城市交通干道的两端</a:t>
            </a:r>
            <a:endParaRPr kumimoji="0" lang="zh-CN" altLang="en-US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城市交通枢纽或干道的“十字”路口</a:t>
            </a:r>
            <a:endParaRPr kumimoji="0" lang="zh-CN" altLang="en-US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图中沃尔玛、好又多两大超市布局的最大优势是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商业的信息灵通</a:t>
            </a:r>
            <a:endParaRPr kumimoji="0" lang="zh-CN" altLang="en-US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交通的通达性好</a:t>
            </a:r>
            <a:endParaRPr kumimoji="0" lang="zh-CN" altLang="en-US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周围的住家多</a:t>
            </a:r>
            <a:endParaRPr kumimoji="0" lang="zh-CN" altLang="en-US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外地的游客多</a:t>
            </a:r>
            <a:endParaRPr kumimoji="0" lang="zh-CN" altLang="en-US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这种区位选择的主要目的是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最大范围吸引消费群体</a:t>
            </a:r>
            <a:endParaRPr kumimoji="0" lang="zh-CN" altLang="en-US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为顾客提供最丰富的商品</a:t>
            </a:r>
            <a:endParaRPr kumimoji="0" lang="zh-CN" altLang="en-US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有利于提高商品价格</a:t>
            </a:r>
            <a:endParaRPr kumimoji="0" lang="zh-CN" altLang="en-US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为丰富厦门旅游增添观光景点</a:t>
            </a:r>
            <a:endParaRPr kumimoji="0" lang="zh-CN" altLang="en-US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91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8477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二、交通运输与聚落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交通运输与聚落的形成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居民点的形成。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交通便利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有利于开展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商贸活动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通常会形成比较大的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居民点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79712" y="3997625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交通方便的地区便于人流的集散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市场也相应较大。第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由图可以看出沃尔玛位于火车站和汽车站附近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好又多位于嘉禾路、湖滨南路、厦禾路、莲前路干道的十字路口。第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商业网点布局符合交通最优原则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城市交通枢纽或干道的十字路口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交通的通达性好。第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城市交通枢纽或干道的十字路口人流大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可以最大范围吸引消费群体。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4542987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47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9206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5996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下图为欧洲货物四种运输方式运费和运距相关曲线示意图。读图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从运费最省角度考虑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下列各区间运输方式的选择最合理的是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A.80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千米区间内采用水路运输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B.80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千米应采用铁路运输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C.260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千米以内宜采用水路运输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D.550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千米以内都应采用航空运输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在各种交通运输中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承担其他运输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之间的周转和联系的运输方式是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铁路运输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水路运输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公路运输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管道运输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R65.eps" descr="id:2147492914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5394899" y="2458627"/>
            <a:ext cx="2849509" cy="2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9206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5996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千米以内公路运输运费最低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;80~550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千米铁路运输运费最低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,550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千米以上水运运费最低。第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公路运输具有机动灵活的特点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门到门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的运输方式。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0" y="3928673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40080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92064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5996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99187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京杭运河的开凿带动了沿线经济的发展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使德州段的运河、码头也更加繁荣。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年运河因水源枯竭断航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德州航运局因此而解散。读德州市位置图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明代诗人朱德润的诗中描绘德州漕运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日中市贸群物聚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红毯碧碗堆如山。商人嗜利暮不散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酒楼歌馆相喧阗。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但后来德州发展速度缓慢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其主要原因是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矿产资源日趋枯竭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商人大量外迁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海运和铁路运输的出现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人口增长速度变慢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市场需求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R66.eps" descr="id:2147492921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5159286" y="3345076"/>
            <a:ext cx="2938396" cy="2604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92064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5996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关于交通条件对德州市空间形态的影响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叙述正确的是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德州空间形态南北扩展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京杭运河成为德州城的唯一发展轴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京沪铁路的修建不会影响德州城市空间形态的演变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德州可以被称为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火车拉来的城市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京沪高速铁路的兴建可能引起德州城市空间形态的变化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由于大运河淤塞和水源枯竭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加上海上运输的发展和京沪铁路的建成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商业贸易逐渐衰落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发展速度明显变慢。第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交通条件对德州空间形态的影响很大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德州的发展轴是由运河、铁路、公路共同构成的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铁路和京杭运河的变化对德州城市空间形态的影响起到重要作用。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0" y="3341321"/>
            <a:ext cx="8128000" cy="198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" y="5325509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31548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9206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5996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4076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下图为我国南方某大城市某种类型连锁店分布图。读图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5~6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图中连锁店可能是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大型超市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日用品店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专卖店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快餐店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影响图中连锁店分布的主要区位因素是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历史因素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行政因素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交通因素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市场因素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R67.eps" descr="id:2147492928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707904" y="1785447"/>
            <a:ext cx="2681489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9206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5996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图中的连锁店主要沿该城市交通线路分布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且市中心附近较集中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即位于人口流量大的区域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而日用品店和专卖店规模小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有一定的局限性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且大多位于住宅区内。大型超市和快餐店则能满足众多人的生活所需。第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布局在市区内的连锁店可以接近大量的消费人口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影响其分布的因素是市场因素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在中环线与内环线交界处或沿线交通便利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布局在此处的连锁店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主要受交通因素的影响。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0" y="4720761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97594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9206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5996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53261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下图为某地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年的示意图。读图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R68.eps" descr="id:2147492935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411760" y="1751859"/>
            <a:ext cx="3964910" cy="417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9206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5996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88477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图中聚落分布的共同点是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(2)1950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两地均已形成村镇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地形成的条件可能是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对比两图可以看出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年该地形成了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 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个城市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成为城市的原因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地没有形成城市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其原因可能是这个地区的公路建设使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运输的重要性下降。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54323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9206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5996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图中聚落沿河分布。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地位于两河交汇处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有三个方向的水运优势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适于聚落分布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但是陆路交通的发展使内河航运地位迅速下降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因而没有形成城市。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地位于公路与河流交会处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水陆交通便利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易于形成城市。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地位于河口位置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港口建设促进了城市发展。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沿河分布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地处河流汇合处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水运便利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交通位置优越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水运和公路运输兼而有之　地处河、海交汇处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地理位置优越以及沿海港口的建立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0" y="3555999"/>
            <a:ext cx="8128000" cy="2349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30000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01107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城市的形成。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R49.eps" descr="id:214749264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627784" y="2276872"/>
            <a:ext cx="3240360" cy="324036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090522" y="3761448"/>
            <a:ext cx="1143206" cy="293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36575" y="4243666"/>
            <a:ext cx="648072" cy="3062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96310" y="5105152"/>
            <a:ext cx="598483" cy="3062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20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交通运输与聚落空间形态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聚落多沿交通干线发展。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铁路、公路交通的兴建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使聚落多沿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铁路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公路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如郑州、徐州等。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447886"/>
              </p:ext>
            </p:extLst>
          </p:nvPr>
        </p:nvGraphicFramePr>
        <p:xfrm>
          <a:off x="508000" y="2575662"/>
          <a:ext cx="8128000" cy="317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7" imgW="3910459" imgH="1525592" progId="Word.Document.12">
                  <p:embed/>
                </p:oleObj>
              </mc:Choice>
              <mc:Fallback>
                <p:oleObj name="文档" r:id="rId7" imgW="3910459" imgH="15255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575662"/>
                        <a:ext cx="8128000" cy="317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174245" y="3396751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07904" y="3568989"/>
            <a:ext cx="1152128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21771" y="4127051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66067" y="5367700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03611" y="5367700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912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聚落的形态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我国南方地区的聚落的布局形态多呈带状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南方地区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河网密度较大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聚落沿河道、铁路或公路分布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布局形态多呈带状。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9962305"/>
              </p:ext>
            </p:extLst>
          </p:nvPr>
        </p:nvGraphicFramePr>
        <p:xfrm>
          <a:off x="508000" y="2187534"/>
          <a:ext cx="8128000" cy="15732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8" imgW="3896414" imgH="754695" progId="Word.Document.12">
                  <p:embed/>
                </p:oleObj>
              </mc:Choice>
              <mc:Fallback>
                <p:oleObj name="文档" r:id="rId8" imgW="3896414" imgH="75469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187534"/>
                        <a:ext cx="8128000" cy="15732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1959967" y="2640980"/>
            <a:ext cx="566600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78534" y="2640980"/>
            <a:ext cx="566600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59967" y="3014784"/>
            <a:ext cx="307777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21901" y="3029934"/>
            <a:ext cx="566600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97502" y="3029934"/>
            <a:ext cx="566600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08957" y="3029934"/>
            <a:ext cx="307459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8000" y="4486542"/>
            <a:ext cx="812800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64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23723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交通运输与城镇分布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古代城市分布。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在河流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冲积平原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城市相对密集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如美索不达米亚平原、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尼罗河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谷地、印度河谷地、黄河和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长江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的中下游地区。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我国城市发展。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从我国城市的发展来看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大多数城市都是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沿湖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、沿河、沿海发展起来的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沿河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是我国南方城市布局的一般规律。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交通运输与城市布局和发展。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铁路、公路、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和航空等交通线路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把众多城市有机地联系起来。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一个地区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条件的变化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会给这个地区城市的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布局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和发展带来很大影响。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3859" y="2227442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29063" y="2203341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7326" y="2603045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18108" y="2603044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24807" y="3406422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10202" y="3811618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45946" y="4619269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88634" y="5454930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092280" y="5422646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55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46306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三、交通运输与商业网点布局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商业中心与交通运输业的关系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交通运输对商业布局具有重大影响。这些影响主要通过人流和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物流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来体现。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商业中心的繁荣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又会促进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交通运输业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的发展。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商业中心和商业网点的区别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3108751"/>
              </p:ext>
            </p:extLst>
          </p:nvPr>
        </p:nvGraphicFramePr>
        <p:xfrm>
          <a:off x="508000" y="3861048"/>
          <a:ext cx="8128000" cy="2425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7" imgW="3910459" imgH="1166968" progId="Word.Document.12">
                  <p:embed/>
                </p:oleObj>
              </mc:Choice>
              <mc:Fallback>
                <p:oleObj name="文档" r:id="rId7" imgW="3910459" imgH="11669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3861048"/>
                        <a:ext cx="8128000" cy="24255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92780" y="2625293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65577" y="2958481"/>
            <a:ext cx="1431238" cy="3678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44771" y="4269166"/>
            <a:ext cx="1431238" cy="3168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78451" y="4654806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39924" y="5066456"/>
            <a:ext cx="840932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04762" y="5021861"/>
            <a:ext cx="1183662" cy="3168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49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308</TotalTime>
  <Words>2613</Words>
  <Application>Microsoft Office PowerPoint</Application>
  <PresentationFormat>全屏显示(4:3)</PresentationFormat>
  <Paragraphs>324</Paragraphs>
  <Slides>49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61" baseType="lpstr"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第四节　交通运输布局及其对区域发展的影响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2016-08-02T02:31:48Z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