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58" r:id="rId2"/>
    <p:sldId id="369" r:id="rId3"/>
    <p:sldId id="264" r:id="rId4"/>
    <p:sldId id="265" r:id="rId5"/>
    <p:sldId id="370" r:id="rId6"/>
    <p:sldId id="371" r:id="rId7"/>
    <p:sldId id="372" r:id="rId8"/>
    <p:sldId id="366" r:id="rId9"/>
    <p:sldId id="373" r:id="rId10"/>
    <p:sldId id="374" r:id="rId11"/>
    <p:sldId id="375" r:id="rId12"/>
    <p:sldId id="275" r:id="rId13"/>
    <p:sldId id="376" r:id="rId14"/>
    <p:sldId id="377" r:id="rId15"/>
    <p:sldId id="378" r:id="rId16"/>
    <p:sldId id="383" r:id="rId17"/>
    <p:sldId id="361" r:id="rId18"/>
    <p:sldId id="384" r:id="rId19"/>
    <p:sldId id="385" r:id="rId20"/>
    <p:sldId id="386" r:id="rId21"/>
    <p:sldId id="387" r:id="rId22"/>
    <p:sldId id="388" r:id="rId23"/>
    <p:sldId id="389" r:id="rId24"/>
    <p:sldId id="390" r:id="rId25"/>
    <p:sldId id="391" r:id="rId26"/>
    <p:sldId id="270" r:id="rId27"/>
    <p:sldId id="392" r:id="rId28"/>
    <p:sldId id="277" r:id="rId29"/>
    <p:sldId id="310" r:id="rId30"/>
    <p:sldId id="393" r:id="rId31"/>
    <p:sldId id="311" r:id="rId32"/>
    <p:sldId id="394"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84"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6.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2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6.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2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148585"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第一节　人类面临的主要环境问题</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14.emf"/><Relationship Id="rId5" Type="http://schemas.openxmlformats.org/officeDocument/2006/relationships/package" Target="../embeddings/Microsoft_Word___5.docx"/><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15.emf"/><Relationship Id="rId5" Type="http://schemas.openxmlformats.org/officeDocument/2006/relationships/package" Target="../embeddings/Microsoft_Word___6.docx"/><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21.emf"/><Relationship Id="rId5" Type="http://schemas.openxmlformats.org/officeDocument/2006/relationships/package" Target="../embeddings/Microsoft_Word___7.docx"/><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22.emf"/><Relationship Id="rId5" Type="http://schemas.openxmlformats.org/officeDocument/2006/relationships/package" Target="../embeddings/Microsoft_Word___8.docx"/><Relationship Id="rId4" Type="http://schemas.openxmlformats.org/officeDocument/2006/relationships/slide" Target="slide17.xml"/></Relationships>
</file>

<file path=ppt/slides/_rels/slide2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image" Target="../media/image23.emf"/><Relationship Id="rId5" Type="http://schemas.openxmlformats.org/officeDocument/2006/relationships/package" Target="../embeddings/Microsoft_Word___9.docx"/><Relationship Id="rId4" Type="http://schemas.openxmlformats.org/officeDocument/2006/relationships/slide" Target="slide17.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slide" Target="slide31.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slide" Target="slide31.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image" Target="../media/image27.jpeg"/><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slide" Target="slide31.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package" Target="../embeddings/Microsoft_Word___2.docx"/><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2.jpeg"/><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1.emf"/><Relationship Id="rId5" Type="http://schemas.openxmlformats.org/officeDocument/2006/relationships/package" Target="../embeddings/Microsoft_Word___3.docx"/><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3.emf"/><Relationship Id="rId5" Type="http://schemas.openxmlformats.org/officeDocument/2006/relationships/package" Target="../embeddings/Microsoft_Word___4.docx"/><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71600" y="2874708"/>
            <a:ext cx="7421996" cy="576064"/>
          </a:xfrm>
        </p:spPr>
        <p:txBody>
          <a:bodyPr/>
          <a:lstStyle/>
          <a:p>
            <a:r>
              <a:rPr lang="zh-CN" altLang="en-US" sz="3200"/>
              <a:t>第四章	人类与地理环境的协调发展</a:t>
            </a:r>
            <a:endParaRPr lang="zh-CN" altLang="zh-CN" sz="3200" dirty="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0049"/>
            <a:ext cx="312457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几种主要污染类型</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70178501"/>
              </p:ext>
            </p:extLst>
          </p:nvPr>
        </p:nvGraphicFramePr>
        <p:xfrm>
          <a:off x="508000" y="1916832"/>
          <a:ext cx="8128000" cy="4250452"/>
        </p:xfrm>
        <a:graphic>
          <a:graphicData uri="http://schemas.openxmlformats.org/presentationml/2006/ole">
            <mc:AlternateContent xmlns:mc="http://schemas.openxmlformats.org/markup-compatibility/2006">
              <mc:Choice xmlns:v="urn:schemas-microsoft-com:vml" Requires="v">
                <p:oleObj spid="_x0000_s5125" name="文档" r:id="rId5" imgW="3910459" imgH="2044445" progId="Word.Document.12">
                  <p:embed/>
                </p:oleObj>
              </mc:Choice>
              <mc:Fallback>
                <p:oleObj name="文档" r:id="rId5" imgW="3910459" imgH="2044445" progId="Word.Document.12">
                  <p:embed/>
                  <p:pic>
                    <p:nvPicPr>
                      <p:cNvPr id="0" name=""/>
                      <p:cNvPicPr/>
                      <p:nvPr/>
                    </p:nvPicPr>
                    <p:blipFill>
                      <a:blip r:embed="rId6"/>
                      <a:stretch>
                        <a:fillRect/>
                      </a:stretch>
                    </p:blipFill>
                    <p:spPr>
                      <a:xfrm>
                        <a:off x="508000" y="1916832"/>
                        <a:ext cx="8128000" cy="4250452"/>
                      </a:xfrm>
                      <a:prstGeom prst="rect">
                        <a:avLst/>
                      </a:prstGeom>
                    </p:spPr>
                  </p:pic>
                </p:oleObj>
              </mc:Fallback>
            </mc:AlternateContent>
          </a:graphicData>
        </a:graphic>
      </p:graphicFrame>
      <p:sp>
        <p:nvSpPr>
          <p:cNvPr id="7" name="矩形 6"/>
          <p:cNvSpPr/>
          <p:nvPr/>
        </p:nvSpPr>
        <p:spPr>
          <a:xfrm>
            <a:off x="4151241" y="2913655"/>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793393" y="3097182"/>
            <a:ext cx="1101830"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36096" y="3451578"/>
            <a:ext cx="1101830"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9912" y="4551758"/>
            <a:ext cx="1101830"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4907301"/>
            <a:ext cx="28803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08046" y="5090828"/>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25689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9998000"/>
              </p:ext>
            </p:extLst>
          </p:nvPr>
        </p:nvGraphicFramePr>
        <p:xfrm>
          <a:off x="508000" y="1340768"/>
          <a:ext cx="8128000" cy="2940337"/>
        </p:xfrm>
        <a:graphic>
          <a:graphicData uri="http://schemas.openxmlformats.org/presentationml/2006/ole">
            <mc:AlternateContent xmlns:mc="http://schemas.openxmlformats.org/markup-compatibility/2006">
              <mc:Choice xmlns:v="urn:schemas-microsoft-com:vml" Requires="v">
                <p:oleObj spid="_x0000_s6149" name="文档" r:id="rId5" imgW="3910459" imgH="1414332" progId="Word.Document.12">
                  <p:embed/>
                </p:oleObj>
              </mc:Choice>
              <mc:Fallback>
                <p:oleObj name="文档" r:id="rId5" imgW="3910459" imgH="1414332" progId="Word.Document.12">
                  <p:embed/>
                  <p:pic>
                    <p:nvPicPr>
                      <p:cNvPr id="0" name=""/>
                      <p:cNvPicPr/>
                      <p:nvPr/>
                    </p:nvPicPr>
                    <p:blipFill>
                      <a:blip r:embed="rId6"/>
                      <a:stretch>
                        <a:fillRect/>
                      </a:stretch>
                    </p:blipFill>
                    <p:spPr>
                      <a:xfrm>
                        <a:off x="508000" y="1340768"/>
                        <a:ext cx="8128000" cy="2940337"/>
                      </a:xfrm>
                      <a:prstGeom prst="rect">
                        <a:avLst/>
                      </a:prstGeom>
                    </p:spPr>
                  </p:pic>
                </p:oleObj>
              </mc:Fallback>
            </mc:AlternateContent>
          </a:graphicData>
        </a:graphic>
      </p:graphicFrame>
      <p:sp>
        <p:nvSpPr>
          <p:cNvPr id="3" name="矩形 2"/>
          <p:cNvSpPr>
            <a:spLocks noChangeAspect="1"/>
          </p:cNvSpPr>
          <p:nvPr/>
        </p:nvSpPr>
        <p:spPr>
          <a:xfrm>
            <a:off x="508000" y="412409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我国已经有多年没有在野外观测到华南虎了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这说明了什么环境问题</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生态破坏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导致生物多样性受损。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388671" y="3212976"/>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19300" y="3535546"/>
            <a:ext cx="2209084" cy="316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4936545"/>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82494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09"/>
            <a:ext cx="8128000" cy="1303883"/>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环境问题的类型与成因</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人类与环境关系图。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102.eps" descr="id:2147493440;FounderCES"/>
          <p:cNvPicPr/>
          <p:nvPr/>
        </p:nvPicPr>
        <p:blipFill>
          <a:blip r:embed="rId4"/>
          <a:stretch>
            <a:fillRect/>
          </a:stretch>
        </p:blipFill>
        <p:spPr>
          <a:xfrm>
            <a:off x="2843808" y="2564904"/>
            <a:ext cx="3600400" cy="3600400"/>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人类在从环境中获取物质和能量的时候会产生哪类环境问题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是如何产生的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如果人类利用资源的速度超过资源及其替代品的再生速度时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会产生生态破坏、自然资源衰竭等环境问题。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人类生产、生活的废弃物向环境排放的过程中会产生哪类环境问题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是如何产生的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环境污染。人类在向环境排放废弃物时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如果超过环境的自净能力会产生环境污染问题。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0088" y="2920562"/>
            <a:ext cx="8128000" cy="868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088" y="4581128"/>
            <a:ext cx="8128000" cy="868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442398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41"/>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环境问题产生的原因及其表现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103.eps" descr="id:2147493454;FounderCES"/>
          <p:cNvPicPr/>
          <p:nvPr/>
        </p:nvPicPr>
        <p:blipFill>
          <a:blip r:embed="rId4"/>
          <a:stretch>
            <a:fillRect/>
          </a:stretch>
        </p:blipFill>
        <p:spPr>
          <a:xfrm>
            <a:off x="1335706" y="2348880"/>
            <a:ext cx="6472587" cy="3696003"/>
          </a:xfrm>
          <a:prstGeom prst="rect">
            <a:avLst/>
          </a:prstGeom>
        </p:spPr>
      </p:pic>
    </p:spTree>
    <p:extLst>
      <p:ext uri="{BB962C8B-B14F-4D97-AF65-F5344CB8AC3E}">
        <p14:creationId xmlns:p14="http://schemas.microsoft.com/office/powerpoint/2010/main" val="18224729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读我国南方某山丘地理环境变化示意图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该地区可能发生的主要环境问题有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水土流失加剧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土壤次生盐碱化加重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沙尘暴频发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洪涝灾害增多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引起该地环境变化的主要原因是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地壳上升</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植被遭毁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气候恶化</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smtClean="0">
                <a:solidFill>
                  <a:srgbClr val="000000"/>
                </a:solidFill>
                <a:latin typeface="Times New Roman" panose="02020603050405020304" pitchFamily="18" charset="0"/>
                <a:cs typeface="Times New Roman" panose="02020603050405020304" pitchFamily="18" charset="0"/>
              </a:rPr>
              <a:t>围湖造田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L01.eps" descr="id:2147493468;FounderCES"/>
          <p:cNvPicPr/>
          <p:nvPr/>
        </p:nvPicPr>
        <p:blipFill>
          <a:blip r:embed="rId4"/>
          <a:stretch>
            <a:fillRect/>
          </a:stretch>
        </p:blipFill>
        <p:spPr>
          <a:xfrm>
            <a:off x="1907704" y="2060848"/>
            <a:ext cx="5726279" cy="1080120"/>
          </a:xfrm>
          <a:prstGeom prst="rect">
            <a:avLst/>
          </a:prstGeom>
        </p:spPr>
      </p:pic>
    </p:spTree>
    <p:extLst>
      <p:ext uri="{BB962C8B-B14F-4D97-AF65-F5344CB8AC3E}">
        <p14:creationId xmlns:p14="http://schemas.microsoft.com/office/powerpoint/2010/main" val="19386401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697304"/>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图示地区位于我国南方丘陵区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植被遭到破坏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导致水土流失加剧、洪涝灾害增多。第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该地区环境变化的原因是植被遭到破坏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涵养水源、调节径流、削峰补枯的能力下降。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948619"/>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15211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人类面临的主要环境问题</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环境问题按性质可分为四类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环境污染问题、由环境污染演化而来的问题、生态破坏问题、自然资源衰竭问题。下面几幅漫画表示了部分环境问题。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4" name="L02A.eps" descr="id:2147493489;FounderCES"/>
          <p:cNvPicPr/>
          <p:nvPr/>
        </p:nvPicPr>
        <p:blipFill>
          <a:blip r:embed="rId4"/>
          <a:stretch>
            <a:fillRect/>
          </a:stretch>
        </p:blipFill>
        <p:spPr>
          <a:xfrm>
            <a:off x="2101690" y="1196752"/>
            <a:ext cx="4774566" cy="2753217"/>
          </a:xfrm>
          <a:prstGeom prst="rect">
            <a:avLst/>
          </a:prstGeom>
        </p:spPr>
      </p:pic>
      <p:pic>
        <p:nvPicPr>
          <p:cNvPr id="5" name="L02B.eps" descr="id:2147493496;FounderCES"/>
          <p:cNvPicPr/>
          <p:nvPr/>
        </p:nvPicPr>
        <p:blipFill>
          <a:blip r:embed="rId5"/>
          <a:stretch>
            <a:fillRect/>
          </a:stretch>
        </p:blipFill>
        <p:spPr>
          <a:xfrm>
            <a:off x="2123280" y="4005064"/>
            <a:ext cx="4689928" cy="2448272"/>
          </a:xfrm>
          <a:prstGeom prst="rect">
            <a:avLst/>
          </a:prstGeom>
        </p:spPr>
      </p:pic>
    </p:spTree>
    <p:extLst>
      <p:ext uri="{BB962C8B-B14F-4D97-AF65-F5344CB8AC3E}">
        <p14:creationId xmlns:p14="http://schemas.microsoft.com/office/powerpoint/2010/main" val="5908841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图中所示的环境问题属于自然资源衰竭的是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属于由环境污染演化而来的问题的是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图甲</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图丁中展示了哪些环境污染问题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图丁示意了大气污染和水污染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其成因主要是工业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和有害人体健康的农药任意排放。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图乙所示的是哪类环境问题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目前该类环境问题的表现还有哪些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图丁所示的是因砍伐森林造成生物栖息地丧失的生态破坏问题。生态破坏问题还有水土流失、土地荒漠化、生物多样性减少等。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2573159"/>
            <a:ext cx="8128000" cy="4311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355679"/>
            <a:ext cx="8128000" cy="864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6314" y="4941168"/>
            <a:ext cx="8291373" cy="14301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703515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71600" y="2874708"/>
            <a:ext cx="7421996" cy="576064"/>
          </a:xfrm>
        </p:spPr>
        <p:txBody>
          <a:bodyPr/>
          <a:lstStyle/>
          <a:p>
            <a:r>
              <a:rPr lang="zh-CN" altLang="zh-CN" sz="3200" b="1"/>
              <a:t>第一节</a:t>
            </a:r>
            <a:r>
              <a:rPr lang="zh-CN" altLang="zh-CN" sz="3200"/>
              <a:t>　</a:t>
            </a:r>
            <a:r>
              <a:rPr lang="zh-CN" altLang="zh-CN" sz="3200" b="1"/>
              <a:t>人类面临的主要环境问题</a:t>
            </a:r>
            <a:endParaRPr lang="zh-CN" altLang="zh-CN" sz="3200"/>
          </a:p>
        </p:txBody>
      </p:sp>
    </p:spTree>
    <p:extLst>
      <p:ext uri="{BB962C8B-B14F-4D97-AF65-F5344CB8AC3E}">
        <p14:creationId xmlns:p14="http://schemas.microsoft.com/office/powerpoint/2010/main" val="2923167443"/>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环境污染问题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765279629"/>
              </p:ext>
            </p:extLst>
          </p:nvPr>
        </p:nvGraphicFramePr>
        <p:xfrm>
          <a:off x="508000" y="2084554"/>
          <a:ext cx="8128000" cy="4742157"/>
        </p:xfrm>
        <a:graphic>
          <a:graphicData uri="http://schemas.openxmlformats.org/presentationml/2006/ole">
            <mc:AlternateContent xmlns:mc="http://schemas.openxmlformats.org/markup-compatibility/2006">
              <mc:Choice xmlns:v="urn:schemas-microsoft-com:vml" Requires="v">
                <p:oleObj spid="_x0000_s7173" name="文档" r:id="rId5" imgW="3910459" imgH="2281007" progId="Word.Document.12">
                  <p:embed/>
                </p:oleObj>
              </mc:Choice>
              <mc:Fallback>
                <p:oleObj name="文档" r:id="rId5" imgW="3910459" imgH="2281007" progId="Word.Document.12">
                  <p:embed/>
                  <p:pic>
                    <p:nvPicPr>
                      <p:cNvPr id="0" name=""/>
                      <p:cNvPicPr/>
                      <p:nvPr/>
                    </p:nvPicPr>
                    <p:blipFill>
                      <a:blip r:embed="rId6"/>
                      <a:stretch>
                        <a:fillRect/>
                      </a:stretch>
                    </p:blipFill>
                    <p:spPr>
                      <a:xfrm>
                        <a:off x="508000" y="2084554"/>
                        <a:ext cx="8128000" cy="4742157"/>
                      </a:xfrm>
                      <a:prstGeom prst="rect">
                        <a:avLst/>
                      </a:prstGeom>
                    </p:spPr>
                  </p:pic>
                </p:oleObj>
              </mc:Fallback>
            </mc:AlternateContent>
          </a:graphicData>
        </a:graphic>
      </p:graphicFrame>
    </p:spTree>
    <p:extLst>
      <p:ext uri="{BB962C8B-B14F-4D97-AF65-F5344CB8AC3E}">
        <p14:creationId xmlns:p14="http://schemas.microsoft.com/office/powerpoint/2010/main" val="29048095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74218"/>
            <a:ext cx="41309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由环境污染演化而来的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59371566"/>
              </p:ext>
            </p:extLst>
          </p:nvPr>
        </p:nvGraphicFramePr>
        <p:xfrm>
          <a:off x="508000" y="1772816"/>
          <a:ext cx="8128000" cy="4715756"/>
        </p:xfrm>
        <a:graphic>
          <a:graphicData uri="http://schemas.openxmlformats.org/presentationml/2006/ole">
            <mc:AlternateContent xmlns:mc="http://schemas.openxmlformats.org/markup-compatibility/2006">
              <mc:Choice xmlns:v="urn:schemas-microsoft-com:vml" Requires="v">
                <p:oleObj spid="_x0000_s8197" name="文档" r:id="rId5" imgW="3910459" imgH="2268405" progId="Word.Document.12">
                  <p:embed/>
                </p:oleObj>
              </mc:Choice>
              <mc:Fallback>
                <p:oleObj name="文档" r:id="rId5" imgW="3910459" imgH="2268405" progId="Word.Document.12">
                  <p:embed/>
                  <p:pic>
                    <p:nvPicPr>
                      <p:cNvPr id="0" name=""/>
                      <p:cNvPicPr/>
                      <p:nvPr/>
                    </p:nvPicPr>
                    <p:blipFill>
                      <a:blip r:embed="rId6"/>
                      <a:stretch>
                        <a:fillRect/>
                      </a:stretch>
                    </p:blipFill>
                    <p:spPr>
                      <a:xfrm>
                        <a:off x="508000" y="1772816"/>
                        <a:ext cx="8128000" cy="4715756"/>
                      </a:xfrm>
                      <a:prstGeom prst="rect">
                        <a:avLst/>
                      </a:prstGeom>
                    </p:spPr>
                  </p:pic>
                </p:oleObj>
              </mc:Fallback>
            </mc:AlternateContent>
          </a:graphicData>
        </a:graphic>
      </p:graphicFrame>
    </p:spTree>
    <p:extLst>
      <p:ext uri="{BB962C8B-B14F-4D97-AF65-F5344CB8AC3E}">
        <p14:creationId xmlns:p14="http://schemas.microsoft.com/office/powerpoint/2010/main" val="38689267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6226"/>
            <a:ext cx="216758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生态破坏</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93512955"/>
              </p:ext>
            </p:extLst>
          </p:nvPr>
        </p:nvGraphicFramePr>
        <p:xfrm>
          <a:off x="508000" y="1844824"/>
          <a:ext cx="8128000" cy="4645980"/>
        </p:xfrm>
        <a:graphic>
          <a:graphicData uri="http://schemas.openxmlformats.org/presentationml/2006/ole">
            <mc:AlternateContent xmlns:mc="http://schemas.openxmlformats.org/markup-compatibility/2006">
              <mc:Choice xmlns:v="urn:schemas-microsoft-com:vml" Requires="v">
                <p:oleObj spid="_x0000_s9221" name="文档" r:id="rId5" imgW="3924863" imgH="2242840" progId="Word.Document.12">
                  <p:embed/>
                </p:oleObj>
              </mc:Choice>
              <mc:Fallback>
                <p:oleObj name="文档" r:id="rId5" imgW="3924863" imgH="2242840" progId="Word.Document.12">
                  <p:embed/>
                  <p:pic>
                    <p:nvPicPr>
                      <p:cNvPr id="0" name=""/>
                      <p:cNvPicPr/>
                      <p:nvPr/>
                    </p:nvPicPr>
                    <p:blipFill>
                      <a:blip r:embed="rId6"/>
                      <a:stretch>
                        <a:fillRect/>
                      </a:stretch>
                    </p:blipFill>
                    <p:spPr>
                      <a:xfrm>
                        <a:off x="508000" y="1844824"/>
                        <a:ext cx="8128000" cy="4645980"/>
                      </a:xfrm>
                      <a:prstGeom prst="rect">
                        <a:avLst/>
                      </a:prstGeom>
                    </p:spPr>
                  </p:pic>
                </p:oleObj>
              </mc:Fallback>
            </mc:AlternateContent>
          </a:graphicData>
        </a:graphic>
      </p:graphicFrame>
    </p:spTree>
    <p:extLst>
      <p:ext uri="{BB962C8B-B14F-4D97-AF65-F5344CB8AC3E}">
        <p14:creationId xmlns:p14="http://schemas.microsoft.com/office/powerpoint/2010/main" val="18879816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自然资源衰竭问题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由于人类大规模、长期的开发利用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导致森林、草原、矿产等资源的减少及破坏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这种现象遍及全球。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39031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97850067“API”</a:t>
            </a:r>
            <a:r>
              <a:rPr lang="zh-CN" altLang="zh-CN" sz="2200">
                <a:solidFill>
                  <a:srgbClr val="000000"/>
                </a:solidFill>
                <a:latin typeface="Times New Roman" panose="02020603050405020304" pitchFamily="18" charset="0"/>
                <a:cs typeface="Times New Roman" panose="02020603050405020304" pitchFamily="18" charset="0"/>
              </a:rPr>
              <a:t>的意思是空气污染指数。我国的空气质量</a:t>
            </a:r>
            <a:r>
              <a:rPr lang="en-US" altLang="zh-CN" sz="2200">
                <a:solidFill>
                  <a:srgbClr val="000000"/>
                </a:solidFill>
                <a:latin typeface="Times New Roman" panose="02020603050405020304" pitchFamily="18" charset="0"/>
                <a:cs typeface="Times New Roman" panose="02020603050405020304" pitchFamily="18" charset="0"/>
              </a:rPr>
              <a:t>(API)</a:t>
            </a:r>
            <a:r>
              <a:rPr lang="zh-CN" altLang="zh-CN" sz="2200">
                <a:solidFill>
                  <a:srgbClr val="000000"/>
                </a:solidFill>
                <a:latin typeface="Times New Roman" panose="02020603050405020304" pitchFamily="18" charset="0"/>
                <a:cs typeface="Times New Roman" panose="02020603050405020304" pitchFamily="18" charset="0"/>
              </a:rPr>
              <a:t>的形势报告检测指标有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总悬浮颗粒物</a:t>
            </a:r>
            <a:r>
              <a:rPr lang="en-US" altLang="zh-CN" sz="2200">
                <a:solidFill>
                  <a:srgbClr val="000000"/>
                </a:solidFill>
                <a:latin typeface="Times New Roman" panose="02020603050405020304" pitchFamily="18" charset="0"/>
                <a:cs typeface="Times New Roman" panose="02020603050405020304" pitchFamily="18" charset="0"/>
              </a:rPr>
              <a:t>(TSP)</a:t>
            </a:r>
            <a:r>
              <a:rPr lang="zh-CN" altLang="zh-CN" sz="2200">
                <a:solidFill>
                  <a:srgbClr val="000000"/>
                </a:solidFill>
                <a:latin typeface="Times New Roman" panose="02020603050405020304" pitchFamily="18" charset="0"/>
                <a:cs typeface="Times New Roman" panose="02020603050405020304" pitchFamily="18" charset="0"/>
              </a:rPr>
              <a:t>、二氧化硫</a:t>
            </a:r>
            <a:r>
              <a:rPr lang="en-US" altLang="zh-CN" sz="2200">
                <a:solidFill>
                  <a:srgbClr val="000000"/>
                </a:solidFill>
                <a:latin typeface="Times New Roman" panose="02020603050405020304" pitchFamily="18" charset="0"/>
                <a:cs typeface="Times New Roman" panose="02020603050405020304" pitchFamily="18" charset="0"/>
              </a:rPr>
              <a:t>(SO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、氮氧化物</a:t>
            </a:r>
            <a:r>
              <a:rPr lang="en-US" altLang="zh-CN" sz="2200">
                <a:solidFill>
                  <a:srgbClr val="000000"/>
                </a:solidFill>
                <a:latin typeface="Times New Roman" panose="02020603050405020304" pitchFamily="18" charset="0"/>
                <a:cs typeface="Times New Roman" panose="02020603050405020304" pitchFamily="18" charset="0"/>
              </a:rPr>
              <a:t>(NO</a:t>
            </a:r>
            <a:r>
              <a:rPr lang="en-US" altLang="zh-CN" sz="2200" baseline="-25000">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(1)API</a:t>
            </a:r>
            <a:r>
              <a:rPr lang="zh-CN" altLang="zh-CN" sz="2200">
                <a:solidFill>
                  <a:srgbClr val="000000"/>
                </a:solidFill>
                <a:latin typeface="Times New Roman" panose="02020603050405020304" pitchFamily="18" charset="0"/>
                <a:cs typeface="Times New Roman" panose="02020603050405020304" pitchFamily="18" charset="0"/>
              </a:rPr>
              <a:t>的大小与人类活动密切相关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但也与一定的大气状况相关联。下列大气状况能促使</a:t>
            </a:r>
            <a:r>
              <a:rPr lang="en-US" altLang="zh-CN" sz="2200">
                <a:solidFill>
                  <a:srgbClr val="000000"/>
                </a:solidFill>
                <a:latin typeface="Times New Roman" panose="02020603050405020304" pitchFamily="18" charset="0"/>
                <a:cs typeface="Times New Roman" panose="02020603050405020304" pitchFamily="18" charset="0"/>
              </a:rPr>
              <a:t>API</a:t>
            </a:r>
            <a:r>
              <a:rPr lang="zh-CN" altLang="zh-CN" sz="2200">
                <a:solidFill>
                  <a:srgbClr val="000000"/>
                </a:solidFill>
                <a:latin typeface="Times New Roman" panose="02020603050405020304" pitchFamily="18" charset="0"/>
                <a:cs typeface="Times New Roman" panose="02020603050405020304" pitchFamily="18" charset="0"/>
              </a:rPr>
              <a:t>增大的是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晴朗无风天气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大风阴雨天气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空气强烈对流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空气稀薄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太阳辐射强烈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698661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我国北方城市在春季时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总悬浮颗粒物</a:t>
            </a:r>
            <a:r>
              <a:rPr lang="en-US" altLang="zh-CN" sz="2200">
                <a:solidFill>
                  <a:srgbClr val="000000"/>
                </a:solidFill>
                <a:latin typeface="Times New Roman" panose="02020603050405020304" pitchFamily="18" charset="0"/>
                <a:cs typeface="Times New Roman" panose="02020603050405020304" pitchFamily="18" charset="0"/>
              </a:rPr>
              <a:t>(TSP)</a:t>
            </a:r>
            <a:r>
              <a:rPr lang="zh-CN" altLang="zh-CN" sz="2200">
                <a:solidFill>
                  <a:srgbClr val="000000"/>
                </a:solidFill>
                <a:latin typeface="Times New Roman" panose="02020603050405020304" pitchFamily="18" charset="0"/>
                <a:cs typeface="Times New Roman" panose="02020603050405020304" pitchFamily="18" charset="0"/>
              </a:rPr>
              <a:t>明显偏高的原因主要是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大量燃烧煤炭用于取暖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沙尘暴时有发生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春耕播种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土地裸露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春运高峰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交通流量剧增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由题干可知</a:t>
            </a:r>
            <a:r>
              <a:rPr lang="en-US" altLang="zh-CN" sz="2200">
                <a:solidFill>
                  <a:srgbClr val="000000"/>
                </a:solidFill>
                <a:latin typeface="Times New Roman" panose="02020603050405020304" pitchFamily="18" charset="0"/>
                <a:cs typeface="Times New Roman" panose="02020603050405020304" pitchFamily="18" charset="0"/>
              </a:rPr>
              <a:t>,API</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指数的高低反映了大气中总悬浮颗粒物、酸性气体等的浓度大小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晴朗无风的天气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大气交换差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这些物质不易扩散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往往会使浓度增高。第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每年北方春季因干旱多风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形成沙尘暴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使得总悬浮颗粒物浓度高。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732595"/>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5393161"/>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799787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809252"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a:spLocks noChangeAspect="1"/>
          </p:cNvSpPr>
          <p:nvPr/>
        </p:nvSpPr>
        <p:spPr>
          <a:xfrm>
            <a:off x="508000" y="1190825"/>
            <a:ext cx="8128000" cy="54753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读人类社会与环境的相关模式图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图中箭头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表示的人类活动可能会引起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滑坡、泥石流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酸雨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臭氧层空洞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荒漠化、水土流失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图中箭头</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表示的人类活动可能会引起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土壤污染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盐碱化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公害病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水土流失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03.eps" descr="id:2147493563;FounderCES"/>
          <p:cNvPicPr/>
          <p:nvPr/>
        </p:nvPicPr>
        <p:blipFill>
          <a:blip r:embed="rId6"/>
          <a:stretch>
            <a:fillRect/>
          </a:stretch>
        </p:blipFill>
        <p:spPr>
          <a:xfrm>
            <a:off x="2915816" y="1575010"/>
            <a:ext cx="2583778" cy="2583778"/>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809252"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表示的人类活动为人类社会从环境中获取物质与能量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如果在获取物质与能量的过程中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人类有不合理的活动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可能会引起滑坡、泥石流、荒漠化、水土流失等问题。酸雨危害和臭氧层空洞是人类对环境的影响。第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箭头</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表示的人类活动为人类社会向环境中输出废弃物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容易引起土壤污染和公害病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盐碱化和水土流失是由人类社会从环境中获取物质和能量时操作不当造成的。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4725144"/>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1419806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17966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画面所示出现的环境问题是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森林砍伐</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草场退化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土壤污染</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沙尘暴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若画面中的情景出现在我国江南地区</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该</a:t>
            </a:r>
            <a:r>
              <a:rPr lang="zh-CN" altLang="zh-CN" sz="2200">
                <a:solidFill>
                  <a:srgbClr val="000000"/>
                </a:solidFill>
                <a:latin typeface="Times New Roman" panose="02020603050405020304" pitchFamily="18" charset="0"/>
                <a:cs typeface="Times New Roman" panose="02020603050405020304" pitchFamily="18" charset="0"/>
              </a:rPr>
              <a:t>环境问题会带来的后果有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林产品短缺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珍稀动物减少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旱涝、泥石流等自然灾害加剧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臭氧层破坏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②③④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①②④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根据图中砍伐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公益林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开荒种粮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可知出现的环境问题是森林砍伐。第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臭氧层破坏与砍伐森林无关。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3.A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04.eps" descr="id:2147493570;FounderCES"/>
          <p:cNvPicPr/>
          <p:nvPr/>
        </p:nvPicPr>
        <p:blipFill>
          <a:blip r:embed="rId6"/>
          <a:stretch>
            <a:fillRect/>
          </a:stretch>
        </p:blipFill>
        <p:spPr>
          <a:xfrm>
            <a:off x="5466118" y="1484784"/>
            <a:ext cx="2994313" cy="1944618"/>
          </a:xfrm>
          <a:prstGeom prst="rect">
            <a:avLst/>
          </a:prstGeom>
        </p:spPr>
      </p:pic>
      <p:sp>
        <p:nvSpPr>
          <p:cNvPr id="9" name="矩形 8"/>
          <p:cNvSpPr/>
          <p:nvPr/>
        </p:nvSpPr>
        <p:spPr>
          <a:xfrm>
            <a:off x="508000" y="5224817"/>
            <a:ext cx="8128000" cy="770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8000" y="6009865"/>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55996"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275375"/>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曾经有相关人士微博爆料称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有些地方的化工厂、造纸厂将致命性污水通过高压水井压到地下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逃避监管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而地下排污法已在很多地方悄悄进行多年。结合所学知识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造成我国水污染的污染源主要有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工业废水、生活污水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生活垃圾、家庭炉灶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水土流失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农药、化肥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②④</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②③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水污染带来的后果是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加剧水资源的短缺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危害人体健康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增加酸雨的次数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引起土壤次生盐碱化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③④</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a:t>
            </a:r>
            <a:r>
              <a:rPr lang="zh-CN" altLang="zh-CN" sz="2200" smtClean="0">
                <a:solidFill>
                  <a:srgbClr val="000000"/>
                </a:solidFill>
                <a:latin typeface="NEU-BZ-S92"/>
                <a:cs typeface="宋体" panose="02010600030101010101" pitchFamily="2" charset="-122"/>
              </a:rPr>
              <a:t>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702370535"/>
              </p:ext>
            </p:extLst>
          </p:nvPr>
        </p:nvGraphicFramePr>
        <p:xfrm>
          <a:off x="508000" y="1088453"/>
          <a:ext cx="8128000" cy="5292875"/>
        </p:xfrm>
        <a:graphic>
          <a:graphicData uri="http://schemas.openxmlformats.org/presentationml/2006/ole">
            <mc:AlternateContent xmlns:mc="http://schemas.openxmlformats.org/markup-compatibility/2006">
              <mc:Choice xmlns:v="urn:schemas-microsoft-com:vml" Requires="v">
                <p:oleObj spid="_x0000_s2053" name="文档" r:id="rId3" imgW="4001207" imgH="2604705" progId="Word.Document.12">
                  <p:embed/>
                </p:oleObj>
              </mc:Choice>
              <mc:Fallback>
                <p:oleObj name="文档" r:id="rId3" imgW="4001207" imgH="2604705" progId="Word.Document.12">
                  <p:embed/>
                  <p:pic>
                    <p:nvPicPr>
                      <p:cNvPr id="0" name=""/>
                      <p:cNvPicPr/>
                      <p:nvPr/>
                    </p:nvPicPr>
                    <p:blipFill>
                      <a:blip r:embed="rId4"/>
                      <a:stretch>
                        <a:fillRect/>
                      </a:stretch>
                    </p:blipFill>
                    <p:spPr>
                      <a:xfrm>
                        <a:off x="508000" y="1088453"/>
                        <a:ext cx="8128000" cy="5292875"/>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55996"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水污染的污染源主要有工业废水、生活污水、农药、化肥及畜禽粪便等。第</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水污染会加剧水资源紧张并危害人体健康。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5.D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508000" y="3933056"/>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489311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175123"/>
            <a:ext cx="431400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两幅图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05.eps" descr="id:2147493577;FounderCES"/>
          <p:cNvPicPr/>
          <p:nvPr/>
        </p:nvPicPr>
        <p:blipFill>
          <a:blip r:embed="rId6"/>
          <a:stretch>
            <a:fillRect/>
          </a:stretch>
        </p:blipFill>
        <p:spPr>
          <a:xfrm>
            <a:off x="2339752" y="1698078"/>
            <a:ext cx="4412141" cy="2303512"/>
          </a:xfrm>
          <a:prstGeom prst="rect">
            <a:avLst/>
          </a:prstGeom>
        </p:spPr>
      </p:pic>
      <p:pic>
        <p:nvPicPr>
          <p:cNvPr id="9" name="L06.eps" descr="id:2147493584;FounderCES"/>
          <p:cNvPicPr/>
          <p:nvPr/>
        </p:nvPicPr>
        <p:blipFill>
          <a:blip r:embed="rId7"/>
          <a:stretch>
            <a:fillRect/>
          </a:stretch>
        </p:blipFill>
        <p:spPr>
          <a:xfrm>
            <a:off x="2369597" y="4437112"/>
            <a:ext cx="4290015" cy="1620124"/>
          </a:xfrm>
          <a:prstGeom prst="rect">
            <a:avLst/>
          </a:prstGeom>
        </p:spPr>
      </p:pic>
      <p:sp>
        <p:nvSpPr>
          <p:cNvPr id="10" name="矩形 9"/>
          <p:cNvSpPr>
            <a:spLocks noChangeAspect="1"/>
          </p:cNvSpPr>
          <p:nvPr/>
        </p:nvSpPr>
        <p:spPr>
          <a:xfrm>
            <a:off x="4209336" y="4005064"/>
            <a:ext cx="725327"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smtClean="0">
                <a:solidFill>
                  <a:srgbClr val="000000"/>
                </a:solidFill>
                <a:latin typeface="Times New Roman" panose="02020603050405020304" pitchFamily="18" charset="0"/>
                <a:cs typeface="Times New Roman" panose="02020603050405020304" pitchFamily="18" charset="0"/>
              </a:rPr>
              <a:t>A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4209561" y="6015988"/>
            <a:ext cx="724877"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smtClean="0">
                <a:solidFill>
                  <a:srgbClr val="000000"/>
                </a:solidFill>
                <a:latin typeface="Times New Roman" panose="02020603050405020304" pitchFamily="18" charset="0"/>
                <a:cs typeface="Times New Roman" panose="02020603050405020304" pitchFamily="18" charset="0"/>
              </a:rPr>
              <a:t>B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55996"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198781"/>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中反映出的环境问题按照其性质各属于哪种类型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揭示的主要环境问题是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分析产生上述问题的原因。</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反映的环境问题主要有大气污染、水体污染、噪声污染、土地荒漠化、全球变暖、森林资源减少等。图</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反映了全球变暖带来的冰川融化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沿海低地和岛屿被淹等问题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其成因结合图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可以分析与人类排放大量</a:t>
            </a:r>
            <a:r>
              <a:rPr lang="en-US" altLang="zh-CN" sz="2200">
                <a:solidFill>
                  <a:srgbClr val="000000"/>
                </a:solidFill>
                <a:latin typeface="Times New Roman" panose="02020603050405020304" pitchFamily="18" charset="0"/>
                <a:cs typeface="Times New Roman" panose="02020603050405020304" pitchFamily="18" charset="0"/>
              </a:rPr>
              <a:t>CO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及乱砍滥伐有关。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环境污染问题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大气污染、水体污染、噪声污染等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由环境污染演化来的问题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全球变暖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生态破坏问题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土地荒漠化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自然资源衰竭问题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森林资源减少。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全球变暖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冰川融化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沿海地区和岛屿被淹没　人类大量燃烧煤、石油等矿物燃料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排放大量</a:t>
            </a:r>
            <a:r>
              <a:rPr lang="en-US" altLang="zh-CN" sz="2200">
                <a:solidFill>
                  <a:srgbClr val="000000"/>
                </a:solidFill>
                <a:latin typeface="Times New Roman" panose="02020603050405020304" pitchFamily="18" charset="0"/>
                <a:cs typeface="Times New Roman" panose="02020603050405020304" pitchFamily="18" charset="0"/>
              </a:rPr>
              <a:t>CO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乱砍滥伐使森林减少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CO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吸收量减少。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26314" y="2409599"/>
            <a:ext cx="8291373"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6314" y="4040160"/>
            <a:ext cx="8291373" cy="2413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724562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8633"/>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一、环境问题的概念与类型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什么是环境问题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人类活动</a:t>
            </a:r>
            <a:r>
              <a:rPr lang="zh-CN" altLang="zh-CN" sz="2200">
                <a:solidFill>
                  <a:srgbClr val="000000"/>
                </a:solidFill>
                <a:latin typeface="Times New Roman" panose="02020603050405020304" pitchFamily="18" charset="0"/>
                <a:cs typeface="Times New Roman" panose="02020603050405020304" pitchFamily="18" charset="0"/>
              </a:rPr>
              <a:t>或自然原因使环境条件发生了变化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并对人类及其他生物的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生存和发展</a:t>
            </a:r>
            <a:r>
              <a:rPr lang="zh-CN" altLang="zh-CN" sz="2200">
                <a:solidFill>
                  <a:srgbClr val="000000"/>
                </a:solidFill>
                <a:latin typeface="Times New Roman" panose="02020603050405020304" pitchFamily="18" charset="0"/>
                <a:cs typeface="Times New Roman" panose="02020603050405020304" pitchFamily="18" charset="0"/>
              </a:rPr>
              <a:t>造成影响和破坏的问题。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产生的原因。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随着</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社会生产力</a:t>
            </a:r>
            <a:r>
              <a:rPr lang="zh-CN" altLang="zh-CN" sz="2200">
                <a:solidFill>
                  <a:srgbClr val="000000"/>
                </a:solidFill>
                <a:latin typeface="Times New Roman" panose="02020603050405020304" pitchFamily="18" charset="0"/>
                <a:cs typeface="Times New Roman" panose="02020603050405020304" pitchFamily="18" charset="0"/>
              </a:rPr>
              <a:t>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人类对环境开发利用的强度越来越大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对环境的破坏也越来越严重。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100.eps" descr="id:2147493372;FounderCES"/>
          <p:cNvPicPr/>
          <p:nvPr/>
        </p:nvPicPr>
        <p:blipFill>
          <a:blip r:embed="rId4"/>
          <a:stretch>
            <a:fillRect/>
          </a:stretch>
        </p:blipFill>
        <p:spPr>
          <a:xfrm>
            <a:off x="2699792" y="4041048"/>
            <a:ext cx="3384376" cy="2393525"/>
          </a:xfrm>
          <a:prstGeom prst="rect">
            <a:avLst/>
          </a:prstGeom>
        </p:spPr>
      </p:pic>
      <p:sp>
        <p:nvSpPr>
          <p:cNvPr id="7" name="矩形 6"/>
          <p:cNvSpPr/>
          <p:nvPr/>
        </p:nvSpPr>
        <p:spPr>
          <a:xfrm>
            <a:off x="2123728" y="2083426"/>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33198" y="2492896"/>
            <a:ext cx="1440160" cy="254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37202" y="3306675"/>
            <a:ext cx="1440160" cy="254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受特殊天气系统的影响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我国中东部地区出现了大范围的持久的雾霾天气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该现象是否属于环境问题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属于环境问题。该现象是由于自然原因使环境条件发生了变化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并对人类及其他生物的生存和发展造成影响和破坏的问题。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745539"/>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49057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2538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环境问题的类型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根据环境问题的性质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可进行如下分类</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72515954"/>
              </p:ext>
            </p:extLst>
          </p:nvPr>
        </p:nvGraphicFramePr>
        <p:xfrm>
          <a:off x="508000" y="2636912"/>
          <a:ext cx="8128000" cy="3583844"/>
        </p:xfrm>
        <a:graphic>
          <a:graphicData uri="http://schemas.openxmlformats.org/presentationml/2006/ole">
            <mc:AlternateContent xmlns:mc="http://schemas.openxmlformats.org/markup-compatibility/2006">
              <mc:Choice xmlns:v="urn:schemas-microsoft-com:vml" Requires="v">
                <p:oleObj spid="_x0000_s3077" name="文档" r:id="rId5" imgW="3910459" imgH="1723988" progId="Word.Document.12">
                  <p:embed/>
                </p:oleObj>
              </mc:Choice>
              <mc:Fallback>
                <p:oleObj name="文档" r:id="rId5" imgW="3910459" imgH="1723988" progId="Word.Document.12">
                  <p:embed/>
                  <p:pic>
                    <p:nvPicPr>
                      <p:cNvPr id="0" name=""/>
                      <p:cNvPicPr/>
                      <p:nvPr/>
                    </p:nvPicPr>
                    <p:blipFill>
                      <a:blip r:embed="rId6"/>
                      <a:stretch>
                        <a:fillRect/>
                      </a:stretch>
                    </p:blipFill>
                    <p:spPr>
                      <a:xfrm>
                        <a:off x="508000" y="2636912"/>
                        <a:ext cx="8128000" cy="3583844"/>
                      </a:xfrm>
                      <a:prstGeom prst="rect">
                        <a:avLst/>
                      </a:prstGeom>
                    </p:spPr>
                  </p:pic>
                </p:oleObj>
              </mc:Fallback>
            </mc:AlternateContent>
          </a:graphicData>
        </a:graphic>
      </p:graphicFrame>
      <p:sp>
        <p:nvSpPr>
          <p:cNvPr id="6" name="矩形 5"/>
          <p:cNvSpPr/>
          <p:nvPr/>
        </p:nvSpPr>
        <p:spPr>
          <a:xfrm>
            <a:off x="675434" y="3129679"/>
            <a:ext cx="1109584"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08104" y="3129678"/>
            <a:ext cx="1109584"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31047" y="3645024"/>
            <a:ext cx="544809"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5434" y="4428834"/>
            <a:ext cx="1109584"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96815" y="4221089"/>
            <a:ext cx="1390730" cy="2952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94873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每年春天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我国北方地区频繁发生的沙尘暴是哪种环境问题的反映</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沙尘暴是干旱、半干旱地区因植被破坏而导致的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属于生态破坏问题。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566001"/>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201487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19675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二、人类面临的主要环境问题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部分资源趋于枯竭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人均资源拥有量</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减少</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生态破坏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生物多样性</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受损</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近几个世纪以来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人类大规模的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社会生产</a:t>
            </a:r>
            <a:r>
              <a:rPr lang="zh-CN" altLang="zh-CN" sz="2200">
                <a:solidFill>
                  <a:srgbClr val="000000"/>
                </a:solidFill>
                <a:latin typeface="Times New Roman" panose="02020603050405020304" pitchFamily="18" charset="0"/>
                <a:cs typeface="Times New Roman" panose="02020603050405020304" pitchFamily="18" charset="0"/>
              </a:rPr>
              <a:t>活动大大加快了地球上物种灭绝的速度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使地球上的生物多样性遭到严重损害。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534083746"/>
              </p:ext>
            </p:extLst>
          </p:nvPr>
        </p:nvGraphicFramePr>
        <p:xfrm>
          <a:off x="508000" y="2184161"/>
          <a:ext cx="8128000" cy="786581"/>
        </p:xfrm>
        <a:graphic>
          <a:graphicData uri="http://schemas.openxmlformats.org/presentationml/2006/ole">
            <mc:AlternateContent xmlns:mc="http://schemas.openxmlformats.org/markup-compatibility/2006">
              <mc:Choice xmlns:v="urn:schemas-microsoft-com:vml" Requires="v">
                <p:oleObj spid="_x0000_s1033" name="文档" r:id="rId5" imgW="3839157" imgH="371226" progId="Word.Document.12">
                  <p:embed/>
                </p:oleObj>
              </mc:Choice>
              <mc:Fallback>
                <p:oleObj name="文档" r:id="rId5" imgW="3839157" imgH="371226" progId="Word.Document.12">
                  <p:embed/>
                  <p:pic>
                    <p:nvPicPr>
                      <p:cNvPr id="0" name=""/>
                      <p:cNvPicPr/>
                      <p:nvPr/>
                    </p:nvPicPr>
                    <p:blipFill>
                      <a:blip r:embed="rId6"/>
                      <a:stretch>
                        <a:fillRect/>
                      </a:stretch>
                    </p:blipFill>
                    <p:spPr>
                      <a:xfrm>
                        <a:off x="508000" y="2184161"/>
                        <a:ext cx="8128000" cy="786581"/>
                      </a:xfrm>
                      <a:prstGeom prst="rect">
                        <a:avLst/>
                      </a:prstGeom>
                    </p:spPr>
                  </p:pic>
                </p:oleObj>
              </mc:Fallback>
            </mc:AlternateContent>
          </a:graphicData>
        </a:graphic>
      </p:graphicFrame>
      <p:pic>
        <p:nvPicPr>
          <p:cNvPr id="12" name="R101.eps" descr="id:2147493395;FounderCES"/>
          <p:cNvPicPr/>
          <p:nvPr/>
        </p:nvPicPr>
        <p:blipFill>
          <a:blip r:embed="rId7"/>
          <a:stretch>
            <a:fillRect/>
          </a:stretch>
        </p:blipFill>
        <p:spPr>
          <a:xfrm>
            <a:off x="1619672" y="3680509"/>
            <a:ext cx="6264696" cy="1861926"/>
          </a:xfrm>
          <a:prstGeom prst="rect">
            <a:avLst/>
          </a:prstGeom>
        </p:spPr>
      </p:pic>
      <p:sp>
        <p:nvSpPr>
          <p:cNvPr id="7" name="矩形 6"/>
          <p:cNvSpPr/>
          <p:nvPr/>
        </p:nvSpPr>
        <p:spPr>
          <a:xfrm>
            <a:off x="1642250" y="2246855"/>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8740" y="2636912"/>
            <a:ext cx="613619" cy="2767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0991" y="3750899"/>
            <a:ext cx="82436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68144" y="4729285"/>
            <a:ext cx="1008112" cy="291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14530" y="5696224"/>
            <a:ext cx="1113582" cy="291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211488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环境污染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人类生存环境质量下降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环境污染的概念。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82452561"/>
              </p:ext>
            </p:extLst>
          </p:nvPr>
        </p:nvGraphicFramePr>
        <p:xfrm>
          <a:off x="620464" y="3068960"/>
          <a:ext cx="8128000" cy="1421897"/>
        </p:xfrm>
        <a:graphic>
          <a:graphicData uri="http://schemas.openxmlformats.org/presentationml/2006/ole">
            <mc:AlternateContent xmlns:mc="http://schemas.openxmlformats.org/markup-compatibility/2006">
              <mc:Choice xmlns:v="urn:schemas-microsoft-com:vml" Requires="v">
                <p:oleObj spid="_x0000_s4101" name="文档" r:id="rId5" imgW="3839157" imgH="671880" progId="Word.Document.12">
                  <p:embed/>
                </p:oleObj>
              </mc:Choice>
              <mc:Fallback>
                <p:oleObj name="文档" r:id="rId5" imgW="3839157" imgH="671880" progId="Word.Document.12">
                  <p:embed/>
                  <p:pic>
                    <p:nvPicPr>
                      <p:cNvPr id="0" name=""/>
                      <p:cNvPicPr/>
                      <p:nvPr/>
                    </p:nvPicPr>
                    <p:blipFill>
                      <a:blip r:embed="rId6"/>
                      <a:stretch>
                        <a:fillRect/>
                      </a:stretch>
                    </p:blipFill>
                    <p:spPr>
                      <a:xfrm>
                        <a:off x="620464" y="3068960"/>
                        <a:ext cx="8128000" cy="1421897"/>
                      </a:xfrm>
                      <a:prstGeom prst="rect">
                        <a:avLst/>
                      </a:prstGeom>
                    </p:spPr>
                  </p:pic>
                </p:oleObj>
              </mc:Fallback>
            </mc:AlternateContent>
          </a:graphicData>
        </a:graphic>
      </p:graphicFrame>
      <p:sp>
        <p:nvSpPr>
          <p:cNvPr id="7" name="矩形 6"/>
          <p:cNvSpPr/>
          <p:nvPr/>
        </p:nvSpPr>
        <p:spPr>
          <a:xfrm>
            <a:off x="3680433" y="3251117"/>
            <a:ext cx="54449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03898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308</TotalTime>
  <Words>1006</Words>
  <Application>Microsoft Office PowerPoint</Application>
  <PresentationFormat>全屏显示(4:3)</PresentationFormat>
  <Paragraphs>182</Paragraphs>
  <Slides>32</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4"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第四章 人类与地理环境的协调发展</vt:lpstr>
      <vt:lpstr>第一节　人类面临的主要环境问题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2016-08-02T02:48:42Z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