
<file path=[Content_Types].xml><?xml version="1.0" encoding="utf-8"?>
<Types xmlns="http://schemas.openxmlformats.org/package/2006/content-types">
  <Override PartName="/ppt/slides/slide6.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Default Extension="emf" ContentType="image/x-emf"/>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358" r:id="rId2"/>
    <p:sldId id="264" r:id="rId3"/>
    <p:sldId id="265" r:id="rId4"/>
    <p:sldId id="369" r:id="rId5"/>
    <p:sldId id="370" r:id="rId6"/>
    <p:sldId id="371" r:id="rId7"/>
    <p:sldId id="366" r:id="rId8"/>
    <p:sldId id="372" r:id="rId9"/>
    <p:sldId id="275" r:id="rId10"/>
    <p:sldId id="373" r:id="rId11"/>
    <p:sldId id="374" r:id="rId12"/>
    <p:sldId id="375" r:id="rId13"/>
    <p:sldId id="376" r:id="rId14"/>
    <p:sldId id="377" r:id="rId15"/>
    <p:sldId id="378" r:id="rId16"/>
    <p:sldId id="379" r:id="rId17"/>
    <p:sldId id="380" r:id="rId18"/>
    <p:sldId id="270" r:id="rId19"/>
    <p:sldId id="381" r:id="rId20"/>
    <p:sldId id="277" r:id="rId21"/>
    <p:sldId id="382" r:id="rId22"/>
    <p:sldId id="310" r:id="rId23"/>
    <p:sldId id="383" r:id="rId24"/>
    <p:sldId id="384" r:id="rId2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88" autoAdjust="0"/>
  </p:normalViewPr>
  <p:slideViewPr>
    <p:cSldViewPr showGuides="1">
      <p:cViewPr varScale="1">
        <p:scale>
          <a:sx n="85" d="100"/>
          <a:sy n="85" d="100"/>
        </p:scale>
        <p:origin x="84" y="180"/>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2016-08-02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8.xml"/><Relationship Id="rId7" Type="http://schemas.openxmlformats.org/officeDocument/2006/relationships/image" Target="../media/image6.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9.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9.xml"/><Relationship Id="rId4" Type="http://schemas.openxmlformats.org/officeDocument/2006/relationships/slide" Target="../slides/slide18.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8.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9.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9.xml"/><Relationship Id="rId4" Type="http://schemas.openxmlformats.org/officeDocument/2006/relationships/slide" Target="../slides/slide1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214198"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X</a:t>
              </a:r>
              <a:r>
                <a:rPr lang="en-US" altLang="zh-CN" sz="900" smtClean="0">
                  <a:solidFill>
                    <a:srgbClr val="333333"/>
                  </a:solidFill>
                  <a:latin typeface="+mn-lt"/>
                  <a:ea typeface="+mn-ea"/>
                </a:rPr>
                <a:t>INZHI 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317990" cy="584775"/>
            <a:chOff x="29482" y="2927145"/>
            <a:chExt cx="1624284" cy="487312"/>
          </a:xfrm>
        </p:grpSpPr>
        <p:sp>
          <p:nvSpPr>
            <p:cNvPr id="38" name="TextBox 37"/>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195591"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AYIJIEHUO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317990" cy="584775"/>
            <a:chOff x="29482" y="2927145"/>
            <a:chExt cx="1624284" cy="487312"/>
          </a:xfrm>
        </p:grpSpPr>
        <p:sp>
          <p:nvSpPr>
            <p:cNvPr id="40" name="TextBox 39"/>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D</a:t>
                </a:r>
                <a:r>
                  <a:rPr lang="en-US" altLang="zh-CN" sz="1000" baseline="0" dirty="0" smtClean="0">
                    <a:solidFill>
                      <a:schemeClr val="bg1"/>
                    </a:solidFill>
                    <a:latin typeface="+mn-lt"/>
                    <a:ea typeface="+mn-ea"/>
                  </a:rPr>
                  <a:t>AYIJIEHUO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chemeClr val="bg1"/>
                    </a:solidFill>
                    <a:latin typeface="黑体" panose="02010600030101010101" pitchFamily="2" charset="-122"/>
                    <a:ea typeface="黑体" panose="02010600030101010101" pitchFamily="2" charset="-122"/>
                  </a:rPr>
                  <a:t>D</a:t>
                </a:r>
                <a:r>
                  <a:rPr lang="en-US" altLang="zh-CN" sz="1000" smtClean="0">
                    <a:solidFill>
                      <a:schemeClr val="bg1"/>
                    </a:solidFill>
                    <a:latin typeface="+mn-lt"/>
                    <a:ea typeface="+mn-ea"/>
                  </a:rPr>
                  <a:t>ANGTANG 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3076577"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400" smtClean="0"/>
              <a:t>第三节　可持续发展的基本内涵</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6.xml"/><Relationship Id="rId1" Type="http://schemas.openxmlformats.org/officeDocument/2006/relationships/vmlDrawing" Target="../drawings/vmlDrawing4.vml"/><Relationship Id="rId5" Type="http://schemas.openxmlformats.org/officeDocument/2006/relationships/image" Target="../media/image15.emf"/><Relationship Id="rId4" Type="http://schemas.openxmlformats.org/officeDocument/2006/relationships/package" Target="../embeddings/Microsoft_Word___4.docx"/></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6.xml"/><Relationship Id="rId1" Type="http://schemas.openxmlformats.org/officeDocument/2006/relationships/vmlDrawing" Target="../drawings/vmlDrawing5.vml"/><Relationship Id="rId5" Type="http://schemas.openxmlformats.org/officeDocument/2006/relationships/image" Target="../media/image16.emf"/><Relationship Id="rId4" Type="http://schemas.openxmlformats.org/officeDocument/2006/relationships/package" Target="../embeddings/Microsoft_Word___5.docx"/></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8.xml"/><Relationship Id="rId1" Type="http://schemas.openxmlformats.org/officeDocument/2006/relationships/slideLayout" Target="../slideLayouts/slideLayout7.xml"/><Relationship Id="rId5" Type="http://schemas.openxmlformats.org/officeDocument/2006/relationships/image" Target="../media/image19.jpeg"/><Relationship Id="rId4" Type="http://schemas.openxmlformats.org/officeDocument/2006/relationships/slide" Target="slide22.xml"/></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8.xml"/><Relationship Id="rId1" Type="http://schemas.openxmlformats.org/officeDocument/2006/relationships/slideLayout" Target="../slideLayouts/slideLayout7.xml"/><Relationship Id="rId4" Type="http://schemas.openxmlformats.org/officeDocument/2006/relationships/slide" Target="slide22.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8.xml"/><Relationship Id="rId1" Type="http://schemas.openxmlformats.org/officeDocument/2006/relationships/slideLayout" Target="../slideLayouts/slideLayout7.xml"/><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8.xml"/><Relationship Id="rId1" Type="http://schemas.openxmlformats.org/officeDocument/2006/relationships/slideLayout" Target="../slideLayouts/slideLayout7.xml"/><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8.xml"/><Relationship Id="rId1" Type="http://schemas.openxmlformats.org/officeDocument/2006/relationships/slideLayout" Target="../slideLayouts/slideLayout7.xml"/><Relationship Id="rId5" Type="http://schemas.openxmlformats.org/officeDocument/2006/relationships/image" Target="../media/image20.jpeg"/><Relationship Id="rId4" Type="http://schemas.openxmlformats.org/officeDocument/2006/relationships/slide" Target="slide22.xml"/></Relationships>
</file>

<file path=ppt/slides/_rels/slide2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8.xml"/><Relationship Id="rId1" Type="http://schemas.openxmlformats.org/officeDocument/2006/relationships/slideLayout" Target="../slideLayouts/slideLayout7.xml"/><Relationship Id="rId4" Type="http://schemas.openxmlformats.org/officeDocument/2006/relationships/slide" Target="slide22.xml"/></Relationships>
</file>

<file path=ppt/slides/_rels/slide2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8.xml"/><Relationship Id="rId1" Type="http://schemas.openxmlformats.org/officeDocument/2006/relationships/slideLayout" Target="../slideLayouts/slideLayout7.xml"/><Relationship Id="rId4" Type="http://schemas.openxmlformats.org/officeDocument/2006/relationships/slide" Target="slide22.xml"/></Relationships>
</file>

<file path=ppt/slides/_rels/slide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1.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2.jpeg"/><Relationship Id="rId1" Type="http://schemas.openxmlformats.org/officeDocument/2006/relationships/slideLayout" Target="../slideLayouts/slideLayout5.xml"/><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zh-CN" altLang="en-US" sz="3200"/>
              <a:t>第三节　可持续发展的基本内涵</a:t>
            </a:r>
            <a:endParaRPr lang="zh-CN" altLang="zh-CN" sz="3200" dirty="0"/>
          </a:p>
        </p:txBody>
      </p:sp>
    </p:spTree>
    <p:extLst>
      <p:ext uri="{BB962C8B-B14F-4D97-AF65-F5344CB8AC3E}">
        <p14:creationId xmlns:p14="http://schemas.microsoft.com/office/powerpoint/2010/main"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可持续发展基本观念包括发展的观念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鼓励社会经济增长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公平的观念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强调代际之间、区际之间的公平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环境的观念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强调经济发展与环境保护是辩证统一的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权利的观念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强调平等发展和正当的环境权利。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结合材料探究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在消费水平不变和消费水平不断增长的情况下矿产资源的预期可开采寿命分别为多少年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从图中可以看出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在消费水平不变的条件下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这些矿产资源的预期可开采寿命为</a:t>
            </a:r>
            <a:r>
              <a:rPr lang="en-US" altLang="zh-CN" sz="2200">
                <a:solidFill>
                  <a:srgbClr val="000000"/>
                </a:solidFill>
                <a:latin typeface="Times New Roman" panose="02020603050405020304" pitchFamily="18" charset="0"/>
                <a:cs typeface="Times New Roman" panose="02020603050405020304" pitchFamily="18" charset="0"/>
              </a:rPr>
              <a:t>20~300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在消费水平不断增长的条件下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预期可开采寿命只有</a:t>
            </a:r>
            <a:r>
              <a:rPr lang="en-US" altLang="zh-CN" sz="2200">
                <a:solidFill>
                  <a:srgbClr val="000000"/>
                </a:solidFill>
                <a:latin typeface="Times New Roman" panose="02020603050405020304" pitchFamily="18" charset="0"/>
                <a:cs typeface="Times New Roman" panose="02020603050405020304" pitchFamily="18" charset="0"/>
              </a:rPr>
              <a:t>10~80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08000" y="4342526"/>
            <a:ext cx="8128000" cy="16605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4151166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说明人类走可持续发展道路的必然性。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当前人类面临人口增长、资源枯竭、生态失调、环境恶化等问题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为摆脱困境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必须走可持续发展的道路。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可持续发展为何把社会经济发展放在第一位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可持续发展鼓励经济增长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社会经济发展是人类共同的、普遍的权利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只有发展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才能为解决贫富悬殊、生态危机等问题提供必要的资金和技术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才能逐步实现现代化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最终摆脱贫穷、愚昧和落后。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可持续发展为何把环境保护作为追求的基本目标</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可持续发展认为经济发展与环境保护彼此联系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互为因果。发展社会经济和提高生活质量是人类追求的目标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它需要足够的自然资源和良好的生态环境作为依托。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08000" y="1556792"/>
            <a:ext cx="8128000" cy="8033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08000" y="2754076"/>
            <a:ext cx="8128000" cy="15615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08000" y="4747722"/>
            <a:ext cx="8128000" cy="15615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5596564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754845"/>
            <a:ext cx="8128000" cy="86600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名师精讲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人类必然走可持续发展之路的原因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L34.eps" descr="id:2147493976;FounderCES"/>
          <p:cNvPicPr/>
          <p:nvPr/>
        </p:nvPicPr>
        <p:blipFill>
          <a:blip r:embed="rId2"/>
          <a:stretch>
            <a:fillRect/>
          </a:stretch>
        </p:blipFill>
        <p:spPr>
          <a:xfrm>
            <a:off x="971600" y="2708920"/>
            <a:ext cx="7006352" cy="2160240"/>
          </a:xfrm>
          <a:prstGeom prst="rect">
            <a:avLst/>
          </a:prstGeom>
        </p:spPr>
      </p:pic>
    </p:spTree>
    <p:extLst>
      <p:ext uri="{BB962C8B-B14F-4D97-AF65-F5344CB8AC3E}">
        <p14:creationId xmlns:p14="http://schemas.microsoft.com/office/powerpoint/2010/main" val="199308824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202210"/>
            <a:ext cx="35666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可持续发展的基本</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观念</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786416763"/>
              </p:ext>
            </p:extLst>
          </p:nvPr>
        </p:nvGraphicFramePr>
        <p:xfrm>
          <a:off x="508000" y="1700808"/>
          <a:ext cx="8128000" cy="4250452"/>
        </p:xfrm>
        <a:graphic>
          <a:graphicData uri="http://schemas.openxmlformats.org/presentationml/2006/ole">
            <mc:AlternateContent xmlns:mc="http://schemas.openxmlformats.org/markup-compatibility/2006">
              <mc:Choice xmlns:v="urn:schemas-microsoft-com:vml" Requires="v">
                <p:oleObj spid="_x0000_s4099" name="文档" r:id="rId4" imgW="3910459" imgH="2044445" progId="Word.Document.12">
                  <p:embed/>
                </p:oleObj>
              </mc:Choice>
              <mc:Fallback>
                <p:oleObj name="文档" r:id="rId4" imgW="3910459" imgH="2044445" progId="Word.Document.12">
                  <p:embed/>
                  <p:pic>
                    <p:nvPicPr>
                      <p:cNvPr id="0" name=""/>
                      <p:cNvPicPr/>
                      <p:nvPr/>
                    </p:nvPicPr>
                    <p:blipFill>
                      <a:blip r:embed="rId5"/>
                      <a:stretch>
                        <a:fillRect/>
                      </a:stretch>
                    </p:blipFill>
                    <p:spPr>
                      <a:xfrm>
                        <a:off x="508000" y="1700808"/>
                        <a:ext cx="8128000" cy="4250452"/>
                      </a:xfrm>
                      <a:prstGeom prst="rect">
                        <a:avLst/>
                      </a:prstGeom>
                    </p:spPr>
                  </p:pic>
                </p:oleObj>
              </mc:Fallback>
            </mc:AlternateContent>
          </a:graphicData>
        </a:graphic>
      </p:graphicFrame>
    </p:spTree>
    <p:extLst>
      <p:ext uri="{BB962C8B-B14F-4D97-AF65-F5344CB8AC3E}">
        <p14:creationId xmlns:p14="http://schemas.microsoft.com/office/powerpoint/2010/main" val="15428085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extLst>
              <p:ext uri="{D42A27DB-BD31-4B8C-83A1-F6EECF244321}">
                <p14:modId xmlns:p14="http://schemas.microsoft.com/office/powerpoint/2010/main" val="874854522"/>
              </p:ext>
            </p:extLst>
          </p:nvPr>
        </p:nvGraphicFramePr>
        <p:xfrm>
          <a:off x="508000" y="1412776"/>
          <a:ext cx="8128000" cy="4610155"/>
        </p:xfrm>
        <a:graphic>
          <a:graphicData uri="http://schemas.openxmlformats.org/presentationml/2006/ole">
            <mc:AlternateContent xmlns:mc="http://schemas.openxmlformats.org/markup-compatibility/2006">
              <mc:Choice xmlns:v="urn:schemas-microsoft-com:vml" Requires="v">
                <p:oleObj spid="_x0000_s5123" name="文档" r:id="rId4" imgW="3910459" imgH="2217636" progId="Word.Document.12">
                  <p:embed/>
                </p:oleObj>
              </mc:Choice>
              <mc:Fallback>
                <p:oleObj name="文档" r:id="rId4" imgW="3910459" imgH="2217636" progId="Word.Document.12">
                  <p:embed/>
                  <p:pic>
                    <p:nvPicPr>
                      <p:cNvPr id="0" name=""/>
                      <p:cNvPicPr/>
                      <p:nvPr/>
                    </p:nvPicPr>
                    <p:blipFill>
                      <a:blip r:embed="rId5"/>
                      <a:stretch>
                        <a:fillRect/>
                      </a:stretch>
                    </p:blipFill>
                    <p:spPr>
                      <a:xfrm>
                        <a:off x="508000" y="1412776"/>
                        <a:ext cx="8128000" cy="4610155"/>
                      </a:xfrm>
                      <a:prstGeom prst="rect">
                        <a:avLst/>
                      </a:prstGeom>
                    </p:spPr>
                  </p:pic>
                </p:oleObj>
              </mc:Fallback>
            </mc:AlternateContent>
          </a:graphicData>
        </a:graphic>
      </p:graphicFrame>
    </p:spTree>
    <p:extLst>
      <p:ext uri="{BB962C8B-B14F-4D97-AF65-F5344CB8AC3E}">
        <p14:creationId xmlns:p14="http://schemas.microsoft.com/office/powerpoint/2010/main" val="194688365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508000" y="1813838"/>
            <a:ext cx="8128000" cy="3484324"/>
          </a:xfrm>
          <a:prstGeom prst="rect">
            <a:avLst/>
          </a:prstGeom>
        </p:spPr>
      </p:pic>
    </p:spTree>
    <p:extLst>
      <p:ext uri="{BB962C8B-B14F-4D97-AF65-F5344CB8AC3E}">
        <p14:creationId xmlns:p14="http://schemas.microsoft.com/office/powerpoint/2010/main" val="105281891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004516"/>
            <a:ext cx="8128000" cy="86600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典例剖析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读全球可持续发展五大要点图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完成下列各题。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L35.eps" descr="id:2147493998;FounderCES"/>
          <p:cNvPicPr/>
          <p:nvPr/>
        </p:nvPicPr>
        <p:blipFill>
          <a:blip r:embed="rId2"/>
          <a:stretch>
            <a:fillRect/>
          </a:stretch>
        </p:blipFill>
        <p:spPr>
          <a:xfrm>
            <a:off x="2699791" y="1916832"/>
            <a:ext cx="4599863" cy="3888432"/>
          </a:xfrm>
          <a:prstGeom prst="rect">
            <a:avLst/>
          </a:prstGeom>
        </p:spPr>
      </p:pic>
    </p:spTree>
    <p:extLst>
      <p:ext uri="{BB962C8B-B14F-4D97-AF65-F5344CB8AC3E}">
        <p14:creationId xmlns:p14="http://schemas.microsoft.com/office/powerpoint/2010/main" val="394472075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56165"/>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发展援助、环境保护和清洁水源所主要体现的可持续发展的观念是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和</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可持续发展要求大力推广清洁能源及电能的应用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以下不属于清洁能源的是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石油</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风能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水电</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太阳能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可持续发展所追求的目标是什么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认真仔细地分析图中显示的五大要点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尤其是图中的文字信息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可以确定每一要点反映的可持续发展的基本观念。燃烧石油类物质产生大量大气污染物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故石油不是清洁能源。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发展的观念　环境的观念　权利的观念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既要使人类的各种需要得到满足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个人得到充分发展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又要保护资源和生态环境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不对后代人的生存和发展构成威胁。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08000" y="3717032"/>
            <a:ext cx="8128000" cy="12241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26314" y="4941168"/>
            <a:ext cx="8291373" cy="16561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5542873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1651414" cy="369332"/>
          </a:xfrm>
          <a:prstGeom prst="rect">
            <a:avLst/>
          </a:prstGeom>
          <a:noFill/>
          <a:ln>
            <a:noFill/>
          </a:ln>
        </p:spPr>
        <p:txBody>
          <a:bodyPr wrap="none" rtlCol="0">
            <a:spAutoFit/>
          </a:bodyPr>
          <a:lstStyle/>
          <a:p>
            <a:r>
              <a:rPr lang="en-US" altLang="zh-CN" smtClean="0"/>
              <a:t>1-2       3-4       5</a:t>
            </a:r>
            <a:endParaRPr lang="zh-CN" altLang="en-US" dirty="0"/>
          </a:p>
        </p:txBody>
      </p:sp>
      <p:sp>
        <p:nvSpPr>
          <p:cNvPr id="6" name="矩形 5">
            <a:hlinkClick r:id="rId2" action="ppaction://hlinksldjump"/>
          </p:cNvPr>
          <p:cNvSpPr/>
          <p:nvPr/>
        </p:nvSpPr>
        <p:spPr>
          <a:xfrm>
            <a:off x="5798494" y="869763"/>
            <a:ext cx="42969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9206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3201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206044"/>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读某区域环境问题示意图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图中明显反映的环境问题主要有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大气污染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水污染　</a:t>
            </a:r>
            <a:r>
              <a:rPr lang="zh-CN" altLang="zh-CN" sz="2200">
                <a:solidFill>
                  <a:srgbClr val="000000"/>
                </a:solidFill>
                <a:latin typeface="NEU-BZ-S92"/>
                <a:cs typeface="宋体" panose="02010600030101010101" pitchFamily="2" charset="-122"/>
              </a:rPr>
              <a:t>③</a:t>
            </a:r>
            <a:r>
              <a:rPr lang="zh-CN" altLang="zh-CN" sz="2200" smtClean="0">
                <a:solidFill>
                  <a:srgbClr val="000000"/>
                </a:solidFill>
                <a:latin typeface="Times New Roman" panose="02020603050405020304" pitchFamily="18" charset="0"/>
                <a:cs typeface="Times New Roman" panose="02020603050405020304" pitchFamily="18" charset="0"/>
              </a:rPr>
              <a:t>酸雨</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水土流失　</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气候变暖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①②③④</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①②③⑤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①③④⑤</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②③④⑤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图中现象的存在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违背了可</a:t>
            </a:r>
            <a:r>
              <a:rPr lang="zh-CN" altLang="zh-CN" sz="2200" smtClean="0">
                <a:solidFill>
                  <a:srgbClr val="000000"/>
                </a:solidFill>
                <a:latin typeface="Times New Roman" panose="02020603050405020304" pitchFamily="18" charset="0"/>
                <a:cs typeface="Times New Roman" panose="02020603050405020304" pitchFamily="18" charset="0"/>
              </a:rPr>
              <a:t>持续</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发展</a:t>
            </a:r>
            <a:r>
              <a:rPr lang="zh-CN" altLang="zh-CN" sz="2200">
                <a:solidFill>
                  <a:srgbClr val="000000"/>
                </a:solidFill>
                <a:latin typeface="Times New Roman" panose="02020603050405020304" pitchFamily="18" charset="0"/>
                <a:cs typeface="Times New Roman" panose="02020603050405020304" pitchFamily="18" charset="0"/>
              </a:rPr>
              <a:t>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的观念</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NEU-BZ-S92"/>
                <a:ea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权利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发展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公平　</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环境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①③④</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①②③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①②④</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②③④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L36.eps" descr="id:2147494012;FounderCES"/>
          <p:cNvPicPr/>
          <p:nvPr/>
        </p:nvPicPr>
        <p:blipFill>
          <a:blip r:embed="rId5"/>
          <a:stretch>
            <a:fillRect/>
          </a:stretch>
        </p:blipFill>
        <p:spPr>
          <a:xfrm>
            <a:off x="4747689" y="2269303"/>
            <a:ext cx="3744416" cy="2671865"/>
          </a:xfrm>
          <a:prstGeom prst="rect">
            <a:avLst/>
          </a:prstGeom>
        </p:spPr>
      </p:pic>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1651414" cy="369332"/>
          </a:xfrm>
          <a:prstGeom prst="rect">
            <a:avLst/>
          </a:prstGeom>
          <a:noFill/>
          <a:ln>
            <a:noFill/>
          </a:ln>
        </p:spPr>
        <p:txBody>
          <a:bodyPr wrap="none" rtlCol="0">
            <a:spAutoFit/>
          </a:bodyPr>
          <a:lstStyle/>
          <a:p>
            <a:r>
              <a:rPr lang="en-US" altLang="zh-CN" smtClean="0"/>
              <a:t>1-2       3-4       5</a:t>
            </a:r>
            <a:endParaRPr lang="zh-CN" altLang="en-US" dirty="0"/>
          </a:p>
        </p:txBody>
      </p:sp>
      <p:sp>
        <p:nvSpPr>
          <p:cNvPr id="6" name="矩形 5">
            <a:hlinkClick r:id="rId2" action="ppaction://hlinksldjump"/>
          </p:cNvPr>
          <p:cNvSpPr/>
          <p:nvPr/>
        </p:nvSpPr>
        <p:spPr>
          <a:xfrm>
            <a:off x="5798494" y="869763"/>
            <a:ext cx="42969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9206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3201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图中所示现象表现出大气污染、水污染、酸雨、水土流失、生物多样性减少等环境问题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气候变暖在图中则没有明显出现。第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在可持续发展的基本观念中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发展的观念强调经济的增长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公平的观念强调当代人的发展应给子孙后代留下一个良好的生存发展环境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环境的观念强调环境保护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权利的观念强调每个人都享有正当的环境权利。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1.A</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2.A</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508000" y="4531698"/>
            <a:ext cx="8128000" cy="5804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34844041"/>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170017255"/>
              </p:ext>
            </p:extLst>
          </p:nvPr>
        </p:nvGraphicFramePr>
        <p:xfrm>
          <a:off x="508000" y="1843314"/>
          <a:ext cx="8128000" cy="3425371"/>
        </p:xfrm>
        <a:graphic>
          <a:graphicData uri="http://schemas.openxmlformats.org/presentationml/2006/ole">
            <mc:AlternateContent xmlns:mc="http://schemas.openxmlformats.org/markup-compatibility/2006">
              <mc:Choice xmlns:v="urn:schemas-microsoft-com:vml" Requires="v">
                <p:oleObj spid="_x0000_s1027" name="文档" r:id="rId4" imgW="4001207" imgH="1685821" progId="Word.Document.12">
                  <p:embed/>
                </p:oleObj>
              </mc:Choice>
              <mc:Fallback>
                <p:oleObj name="文档" r:id="rId4" imgW="4001207" imgH="1685821" progId="Word.Document.12">
                  <p:embed/>
                  <p:pic>
                    <p:nvPicPr>
                      <p:cNvPr id="0" name=""/>
                      <p:cNvPicPr/>
                      <p:nvPr/>
                    </p:nvPicPr>
                    <p:blipFill>
                      <a:blip r:embed="rId5"/>
                      <a:stretch>
                        <a:fillRect/>
                      </a:stretch>
                    </p:blipFill>
                    <p:spPr>
                      <a:xfrm>
                        <a:off x="508000" y="1843314"/>
                        <a:ext cx="8128000" cy="3425371"/>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1651414" cy="369332"/>
          </a:xfrm>
          <a:prstGeom prst="rect">
            <a:avLst/>
          </a:prstGeom>
          <a:noFill/>
          <a:ln>
            <a:noFill/>
          </a:ln>
        </p:spPr>
        <p:txBody>
          <a:bodyPr wrap="none" rtlCol="0">
            <a:spAutoFit/>
          </a:bodyPr>
          <a:lstStyle/>
          <a:p>
            <a:r>
              <a:rPr lang="en-US" altLang="zh-CN" smtClean="0"/>
              <a:t>1-2       3-4       5</a:t>
            </a:r>
            <a:endParaRPr lang="zh-CN" altLang="en-US" dirty="0"/>
          </a:p>
        </p:txBody>
      </p:sp>
      <p:sp>
        <p:nvSpPr>
          <p:cNvPr id="3" name="矩形 2">
            <a:hlinkClick r:id="rId2" action="ppaction://hlinksldjump"/>
          </p:cNvPr>
          <p:cNvSpPr/>
          <p:nvPr/>
        </p:nvSpPr>
        <p:spPr>
          <a:xfrm>
            <a:off x="5798494" y="869763"/>
            <a:ext cx="429690" cy="294867"/>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92064" y="869763"/>
            <a:ext cx="42969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3201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a:spLocks noChangeAspect="1"/>
          </p:cNvSpPr>
          <p:nvPr/>
        </p:nvSpPr>
        <p:spPr>
          <a:xfrm>
            <a:off x="328488" y="1187833"/>
            <a:ext cx="8636000" cy="5373779"/>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中国要逐步构建节约型的产业结构和消费结构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走出一条具有中国特色的节约型可持续发展道路。据此完成第</a:t>
            </a:r>
            <a:r>
              <a:rPr lang="en-US" altLang="zh-CN" sz="2200">
                <a:solidFill>
                  <a:srgbClr val="000000"/>
                </a:solidFill>
                <a:latin typeface="Times New Roman" panose="02020603050405020304" pitchFamily="18" charset="0"/>
                <a:cs typeface="Times New Roman" panose="02020603050405020304" pitchFamily="18" charset="0"/>
              </a:rPr>
              <a:t>3~4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我国资源利用虽然有明显的进步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但是问题依然突出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下列属于当前我国资源利用存在的主要问题有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资源利用效率明显偏低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经济增长方式粗放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国家资源政策不利于全社会的共同参与和共同行动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全社会尤其是地方政府对国家政策不理解、不支持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环境污染严重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没有摆脱先污染后治理的老路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①②</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②③</a:t>
            </a:r>
            <a:r>
              <a:rPr lang="en-US" altLang="zh-CN" sz="2200">
                <a:solidFill>
                  <a:srgbClr val="000000"/>
                </a:solidFill>
                <a:latin typeface="Times New Roman" panose="02020603050405020304" pitchFamily="18" charset="0"/>
                <a:cs typeface="Times New Roman" panose="02020603050405020304" pitchFamily="18" charset="0"/>
              </a:rPr>
              <a:t>	C.</a:t>
            </a:r>
            <a:r>
              <a:rPr lang="zh-CN" altLang="zh-CN" sz="2200">
                <a:solidFill>
                  <a:srgbClr val="000000"/>
                </a:solidFill>
                <a:latin typeface="NEU-BZ-S92"/>
                <a:cs typeface="宋体" panose="02010600030101010101" pitchFamily="2" charset="-122"/>
              </a:rPr>
              <a:t>①④</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③④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符合可持续发展公平观念的是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积极引进外资和先进技术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在我国乡村地区大搞开发区和工业园区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参与国际合作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共同治理大气污染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合理开发和利用自然资源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保持适度的人口规模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统筹区域协调发展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推进西部大开发和东北地区等老工业基地的振兴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1651414" cy="369332"/>
          </a:xfrm>
          <a:prstGeom prst="rect">
            <a:avLst/>
          </a:prstGeom>
          <a:noFill/>
          <a:ln>
            <a:noFill/>
          </a:ln>
        </p:spPr>
        <p:txBody>
          <a:bodyPr wrap="none" rtlCol="0">
            <a:spAutoFit/>
          </a:bodyPr>
          <a:lstStyle/>
          <a:p>
            <a:r>
              <a:rPr lang="en-US" altLang="zh-CN" smtClean="0"/>
              <a:t>1-2       3-4       5</a:t>
            </a:r>
            <a:endParaRPr lang="zh-CN" altLang="en-US" dirty="0"/>
          </a:p>
        </p:txBody>
      </p:sp>
      <p:sp>
        <p:nvSpPr>
          <p:cNvPr id="3" name="矩形 2">
            <a:hlinkClick r:id="rId2" action="ppaction://hlinksldjump"/>
          </p:cNvPr>
          <p:cNvSpPr/>
          <p:nvPr/>
        </p:nvSpPr>
        <p:spPr>
          <a:xfrm>
            <a:off x="5798494" y="869763"/>
            <a:ext cx="429690" cy="294867"/>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92064" y="869763"/>
            <a:ext cx="42969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3201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我国目前存在资源利用率低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环境污染严重的问题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必须走可持续发展之路。公平的可持续发展观念强调代际公平和区际公平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促进我国区域间的协调发展体现了区际公平。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3.C</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4.D</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508000" y="3933056"/>
            <a:ext cx="8128000" cy="5804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20934764"/>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1651414" cy="369332"/>
          </a:xfrm>
          <a:prstGeom prst="rect">
            <a:avLst/>
          </a:prstGeom>
          <a:noFill/>
          <a:ln>
            <a:noFill/>
          </a:ln>
        </p:spPr>
        <p:txBody>
          <a:bodyPr wrap="none" rtlCol="0">
            <a:spAutoFit/>
          </a:bodyPr>
          <a:lstStyle/>
          <a:p>
            <a:r>
              <a:rPr lang="en-US" altLang="zh-CN" smtClean="0"/>
              <a:t>1-2       3-4       5</a:t>
            </a:r>
            <a:endParaRPr lang="zh-CN" altLang="en-US" dirty="0"/>
          </a:p>
        </p:txBody>
      </p:sp>
      <p:sp>
        <p:nvSpPr>
          <p:cNvPr id="3" name="矩形 2">
            <a:hlinkClick r:id="rId2" action="ppaction://hlinksldjump"/>
          </p:cNvPr>
          <p:cNvSpPr/>
          <p:nvPr/>
        </p:nvSpPr>
        <p:spPr>
          <a:xfrm>
            <a:off x="5798494" y="869763"/>
            <a:ext cx="429690" cy="294867"/>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9206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32014"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a:spLocks noChangeAspect="1"/>
          </p:cNvSpPr>
          <p:nvPr/>
        </p:nvSpPr>
        <p:spPr>
          <a:xfrm>
            <a:off x="508000" y="1836818"/>
            <a:ext cx="448712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读下面两幅漫画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完成下列各题</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L37.eps" descr="id:2147494019;FounderCES"/>
          <p:cNvPicPr/>
          <p:nvPr/>
        </p:nvPicPr>
        <p:blipFill>
          <a:blip r:embed="rId5"/>
          <a:stretch>
            <a:fillRect/>
          </a:stretch>
        </p:blipFill>
        <p:spPr>
          <a:xfrm>
            <a:off x="1331640" y="2420888"/>
            <a:ext cx="6336704" cy="2811044"/>
          </a:xfrm>
          <a:prstGeom prst="rect">
            <a:avLst/>
          </a:prstGeom>
        </p:spPr>
      </p:pic>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1651414" cy="369332"/>
          </a:xfrm>
          <a:prstGeom prst="rect">
            <a:avLst/>
          </a:prstGeom>
          <a:noFill/>
          <a:ln>
            <a:noFill/>
          </a:ln>
        </p:spPr>
        <p:txBody>
          <a:bodyPr wrap="none" rtlCol="0">
            <a:spAutoFit/>
          </a:bodyPr>
          <a:lstStyle/>
          <a:p>
            <a:r>
              <a:rPr lang="en-US" altLang="zh-CN" smtClean="0"/>
              <a:t>1-2       3-4       5</a:t>
            </a:r>
            <a:endParaRPr lang="zh-CN" altLang="en-US" dirty="0"/>
          </a:p>
        </p:txBody>
      </p:sp>
      <p:sp>
        <p:nvSpPr>
          <p:cNvPr id="3" name="矩形 2">
            <a:hlinkClick r:id="rId2" action="ppaction://hlinksldjump"/>
          </p:cNvPr>
          <p:cNvSpPr/>
          <p:nvPr/>
        </p:nvSpPr>
        <p:spPr>
          <a:xfrm>
            <a:off x="5798494" y="869763"/>
            <a:ext cx="429690" cy="294867"/>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9206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32014"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a:spLocks noChangeAspect="1"/>
          </p:cNvSpPr>
          <p:nvPr/>
        </p:nvSpPr>
        <p:spPr>
          <a:xfrm>
            <a:off x="508000" y="1884774"/>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甲漫画反映的问题</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由于</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急剧增长以及非农业用地不断增加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世界的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面积已趋于零增长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甚至有所减少。</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乙漫画反映的问题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不合理开发自然资源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开发速度超过了资源的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能力。</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甲、乙两幅漫画共同反映的问题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人类经济的发展在满足当代人需求时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了后代人满足其需求的能力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从而违背了可持续发展的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的观念。</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10779218"/>
      </p:ext>
    </p:extLst>
  </p:cSld>
  <p:clrMapOvr>
    <a:masterClrMapping/>
  </p:clrMapOvr>
  <p:transition spd="slow">
    <p:pull dir="l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1651414" cy="369332"/>
          </a:xfrm>
          <a:prstGeom prst="rect">
            <a:avLst/>
          </a:prstGeom>
          <a:noFill/>
          <a:ln>
            <a:noFill/>
          </a:ln>
        </p:spPr>
        <p:txBody>
          <a:bodyPr wrap="none" rtlCol="0">
            <a:spAutoFit/>
          </a:bodyPr>
          <a:lstStyle/>
          <a:p>
            <a:r>
              <a:rPr lang="en-US" altLang="zh-CN" smtClean="0"/>
              <a:t>1-2       3-4       5</a:t>
            </a:r>
            <a:endParaRPr lang="zh-CN" altLang="en-US" dirty="0"/>
          </a:p>
        </p:txBody>
      </p:sp>
      <p:sp>
        <p:nvSpPr>
          <p:cNvPr id="3" name="矩形 2">
            <a:hlinkClick r:id="rId2" action="ppaction://hlinksldjump"/>
          </p:cNvPr>
          <p:cNvSpPr/>
          <p:nvPr/>
        </p:nvSpPr>
        <p:spPr>
          <a:xfrm>
            <a:off x="5798494" y="869763"/>
            <a:ext cx="429690" cy="294867"/>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9206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32014"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工业社会以来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人类不但争先恐后地开发现在的自然资源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而且还想把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预支进来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环境面临着巨大的压力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其中可再生资源的消耗率超过了它们的再生能力。可持续发展的公平的观念包括代际公平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人类的后代应拥有同当代人平等的发展机会。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人口　耕地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再生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损害　公平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508000" y="3750899"/>
            <a:ext cx="8128000" cy="16605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26118332"/>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22797"/>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一、可持续发展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人类的必由之路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提出背景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L31.eps" descr="id:2147493926;FounderCES"/>
          <p:cNvPicPr/>
          <p:nvPr/>
        </p:nvPicPr>
        <p:blipFill>
          <a:blip r:embed="rId4"/>
          <a:stretch>
            <a:fillRect/>
          </a:stretch>
        </p:blipFill>
        <p:spPr>
          <a:xfrm>
            <a:off x="1571226" y="2188803"/>
            <a:ext cx="5702457" cy="3816424"/>
          </a:xfrm>
          <a:prstGeom prst="rect">
            <a:avLst/>
          </a:prstGeom>
        </p:spPr>
      </p:pic>
      <p:sp>
        <p:nvSpPr>
          <p:cNvPr id="7" name="矩形 6"/>
          <p:cNvSpPr/>
          <p:nvPr/>
        </p:nvSpPr>
        <p:spPr>
          <a:xfrm>
            <a:off x="2536178" y="2564904"/>
            <a:ext cx="984223" cy="253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207025" y="3356992"/>
            <a:ext cx="1500879" cy="2763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419872" y="3656112"/>
            <a:ext cx="218751" cy="2389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48584" y="3925378"/>
            <a:ext cx="248958" cy="253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453963" y="4152035"/>
            <a:ext cx="710326" cy="2763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271144" y="4431691"/>
            <a:ext cx="797924" cy="2763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014265" y="5073895"/>
            <a:ext cx="766789" cy="2763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615102" y="5366502"/>
            <a:ext cx="281314" cy="2763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203848" y="5377791"/>
            <a:ext cx="577206" cy="2476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603296" y="5655592"/>
            <a:ext cx="517363" cy="2551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514397" y="5073895"/>
            <a:ext cx="1245171" cy="4277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3"/>
                                        </p:tgtEl>
                                      </p:cBhvr>
                                    </p:animEffect>
                                    <p:set>
                                      <p:cBhvr>
                                        <p:cTn id="25" dur="1" fill="hold">
                                          <p:stCondLst>
                                            <p:cond delay="499"/>
                                          </p:stCondLst>
                                        </p:cTn>
                                        <p:tgtEl>
                                          <p:spTgt spid="13"/>
                                        </p:tgtEl>
                                        <p:attrNameLst>
                                          <p:attrName>style.visibility</p:attrName>
                                        </p:attrNameLst>
                                      </p:cBhvr>
                                      <p:to>
                                        <p:strVal val="hidden"/>
                                      </p:to>
                                    </p:set>
                                  </p:childTnLst>
                                </p:cTn>
                              </p:par>
                              <p:par>
                                <p:cTn id="26" presetID="22" presetClass="exit" presetSubtype="4" fill="hold" grpId="0" nodeType="withEffect">
                                  <p:stCondLst>
                                    <p:cond delay="0"/>
                                  </p:stCondLst>
                                  <p:childTnLst>
                                    <p:animEffect transition="out" filter="wipe(down)">
                                      <p:cBhvr>
                                        <p:cTn id="27" dur="500"/>
                                        <p:tgtEl>
                                          <p:spTgt spid="14"/>
                                        </p:tgtEl>
                                      </p:cBhvr>
                                    </p:animEffect>
                                    <p:set>
                                      <p:cBhvr>
                                        <p:cTn id="28" dur="1" fill="hold">
                                          <p:stCondLst>
                                            <p:cond delay="499"/>
                                          </p:stCondLst>
                                        </p:cTn>
                                        <p:tgtEl>
                                          <p:spTgt spid="14"/>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15"/>
                                        </p:tgtEl>
                                      </p:cBhvr>
                                    </p:animEffect>
                                    <p:set>
                                      <p:cBhvr>
                                        <p:cTn id="33" dur="1" fill="hold">
                                          <p:stCondLst>
                                            <p:cond delay="499"/>
                                          </p:stCondLst>
                                        </p:cTn>
                                        <p:tgtEl>
                                          <p:spTgt spid="15"/>
                                        </p:tgtEl>
                                        <p:attrNameLst>
                                          <p:attrName>style.visibility</p:attrName>
                                        </p:attrNameLst>
                                      </p:cBhvr>
                                      <p:to>
                                        <p:strVal val="hidden"/>
                                      </p:to>
                                    </p:set>
                                  </p:childTnLst>
                                </p:cTn>
                              </p:par>
                              <p:par>
                                <p:cTn id="34" presetID="22" presetClass="exit" presetSubtype="4" fill="hold" grpId="0" nodeType="withEffect">
                                  <p:stCondLst>
                                    <p:cond delay="0"/>
                                  </p:stCondLst>
                                  <p:childTnLst>
                                    <p:animEffect transition="out" filter="wipe(down)">
                                      <p:cBhvr>
                                        <p:cTn id="35" dur="500"/>
                                        <p:tgtEl>
                                          <p:spTgt spid="16"/>
                                        </p:tgtEl>
                                      </p:cBhvr>
                                    </p:animEffect>
                                    <p:set>
                                      <p:cBhvr>
                                        <p:cTn id="36" dur="1" fill="hold">
                                          <p:stCondLst>
                                            <p:cond delay="499"/>
                                          </p:stCondLst>
                                        </p:cTn>
                                        <p:tgtEl>
                                          <p:spTgt spid="16"/>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22" presetClass="exit" presetSubtype="4" fill="hold" grpId="0" nodeType="clickEffect">
                                  <p:stCondLst>
                                    <p:cond delay="0"/>
                                  </p:stCondLst>
                                  <p:childTnLst>
                                    <p:animEffect transition="out" filter="wipe(down)">
                                      <p:cBhvr>
                                        <p:cTn id="40" dur="500"/>
                                        <p:tgtEl>
                                          <p:spTgt spid="17"/>
                                        </p:tgtEl>
                                      </p:cBhvr>
                                    </p:animEffect>
                                    <p:set>
                                      <p:cBhvr>
                                        <p:cTn id="41" dur="1" fill="hold">
                                          <p:stCondLst>
                                            <p:cond delay="499"/>
                                          </p:stCondLst>
                                        </p:cTn>
                                        <p:tgtEl>
                                          <p:spTgt spid="17"/>
                                        </p:tgtEl>
                                        <p:attrNameLst>
                                          <p:attrName>style.visibility</p:attrName>
                                        </p:attrNameLst>
                                      </p:cBhvr>
                                      <p:to>
                                        <p:strVal val="hidden"/>
                                      </p:to>
                                    </p:set>
                                  </p:childTnLst>
                                </p:cTn>
                              </p:par>
                              <p:par>
                                <p:cTn id="42" presetID="22" presetClass="exit" presetSubtype="4" fill="hold" grpId="0" nodeType="withEffect">
                                  <p:stCondLst>
                                    <p:cond delay="0"/>
                                  </p:stCondLst>
                                  <p:childTnLst>
                                    <p:animEffect transition="out" filter="wipe(down)">
                                      <p:cBhvr>
                                        <p:cTn id="43" dur="500"/>
                                        <p:tgtEl>
                                          <p:spTgt spid="18"/>
                                        </p:tgtEl>
                                      </p:cBhvr>
                                    </p:animEffect>
                                    <p:set>
                                      <p:cBhvr>
                                        <p:cTn id="44" dur="1" fill="hold">
                                          <p:stCondLst>
                                            <p:cond delay="499"/>
                                          </p:stCondLst>
                                        </p:cTn>
                                        <p:tgtEl>
                                          <p:spTgt spid="18"/>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22" presetClass="exit" presetSubtype="4" fill="hold" grpId="0" nodeType="clickEffect">
                                  <p:stCondLst>
                                    <p:cond delay="0"/>
                                  </p:stCondLst>
                                  <p:childTnLst>
                                    <p:animEffect transition="out" filter="wipe(down)">
                                      <p:cBhvr>
                                        <p:cTn id="48" dur="500"/>
                                        <p:tgtEl>
                                          <p:spTgt spid="19"/>
                                        </p:tgtEl>
                                      </p:cBhvr>
                                    </p:animEffect>
                                    <p:set>
                                      <p:cBhvr>
                                        <p:cTn id="49"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925021626"/>
              </p:ext>
            </p:extLst>
          </p:nvPr>
        </p:nvGraphicFramePr>
        <p:xfrm>
          <a:off x="508000" y="2204864"/>
          <a:ext cx="8128000" cy="2030319"/>
        </p:xfrm>
        <a:graphic>
          <a:graphicData uri="http://schemas.openxmlformats.org/presentationml/2006/ole">
            <mc:AlternateContent xmlns:mc="http://schemas.openxmlformats.org/markup-compatibility/2006">
              <mc:Choice xmlns:v="urn:schemas-microsoft-com:vml" Requires="v">
                <p:oleObj spid="_x0000_s2051" name="文档" r:id="rId6" imgW="3839157" imgH="958491" progId="Word.Document.12">
                  <p:embed/>
                </p:oleObj>
              </mc:Choice>
              <mc:Fallback>
                <p:oleObj name="文档" r:id="rId6" imgW="3839157" imgH="958491" progId="Word.Document.12">
                  <p:embed/>
                  <p:pic>
                    <p:nvPicPr>
                      <p:cNvPr id="0" name=""/>
                      <p:cNvPicPr/>
                      <p:nvPr/>
                    </p:nvPicPr>
                    <p:blipFill>
                      <a:blip r:embed="rId7"/>
                      <a:stretch>
                        <a:fillRect/>
                      </a:stretch>
                    </p:blipFill>
                    <p:spPr>
                      <a:xfrm>
                        <a:off x="508000" y="2204864"/>
                        <a:ext cx="8128000" cy="2030319"/>
                      </a:xfrm>
                      <a:prstGeom prst="rect">
                        <a:avLst/>
                      </a:prstGeom>
                    </p:spPr>
                  </p:pic>
                </p:oleObj>
              </mc:Fallback>
            </mc:AlternateContent>
          </a:graphicData>
        </a:graphic>
      </p:graphicFrame>
      <p:sp>
        <p:nvSpPr>
          <p:cNvPr id="5" name="矩形 4"/>
          <p:cNvSpPr/>
          <p:nvPr/>
        </p:nvSpPr>
        <p:spPr>
          <a:xfrm>
            <a:off x="3995936" y="2265583"/>
            <a:ext cx="572266"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868954" y="2791706"/>
            <a:ext cx="1143206" cy="3310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879371" y="3762188"/>
            <a:ext cx="1454566" cy="3310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7355280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508657"/>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21</a:t>
            </a:r>
            <a:r>
              <a:rPr lang="zh-CN" altLang="zh-CN" sz="2200">
                <a:solidFill>
                  <a:srgbClr val="000000"/>
                </a:solidFill>
                <a:latin typeface="Times New Roman" panose="02020603050405020304" pitchFamily="18" charset="0"/>
                <a:cs typeface="Times New Roman" panose="02020603050405020304" pitchFamily="18" charset="0"/>
              </a:rPr>
              <a:t>世纪议程》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通过时间与会议</a:t>
            </a:r>
            <a:r>
              <a:rPr lang="en-US" altLang="zh-CN" sz="2200">
                <a:solidFill>
                  <a:srgbClr val="000000"/>
                </a:solidFill>
                <a:latin typeface="Times New Roman" panose="02020603050405020304" pitchFamily="18" charset="0"/>
                <a:cs typeface="Times New Roman" panose="02020603050405020304" pitchFamily="18" charset="0"/>
              </a:rPr>
              <a:t>:1992</a:t>
            </a:r>
            <a:r>
              <a:rPr lang="zh-CN" altLang="zh-CN" sz="2200">
                <a:solidFill>
                  <a:srgbClr val="000000"/>
                </a:solidFill>
                <a:latin typeface="Times New Roman" panose="02020603050405020304" pitchFamily="18" charset="0"/>
                <a:cs typeface="Times New Roman" panose="02020603050405020304" pitchFamily="18" charset="0"/>
              </a:rPr>
              <a:t>年在巴西</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里约热内卢</a:t>
            </a:r>
            <a:r>
              <a:rPr lang="zh-CN" altLang="zh-CN" sz="2200">
                <a:solidFill>
                  <a:srgbClr val="000000"/>
                </a:solidFill>
                <a:latin typeface="Times New Roman" panose="02020603050405020304" pitchFamily="18" charset="0"/>
                <a:cs typeface="Times New Roman" panose="02020603050405020304" pitchFamily="18" charset="0"/>
              </a:rPr>
              <a:t>召开联合国环境与发展大会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会议通过了全球《</a:t>
            </a:r>
            <a:r>
              <a:rPr lang="en-US" altLang="zh-CN" sz="2200">
                <a:solidFill>
                  <a:srgbClr val="000000"/>
                </a:solidFill>
                <a:latin typeface="Times New Roman" panose="02020603050405020304" pitchFamily="18" charset="0"/>
                <a:cs typeface="Times New Roman" panose="02020603050405020304" pitchFamily="18" charset="0"/>
              </a:rPr>
              <a:t>21</a:t>
            </a:r>
            <a:r>
              <a:rPr lang="zh-CN" altLang="zh-CN" sz="2200">
                <a:solidFill>
                  <a:srgbClr val="000000"/>
                </a:solidFill>
                <a:latin typeface="Times New Roman" panose="02020603050405020304" pitchFamily="18" charset="0"/>
                <a:cs typeface="Times New Roman" panose="02020603050405020304" pitchFamily="18" charset="0"/>
              </a:rPr>
              <a:t>世纪议程》。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958901874"/>
              </p:ext>
            </p:extLst>
          </p:nvPr>
        </p:nvGraphicFramePr>
        <p:xfrm>
          <a:off x="508000" y="2780928"/>
          <a:ext cx="8128000" cy="2030319"/>
        </p:xfrm>
        <a:graphic>
          <a:graphicData uri="http://schemas.openxmlformats.org/presentationml/2006/ole">
            <mc:AlternateContent xmlns:mc="http://schemas.openxmlformats.org/markup-compatibility/2006">
              <mc:Choice xmlns:v="urn:schemas-microsoft-com:vml" Requires="v">
                <p:oleObj spid="_x0000_s3075" name="文档" r:id="rId6" imgW="3839157" imgH="958491" progId="Word.Document.12">
                  <p:embed/>
                </p:oleObj>
              </mc:Choice>
              <mc:Fallback>
                <p:oleObj name="文档" r:id="rId6" imgW="3839157" imgH="958491" progId="Word.Document.12">
                  <p:embed/>
                  <p:pic>
                    <p:nvPicPr>
                      <p:cNvPr id="0" name=""/>
                      <p:cNvPicPr/>
                      <p:nvPr/>
                    </p:nvPicPr>
                    <p:blipFill>
                      <a:blip r:embed="rId7"/>
                      <a:stretch>
                        <a:fillRect/>
                      </a:stretch>
                    </p:blipFill>
                    <p:spPr>
                      <a:xfrm>
                        <a:off x="508000" y="2780928"/>
                        <a:ext cx="8128000" cy="2030319"/>
                      </a:xfrm>
                      <a:prstGeom prst="rect">
                        <a:avLst/>
                      </a:prstGeom>
                    </p:spPr>
                  </p:pic>
                </p:oleObj>
              </mc:Fallback>
            </mc:AlternateContent>
          </a:graphicData>
        </a:graphic>
      </p:graphicFrame>
      <p:sp>
        <p:nvSpPr>
          <p:cNvPr id="6" name="矩形 5"/>
          <p:cNvSpPr>
            <a:spLocks noChangeAspect="1"/>
          </p:cNvSpPr>
          <p:nvPr/>
        </p:nvSpPr>
        <p:spPr>
          <a:xfrm>
            <a:off x="508000" y="4811247"/>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《中国</a:t>
            </a:r>
            <a:r>
              <a:rPr lang="en-US" altLang="zh-CN" sz="2200">
                <a:solidFill>
                  <a:srgbClr val="000000"/>
                </a:solidFill>
                <a:latin typeface="Times New Roman" panose="02020603050405020304" pitchFamily="18" charset="0"/>
                <a:cs typeface="Times New Roman" panose="02020603050405020304" pitchFamily="18" charset="0"/>
              </a:rPr>
              <a:t>21</a:t>
            </a:r>
            <a:r>
              <a:rPr lang="zh-CN" altLang="zh-CN" sz="2200">
                <a:solidFill>
                  <a:srgbClr val="000000"/>
                </a:solidFill>
                <a:latin typeface="Times New Roman" panose="02020603050405020304" pitchFamily="18" charset="0"/>
                <a:cs typeface="Times New Roman" panose="02020603050405020304" pitchFamily="18" charset="0"/>
              </a:rPr>
              <a:t>世纪议程》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是中国实施可持续发展战略的行动纲领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主要内容为可持续发展总体战略与政策、社会可持续发展、经济可持续发展、</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资源利用</a:t>
            </a:r>
            <a:r>
              <a:rPr lang="zh-CN" altLang="zh-CN" sz="2200">
                <a:solidFill>
                  <a:srgbClr val="000000"/>
                </a:solidFill>
                <a:latin typeface="Times New Roman" panose="02020603050405020304" pitchFamily="18" charset="0"/>
                <a:cs typeface="Times New Roman" panose="02020603050405020304" pitchFamily="18" charset="0"/>
              </a:rPr>
              <a:t>与环境保护。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4636993" y="2000129"/>
            <a:ext cx="1435886" cy="2789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3728" y="2853952"/>
            <a:ext cx="1435886" cy="2789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137234" y="3282755"/>
            <a:ext cx="598483" cy="3851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724428" y="3875618"/>
            <a:ext cx="1116203" cy="3851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276666" y="5713746"/>
            <a:ext cx="1143206" cy="2686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9876673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12"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为了保护环境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我们应把环境放在首位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停止一切对环境的开发利用。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这种说法对吗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这种说法是错误的。可持续发展不排斥对环境的开发利用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仍然重在发展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所不同的是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可持续发展强调对环境的开发利用要与资源和环境承载力相协调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要注重质量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其开发利用要以改善和提高生活质量为目的。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08000" y="3140969"/>
            <a:ext cx="8128000" cy="16605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8466710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二、可持续发展的基本内涵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既满足当代人的需要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又不对后代人满足其自身需求的能力构成危害的发展。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核心思想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健康的经济发展应建立在</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生态可持续</a:t>
            </a:r>
            <a:r>
              <a:rPr lang="zh-CN" altLang="zh-CN" sz="2200">
                <a:solidFill>
                  <a:srgbClr val="000000"/>
                </a:solidFill>
                <a:latin typeface="Times New Roman" panose="02020603050405020304" pitchFamily="18" charset="0"/>
                <a:cs typeface="Times New Roman" panose="02020603050405020304" pitchFamily="18" charset="0"/>
              </a:rPr>
              <a:t>能力、社会公正和人民积极参与自身发展的基础上。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追求目标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既要使人类的各种</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需要</a:t>
            </a:r>
            <a:r>
              <a:rPr lang="zh-CN" altLang="zh-CN" sz="2200">
                <a:solidFill>
                  <a:srgbClr val="000000"/>
                </a:solidFill>
                <a:latin typeface="Times New Roman" panose="02020603050405020304" pitchFamily="18" charset="0"/>
                <a:cs typeface="Times New Roman" panose="02020603050405020304" pitchFamily="18" charset="0"/>
              </a:rPr>
              <a:t>得到满足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个人得到充分发展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又要保护</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资源</a:t>
            </a:r>
            <a:r>
              <a:rPr lang="zh-CN" altLang="zh-CN" sz="2200">
                <a:solidFill>
                  <a:srgbClr val="000000"/>
                </a:solidFill>
                <a:latin typeface="Times New Roman" panose="02020603050405020304" pitchFamily="18" charset="0"/>
                <a:cs typeface="Times New Roman" panose="02020603050405020304" pitchFamily="18" charset="0"/>
              </a:rPr>
              <a:t>和生态环境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不对后代人的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生存和发展</a:t>
            </a:r>
            <a:r>
              <a:rPr lang="zh-CN" altLang="zh-CN" sz="2200">
                <a:solidFill>
                  <a:srgbClr val="000000"/>
                </a:solidFill>
                <a:latin typeface="Times New Roman" panose="02020603050405020304" pitchFamily="18" charset="0"/>
                <a:cs typeface="Times New Roman" panose="02020603050405020304" pitchFamily="18" charset="0"/>
              </a:rPr>
              <a:t>构成威胁。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5053477" y="3429000"/>
            <a:ext cx="1451449" cy="2613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223249" y="4198510"/>
            <a:ext cx="572266"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702969" y="4592417"/>
            <a:ext cx="572266"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406876" y="4581128"/>
            <a:ext cx="1397371" cy="3098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821322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L32.eps" descr="id:2147493933;FounderCES"/>
          <p:cNvPicPr/>
          <p:nvPr/>
        </p:nvPicPr>
        <p:blipFill>
          <a:blip r:embed="rId2"/>
          <a:stretch>
            <a:fillRect/>
          </a:stretch>
        </p:blipFill>
        <p:spPr>
          <a:xfrm>
            <a:off x="1403648" y="1340768"/>
            <a:ext cx="5794059" cy="3888432"/>
          </a:xfrm>
          <a:prstGeom prst="rect">
            <a:avLst/>
          </a:prstGeom>
        </p:spPr>
      </p:pic>
      <p:sp>
        <p:nvSpPr>
          <p:cNvPr id="5" name="矩形 4">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96752"/>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基本</a:t>
            </a:r>
            <a:r>
              <a:rPr lang="zh-CN" altLang="zh-CN" sz="2200" smtClean="0">
                <a:solidFill>
                  <a:srgbClr val="000000"/>
                </a:solidFill>
                <a:latin typeface="Times New Roman" panose="02020603050405020304" pitchFamily="18" charset="0"/>
                <a:cs typeface="Times New Roman" panose="02020603050405020304" pitchFamily="18" charset="0"/>
              </a:rPr>
              <a:t>内涵</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heavy">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吃祖宗饭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断子孙路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这句话违背了可持续发展的什么观念</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违背了可持续发展公平的观念。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1958845" y="1921476"/>
            <a:ext cx="909628" cy="2293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30700" y="2150790"/>
            <a:ext cx="510843" cy="2588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26925" y="2150789"/>
            <a:ext cx="510843" cy="2588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411116" y="4149080"/>
            <a:ext cx="510843" cy="2588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08000" y="6012662"/>
            <a:ext cx="8128000" cy="5804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6381022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927218"/>
            <a:ext cx="8128000" cy="2069734"/>
          </a:xfrm>
          <a:prstGeom prst="rect">
            <a:avLst/>
          </a:prstGeom>
        </p:spPr>
        <p:txBody>
          <a:bodyPr>
            <a:spAutoFit/>
          </a:bodyPr>
          <a:lstStyle/>
          <a:p>
            <a:pPr indent="408305">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探究</a:t>
            </a:r>
            <a:r>
              <a:rPr lang="zh-CN" altLang="zh-CN" sz="2200" b="1" u="sng">
                <a:solidFill>
                  <a:srgbClr val="FF0000"/>
                </a:solidFill>
                <a:uFill>
                  <a:solidFill>
                    <a:srgbClr val="000000"/>
                  </a:solidFill>
                </a:uFill>
                <a:latin typeface="Times New Roman" panose="02020603050405020304" pitchFamily="18" charset="0"/>
                <a:cs typeface="Times New Roman" panose="02020603050405020304" pitchFamily="18" charset="0"/>
              </a:rPr>
              <a:t>可持续发展的基本内涵</a:t>
            </a:r>
            <a:r>
              <a:rPr lang="en-US" altLang="zh-CN" sz="2200" u="sng">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问题导引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下面图示为世界</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种重要资源的预期可开采寿命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右侧表示世界</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种重要资源的预期可开采寿命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左侧灰色条框表示各种矿物消费的年增长率。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L33.eps" descr="id:2147493962;FounderCES"/>
          <p:cNvPicPr/>
          <p:nvPr/>
        </p:nvPicPr>
        <p:blipFill>
          <a:blip r:embed="rId2"/>
          <a:stretch>
            <a:fillRect/>
          </a:stretch>
        </p:blipFill>
        <p:spPr>
          <a:xfrm>
            <a:off x="1727684" y="2996952"/>
            <a:ext cx="5688632" cy="3508348"/>
          </a:xfrm>
          <a:prstGeom prst="rect">
            <a:avLst/>
          </a:prstGeom>
        </p:spPr>
      </p:pic>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296</TotalTime>
  <Words>745</Words>
  <Application>Microsoft Office PowerPoint</Application>
  <PresentationFormat>全屏显示(4:3)</PresentationFormat>
  <Paragraphs>103</Paragraphs>
  <Slides>24</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24</vt:i4>
      </vt:variant>
    </vt:vector>
  </HeadingPairs>
  <TitlesOfParts>
    <vt:vector size="36" baseType="lpstr">
      <vt:lpstr>NEU-BZ-S92</vt:lpstr>
      <vt:lpstr>方正书宋_GBK</vt:lpstr>
      <vt:lpstr>仿宋</vt:lpstr>
      <vt:lpstr>黑体</vt:lpstr>
      <vt:lpstr>楷体</vt:lpstr>
      <vt:lpstr>宋体</vt:lpstr>
      <vt:lpstr>微软雅黑</vt:lpstr>
      <vt:lpstr>Arial</vt:lpstr>
      <vt:lpstr>Calibri</vt:lpstr>
      <vt:lpstr>Times New Roman</vt:lpstr>
      <vt:lpstr>测控设计模板14新</vt:lpstr>
      <vt:lpstr>文档</vt:lpstr>
      <vt:lpstr>第三节　可持续发展的基本内涵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dbc</cp:lastModifiedBy>
  <cp:revision>地理备课大师【全免费】</cp:revision>
  <dcterms:created xsi:type="dcterms:W3CDTF">2014-04-23T05:53:17Z</dcterms:created>
  <dcterms:modified xsi:type="dcterms:W3CDTF">2016-08-02T03:14:47Z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