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73" r:id="rId2"/>
    <p:sldId id="386" r:id="rId3"/>
    <p:sldId id="264" r:id="rId4"/>
    <p:sldId id="265" r:id="rId5"/>
    <p:sldId id="378" r:id="rId6"/>
    <p:sldId id="387" r:id="rId7"/>
    <p:sldId id="388" r:id="rId8"/>
    <p:sldId id="379" r:id="rId9"/>
    <p:sldId id="389" r:id="rId10"/>
    <p:sldId id="390" r:id="rId11"/>
    <p:sldId id="275" r:id="rId12"/>
    <p:sldId id="391" r:id="rId13"/>
    <p:sldId id="392" r:id="rId14"/>
    <p:sldId id="361" r:id="rId15"/>
    <p:sldId id="393" r:id="rId16"/>
    <p:sldId id="394" r:id="rId17"/>
    <p:sldId id="397" r:id="rId18"/>
    <p:sldId id="395" r:id="rId19"/>
    <p:sldId id="396" r:id="rId20"/>
    <p:sldId id="362" r:id="rId21"/>
    <p:sldId id="398" r:id="rId22"/>
    <p:sldId id="399" r:id="rId23"/>
    <p:sldId id="400" r:id="rId24"/>
    <p:sldId id="372" r:id="rId25"/>
    <p:sldId id="401" r:id="rId26"/>
    <p:sldId id="374" r:id="rId27"/>
    <p:sldId id="405" r:id="rId28"/>
    <p:sldId id="402" r:id="rId29"/>
    <p:sldId id="375" r:id="rId30"/>
    <p:sldId id="406" r:id="rId31"/>
    <p:sldId id="270" r:id="rId32"/>
    <p:sldId id="407" r:id="rId33"/>
    <p:sldId id="408" r:id="rId34"/>
    <p:sldId id="277" r:id="rId35"/>
    <p:sldId id="409" r:id="rId36"/>
    <p:sldId id="310" r:id="rId37"/>
    <p:sldId id="311" r:id="rId38"/>
    <p:sldId id="410" r:id="rId39"/>
    <p:sldId id="411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506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slide" Target="../slides/slide3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slide" Target="../slides/slide3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20073" y="1"/>
            <a:ext cx="1379210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89135" cy="584775"/>
              <a:chOff x="29482" y="2927145"/>
              <a:chExt cx="1588722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8872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dirty="0" smtClean="0"/>
              <a:t>第一节　人口增长与人口问题</a:t>
            </a:r>
            <a:endParaRPr lang="zh-CN" altLang="zh-CN" sz="14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11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11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" Target="slide11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11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slide" Target="slide11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slide" Target="slide11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" Target="slide11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slide" Target="slide11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slide" Target="slide31.xml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3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slide" Target="slide31.xml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3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slide" Target="slide31.xml"/><Relationship Id="rId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3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slide" Target="slide31.xml"/><Relationship Id="rId7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3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slide" Target="slide31.xml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3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第一单元</a:t>
            </a:r>
            <a:r>
              <a:rPr lang="en-US" altLang="zh-CN" dirty="0"/>
              <a:t>  </a:t>
            </a:r>
            <a:r>
              <a:rPr lang="zh-CN" altLang="zh-CN" dirty="0" smtClean="0"/>
              <a:t>人口</a:t>
            </a:r>
            <a:r>
              <a:rPr lang="zh-CN" altLang="zh-CN" dirty="0"/>
              <a:t>与地理环境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565547"/>
            <a:ext cx="8128000" cy="2238145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08000" y="3997779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议一议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我国计划生育政策的实施对我国的人口年龄结构变化有何影响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少年儿童所占比重降低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劳动年龄人口和老年人口所占比重相对上升。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15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人口增长模式转变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人口增长是由出生率和死亡率决定的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下图为世界人口增长模式变化示意图。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667349"/>
              </p:ext>
            </p:extLst>
          </p:nvPr>
        </p:nvGraphicFramePr>
        <p:xfrm>
          <a:off x="508000" y="3231442"/>
          <a:ext cx="8128000" cy="2285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文档" r:id="rId7" imgW="3839157" imgH="1079833" progId="Word.Document.12">
                  <p:embed/>
                </p:oleObj>
              </mc:Choice>
              <mc:Fallback>
                <p:oleObj name="文档" r:id="rId7" imgW="3839157" imgH="10798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231442"/>
                        <a:ext cx="8128000" cy="2285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人口出生率和死亡率有何变化特点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人口出生率和死亡率都很高。第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人口出生率和死亡率都在下降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但出生率曲线下降滞后于死亡率曲线的下降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人口增长加快。第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人口出生率和死亡率都在下降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但死亡率下降幅度小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人口增长变慢。第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人口出生率和死亡率都很低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甚至出现零增长或负增长。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不同人口增长阶段的特点有何不同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阶段为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阶段为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阶段为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69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由图分析第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阶段和第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阶段人口自然增长率有何共同点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其形成原因是否相同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自然增长率都很低。形成原因不同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阶段低自然增长率是高出生率、高死亡率造成的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阶段低自然增长率是低出生率、低死亡率造成的。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60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及人口增长模式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398710"/>
              </p:ext>
            </p:extLst>
          </p:nvPr>
        </p:nvGraphicFramePr>
        <p:xfrm>
          <a:off x="508000" y="2276872"/>
          <a:ext cx="8128000" cy="4275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文档" r:id="rId7" imgW="3839157" imgH="2018520" progId="Word.Document.12">
                  <p:embed/>
                </p:oleObj>
              </mc:Choice>
              <mc:Fallback>
                <p:oleObj name="文档" r:id="rId7" imgW="3839157" imgH="20185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76872"/>
                        <a:ext cx="8128000" cy="42757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3743"/>
            <a:ext cx="4695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人口增长的四个阶段及三种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011890"/>
              </p:ext>
            </p:extLst>
          </p:nvPr>
        </p:nvGraphicFramePr>
        <p:xfrm>
          <a:off x="892914" y="1719734"/>
          <a:ext cx="7358173" cy="3846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文档" r:id="rId7" imgW="3839157" imgH="2006278" progId="Word.Document.12">
                  <p:embed/>
                </p:oleObj>
              </mc:Choice>
              <mc:Fallback>
                <p:oleObj name="文档" r:id="rId7" imgW="3839157" imgH="20062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2914" y="1719734"/>
                        <a:ext cx="7358173" cy="3846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56483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出生率开始转变较晚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但出生率的转变是实现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高高低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低低低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最先开始下降的是死亡率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这导致人口增长模式开始转变。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51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415504"/>
            <a:ext cx="8128000" cy="428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51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2180548"/>
            <a:ext cx="8128000" cy="275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874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二、人口年龄结构金字塔图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不同的人口增长模式分别对应于不同的人口年龄结构金字塔形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表现出不同的人口年龄结构特征。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213957"/>
              </p:ext>
            </p:extLst>
          </p:nvPr>
        </p:nvGraphicFramePr>
        <p:xfrm>
          <a:off x="508000" y="2559280"/>
          <a:ext cx="8128000" cy="4531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文档" r:id="rId7" imgW="3839157" imgH="2139502" progId="Word.Document.12">
                  <p:embed/>
                </p:oleObj>
              </mc:Choice>
              <mc:Fallback>
                <p:oleObj name="文档" r:id="rId7" imgW="3839157" imgH="21395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559280"/>
                        <a:ext cx="8128000" cy="45312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33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130371"/>
              </p:ext>
            </p:extLst>
          </p:nvPr>
        </p:nvGraphicFramePr>
        <p:xfrm>
          <a:off x="508000" y="1880315"/>
          <a:ext cx="8128000" cy="3351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文档" r:id="rId7" imgW="3839157" imgH="1582482" progId="Word.Document.12">
                  <p:embed/>
                </p:oleObj>
              </mc:Choice>
              <mc:Fallback>
                <p:oleObj name="文档" r:id="rId7" imgW="3839157" imgH="15824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80315"/>
                        <a:ext cx="8128000" cy="3351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560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第一节　人口增长与人口问题</a:t>
            </a:r>
          </a:p>
        </p:txBody>
      </p:sp>
    </p:spTree>
    <p:extLst>
      <p:ext uri="{BB962C8B-B14F-4D97-AF65-F5344CB8AC3E}">
        <p14:creationId xmlns:p14="http://schemas.microsoft.com/office/powerpoint/2010/main" val="42360555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567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】导学号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34640000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示意甲、乙、丙、丁四国人口出生率和人口死亡率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为不同阶段人口发展模式图。读图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945735"/>
              </p:ext>
            </p:extLst>
          </p:nvPr>
        </p:nvGraphicFramePr>
        <p:xfrm>
          <a:off x="508000" y="3109011"/>
          <a:ext cx="8128000" cy="233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文档" r:id="rId7" imgW="3839157" imgH="1103957" progId="Word.Document.12">
                  <p:embed/>
                </p:oleObj>
              </mc:Choice>
              <mc:Fallback>
                <p:oleObj name="文档" r:id="rId7" imgW="3839157" imgH="11039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109011"/>
                        <a:ext cx="8128000" cy="233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中四个国家人口增长特点与图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中人口增长阶段对应正确的是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影响丙国人口增长模式的主要原因有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人口受教育程度较低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人们的生育意愿较低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医疗卫生水平较低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经济发展水平较高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27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乙国人口增长模式为高出生率、低死亡率的高增长阶段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对应图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甲国人口增长模式为低出生率、高死亡率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丙为低出生率、低死亡率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丁国为高出生率、高死亡率。甲、丙、丁三国人口增长特点与图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阶段不符。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丙国的人口出生率和死亡率均在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人口增长模式属于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人口受教育程度高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医疗水平高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经济发展水平高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人们的生育意愿较低。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30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明确本题重在考查人口增长不同阶段的特点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正确分析人口出生率、死亡率和自然增长率的变化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是解答本题的关键。其次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据图分析甲、乙、丙、丁四国人口增长特点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所处的人口增长阶段。然后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对不同国家和不同人口增长阶段进行匹配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找出特征最吻合的国家。最后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结合图示判断出丙国属于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并分析成因。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技巧归纳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人口的自然增长取决于出生率与死亡率的差值。通过图示信息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计算出人口自然增长率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再与人口增长模式比较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进而正确作答。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30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1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问题导引</a:t>
            </a:r>
          </a:p>
        </p:txBody>
      </p:sp>
      <p:sp>
        <p:nvSpPr>
          <p:cNvPr id="12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发达国家和发展中国家的人口问题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据德国媒体报道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尽管有诱人的高薪和灵活的工作时间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德国的空缺岗位还是越来越多。有许多专家估计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进入就业市场的年轻人越来越少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人口老龄化将日益加重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年空缺职位的数量仍然会激增。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当今世界一半以上的发展中国家人口增长过快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的发展中国家生育率过高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2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1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问题导引</a:t>
            </a:r>
          </a:p>
        </p:txBody>
      </p:sp>
      <p:sp>
        <p:nvSpPr>
          <p:cNvPr id="12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发达国家面临的人口问题有哪些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解决措施是什么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人口增长缓慢和人口老龄化。鼓励生育、推迟退休、接纳来自海外的移民和外籍劳工。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发展中国家的人口问题是什么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解决措施是什么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人口出生率高、自然增长快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少年儿童人口比重过大。实行计划生育。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3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世界人口问题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人口增长在空间上的不平衡性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世界人口发展形成两大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阵营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人口增长过快的发展中国家和人口增长缓慢的发达国家。不同类型国家人口增长的特点、原因及今后变化趋势具体比较如下表所示。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98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931596"/>
              </p:ext>
            </p:extLst>
          </p:nvPr>
        </p:nvGraphicFramePr>
        <p:xfrm>
          <a:off x="508000" y="1428849"/>
          <a:ext cx="8128000" cy="5240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文档" r:id="rId7" imgW="3839157" imgH="2475442" progId="Word.Document.12">
                  <p:embed/>
                </p:oleObj>
              </mc:Choice>
              <mc:Fallback>
                <p:oleObj name="文档" r:id="rId7" imgW="3839157" imgH="24754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28849"/>
                        <a:ext cx="8128000" cy="5240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554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973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不同国家的人口问题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发展中国家与发达国家因经济发展水平的差异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人口发展状况存在明显差异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因此其面临的人口问题及采取的对策也各不相同。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10.eps" descr="id:214749248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595126" y="2431774"/>
            <a:ext cx="3932910" cy="439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68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下图示意某国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1940—2013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年人口自然增长率变化情况。读图并结合所学知识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914265"/>
              </p:ext>
            </p:extLst>
          </p:nvPr>
        </p:nvGraphicFramePr>
        <p:xfrm>
          <a:off x="508000" y="2089763"/>
          <a:ext cx="8128000" cy="2635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文档" r:id="rId7" imgW="3839157" imgH="1244022" progId="Word.Document.12">
                  <p:embed/>
                </p:oleObj>
              </mc:Choice>
              <mc:Fallback>
                <p:oleObj name="文档" r:id="rId7" imgW="3839157" imgH="12440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089763"/>
                        <a:ext cx="8128000" cy="2635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71042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该国在图示时间段内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人口最多的年份可能是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A.1970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B.1985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C.2005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D.2013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缓解该国目前人口问题的合理措施是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鼓励向国外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移民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提高教育水平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提倡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早婚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鼓励生育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50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31792"/>
              </p:ext>
            </p:extLst>
          </p:nvPr>
        </p:nvGraphicFramePr>
        <p:xfrm>
          <a:off x="508000" y="1129843"/>
          <a:ext cx="8128000" cy="5035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文档" r:id="rId3" imgW="3839157" imgH="2377864" progId="Word.Document.12">
                  <p:embed/>
                </p:oleObj>
              </mc:Choice>
              <mc:Fallback>
                <p:oleObj name="文档" r:id="rId3" imgW="3839157" imgH="23778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129843"/>
                        <a:ext cx="8128000" cy="50354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只要人口自然增长率大于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人口总数就持续增长。所以从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年前人口一直增加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年以后人口自然增长率为负值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人口开始减少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年是人口最多的年份。第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年至今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该国人口呈负增长趋势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说明该国人口不断减少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老龄化问题严重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所以应鼓励生育、接纳移民等。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32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1-2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567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下图为三个区域的人口增长模式示意图。读图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637125"/>
              </p:ext>
            </p:extLst>
          </p:nvPr>
        </p:nvGraphicFramePr>
        <p:xfrm>
          <a:off x="508000" y="2451584"/>
          <a:ext cx="8128000" cy="3065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文档" r:id="rId7" imgW="3839157" imgH="1448178" progId="Word.Document.12">
                  <p:embed/>
                </p:oleObj>
              </mc:Choice>
              <mc:Fallback>
                <p:oleObj name="文档" r:id="rId7" imgW="3839157" imgH="14481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51584"/>
                        <a:ext cx="8128000" cy="3065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1-2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分别代表三个国家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下列对应正确的是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肯尼亚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区域人口自然增长率低的原因是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经济发展水平较高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国家强制性的政策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医疗卫生水平落后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人们的生育意愿较低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15225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1-2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由图中人口出生率、死亡率和自然增长率的数值可判断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区域的人口增长模式为原始型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目前存在于少数发展中国家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区域的人口增长模式为传统型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多数发展中国家属于这种模式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区域的人口增长模式为现代型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分布于大多数发达国家与少数发展中国家。第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区域人口自然增长率低是因为该区域经济发展水平高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人们生育观念转变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出生率较低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出现人口老龄化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人口自然增长率低。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235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3-4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268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下图是某国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1960—2010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年人口出生率和死亡率变化图。读图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图中该国人口出现负增长的时间大约是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A.1963—1972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B.1975—1984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C.1985—1990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D.2000—2010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该国面临的主要人口问题是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人口就业压力大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男女性别比失衡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人口增长过快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人口老龄化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889358"/>
              </p:ext>
            </p:extLst>
          </p:nvPr>
        </p:nvGraphicFramePr>
        <p:xfrm>
          <a:off x="508000" y="1873288"/>
          <a:ext cx="8128000" cy="2043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文档" r:id="rId7" imgW="3839157" imgH="964612" progId="Word.Document.12">
                  <p:embed/>
                </p:oleObj>
              </mc:Choice>
              <mc:Fallback>
                <p:oleObj name="文档" r:id="rId7" imgW="3839157" imgH="9646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73288"/>
                        <a:ext cx="8128000" cy="2043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3-4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一个地区人口的自然增长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是由该地区人口出生率和死亡率共同决定的。当人口出生率小于死亡率时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人口自然增长率为负值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此时人口会出现负增长。第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图中显示该国人口目前的增长情况为低出生率、低死亡率、低自然增长率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人口增长模式为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现代型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面临的主要人口问题是人口增长缓慢和人口老龄化严重。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63236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180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关于表中国家人口增长模式叙述正确的是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美国高出生率、高死亡率、低自然增长率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德国低出生率、低死亡率、低自然增长率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印度高出生率、低死亡率、低自然增长率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日本高出生率、低死亡率、高自然增长率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读表可知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美国、德国、日本三国人口增长模式均为低出生率、低死亡率、低自然增长率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印度为高出生率、低死亡率、高自然增长率。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551267"/>
              </p:ext>
            </p:extLst>
          </p:nvPr>
        </p:nvGraphicFramePr>
        <p:xfrm>
          <a:off x="508000" y="1794588"/>
          <a:ext cx="8128000" cy="176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文档" r:id="rId7" imgW="3839157" imgH="833909" progId="Word.Document.12">
                  <p:embed/>
                </p:oleObj>
              </mc:Choice>
              <mc:Fallback>
                <p:oleObj name="文档" r:id="rId7" imgW="3839157" imgH="8339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94588"/>
                        <a:ext cx="8128000" cy="1764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42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34640001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联合国人口基金会的《世界人口状况报告》统计显示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目前世界人口自然增长率是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。其中发达国家人口自然增长率是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发展中国家人口自然增长率是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。按照这一趋势发展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发达国家人口将停留在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而发展中国家人口将达到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亿。下图示意各大洲人口自然增长率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南极洲除外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51116"/>
              </p:ext>
            </p:extLst>
          </p:nvPr>
        </p:nvGraphicFramePr>
        <p:xfrm>
          <a:off x="508000" y="3667053"/>
          <a:ext cx="8128000" cy="3146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文档" r:id="rId7" imgW="3839157" imgH="1486345" progId="Word.Document.12">
                  <p:embed/>
                </p:oleObj>
              </mc:Choice>
              <mc:Fallback>
                <p:oleObj name="文档" r:id="rId7" imgW="3839157" imgH="14863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667053"/>
                        <a:ext cx="8128000" cy="3146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0763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截至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我国老龄人口比重已达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10.5%,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老龄人口总数超过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1.438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亿。预计到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我国老龄人口比重超过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下表示意我国与发达国家老龄人口相关资料表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说明发达国家与发展中国家人口增长的差异。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与世界平均状况相比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我国人口老龄化有何特点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面对老龄化问题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我国应如何应对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871611"/>
              </p:ext>
            </p:extLst>
          </p:nvPr>
        </p:nvGraphicFramePr>
        <p:xfrm>
          <a:off x="508000" y="2609393"/>
          <a:ext cx="8128000" cy="249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文档" r:id="rId7" imgW="3839157" imgH="1179931" progId="Word.Document.12">
                  <p:embed/>
                </p:oleObj>
              </mc:Choice>
              <mc:Fallback>
                <p:oleObj name="文档" r:id="rId7" imgW="3839157" imgH="11799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609393"/>
                        <a:ext cx="8128000" cy="2497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772555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从自然增长率、增长速度、净增人口数量方面分析即可。第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由材料可知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我国人口老龄化速度快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老龄人口数量大。第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结合我国的国情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应从延迟退休、放松生育政策、加强社会保障、提高机械化水平等方面来解决老龄化问题。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发达国家人口自然增长率低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增长速度慢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每年净增人口数量小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部分国家出现负增长。发展中国家人口自然增长率高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增长速度快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每年净增人口数量大。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老龄化速度快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老龄人口数量大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未富先老。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推迟退休年龄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提高科技和机械化水平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减少劳动力使用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缓解劳动力不足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完善社会保障制度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适当放松生育政策。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7975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一、世界人口增长的历史轨迹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世界人口在工业革命前增长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工业革命后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人口增长速度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加快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世界人口特别是发展中国家人口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迅速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影响世界人口增长的因素有哪些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人口增长受社会经济条件、自然条件等因素的共同影响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生产力发展水平是其决定性因素。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0431" y="2747584"/>
            <a:ext cx="559122" cy="32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01782" y="2747584"/>
            <a:ext cx="559122" cy="32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006" y="3132690"/>
            <a:ext cx="559122" cy="341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57596" y="3146954"/>
            <a:ext cx="559122" cy="32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二、人口增长模式转变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人口增长模式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人口发展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它反映了不同国家和地区人口出生率、死亡率和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自然增长率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随社会经济条件变化而变化的规律。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阶段划分及模式类型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046948"/>
              </p:ext>
            </p:extLst>
          </p:nvPr>
        </p:nvGraphicFramePr>
        <p:xfrm>
          <a:off x="508000" y="3399603"/>
          <a:ext cx="8128000" cy="340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文档" r:id="rId6" imgW="3845639" imgH="1609127" progId="Word.Document.12">
                  <p:embed/>
                </p:oleObj>
              </mc:Choice>
              <mc:Fallback>
                <p:oleObj name="文档" r:id="rId6" imgW="3845639" imgH="16091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399603"/>
                        <a:ext cx="8128000" cy="340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438075" y="2044436"/>
            <a:ext cx="1079140" cy="32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08022" y="2445481"/>
            <a:ext cx="1325840" cy="32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4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404144"/>
              </p:ext>
            </p:extLst>
          </p:nvPr>
        </p:nvGraphicFramePr>
        <p:xfrm>
          <a:off x="508000" y="1436100"/>
          <a:ext cx="8128000" cy="508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文档" r:id="rId6" imgW="3839157" imgH="2403429" progId="Word.Document.12">
                  <p:embed/>
                </p:oleObj>
              </mc:Choice>
              <mc:Fallback>
                <p:oleObj name="文档" r:id="rId6" imgW="3839157" imgH="24034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36100"/>
                        <a:ext cx="8128000" cy="508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038060" y="2266672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3873" y="2454232"/>
            <a:ext cx="79611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21289" y="2630906"/>
            <a:ext cx="81212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42753" y="3018724"/>
            <a:ext cx="51727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46236" y="3384647"/>
            <a:ext cx="285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57755" y="3166247"/>
            <a:ext cx="559122" cy="32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77647" y="3166247"/>
            <a:ext cx="559122" cy="32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38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788604"/>
              </p:ext>
            </p:extLst>
          </p:nvPr>
        </p:nvGraphicFramePr>
        <p:xfrm>
          <a:off x="508000" y="1988840"/>
          <a:ext cx="8128000" cy="2077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文档" r:id="rId6" imgW="3839157" imgH="981535" progId="Word.Document.12">
                  <p:embed/>
                </p:oleObj>
              </mc:Choice>
              <mc:Fallback>
                <p:oleObj name="文档" r:id="rId6" imgW="3839157" imgH="9815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88840"/>
                        <a:ext cx="8128000" cy="2077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76462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低低低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人口死亡率为什么会出现上升趋势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老年人口比重大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而老年人口的死亡率一般较高。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26998" y="2573944"/>
            <a:ext cx="800009" cy="32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8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900436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三、不同国家的人口问题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当今世界存在的人口问题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数量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过多、增长过快、人口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年龄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结构失调等问题最为突出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707" y="3738804"/>
            <a:ext cx="559122" cy="32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2064" y="3738804"/>
            <a:ext cx="559122" cy="32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45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07638"/>
            <a:ext cx="497732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发展中国家与发达国家的人口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861160"/>
              </p:ext>
            </p:extLst>
          </p:nvPr>
        </p:nvGraphicFramePr>
        <p:xfrm>
          <a:off x="508000" y="1639686"/>
          <a:ext cx="8128000" cy="5606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文档" r:id="rId6" imgW="3839157" imgH="2648273" progId="Word.Document.12">
                  <p:embed/>
                </p:oleObj>
              </mc:Choice>
              <mc:Fallback>
                <p:oleObj name="文档" r:id="rId6" imgW="3839157" imgH="26482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39686"/>
                        <a:ext cx="8128000" cy="56069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126930" y="2229820"/>
            <a:ext cx="85589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61489" y="2594054"/>
            <a:ext cx="27833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8582" y="2952473"/>
            <a:ext cx="53713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1403" y="2417380"/>
            <a:ext cx="53713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86176" y="2417380"/>
            <a:ext cx="53713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73892" y="2780928"/>
            <a:ext cx="27833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72868" y="3346106"/>
            <a:ext cx="5213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97870" y="3717032"/>
            <a:ext cx="5213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56743" y="4464912"/>
            <a:ext cx="53181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82821" y="4859140"/>
            <a:ext cx="531819" cy="263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85657" y="5229200"/>
            <a:ext cx="531819" cy="263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085406" y="5229200"/>
            <a:ext cx="449055" cy="263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69880" y="5571257"/>
            <a:ext cx="27833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10487" y="4464912"/>
            <a:ext cx="8034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829937" y="4464912"/>
            <a:ext cx="63894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673892" y="4877588"/>
            <a:ext cx="278331" cy="250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131650" y="6143532"/>
            <a:ext cx="108650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245982" y="5960166"/>
            <a:ext cx="52727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442717" y="5960166"/>
            <a:ext cx="5378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47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311</TotalTime>
  <Words>1850</Words>
  <Application>Microsoft Office PowerPoint</Application>
  <PresentationFormat>全屏显示(4:3)</PresentationFormat>
  <Paragraphs>280</Paragraphs>
  <Slides>39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第一单元  人口与地理环境</vt:lpstr>
      <vt:lpstr>第一节　人口增长与人口问题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2016-08-16T09:27:45Z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