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emf" ContentType="image/x-emf"/>
  <Default Extension="jpeg" ContentType="image/jpeg"/>
  <Default Extension="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73" r:id="rId2"/>
    <p:sldId id="264" r:id="rId3"/>
    <p:sldId id="265" r:id="rId4"/>
    <p:sldId id="383" r:id="rId5"/>
    <p:sldId id="384" r:id="rId6"/>
    <p:sldId id="378" r:id="rId7"/>
    <p:sldId id="379" r:id="rId8"/>
    <p:sldId id="275" r:id="rId9"/>
    <p:sldId id="361" r:id="rId10"/>
    <p:sldId id="385" r:id="rId11"/>
    <p:sldId id="362" r:id="rId12"/>
    <p:sldId id="386" r:id="rId13"/>
    <p:sldId id="387" r:id="rId14"/>
    <p:sldId id="372" r:id="rId15"/>
    <p:sldId id="388" r:id="rId16"/>
    <p:sldId id="374" r:id="rId17"/>
    <p:sldId id="389" r:id="rId18"/>
    <p:sldId id="390" r:id="rId19"/>
    <p:sldId id="391" r:id="rId20"/>
    <p:sldId id="393" r:id="rId21"/>
    <p:sldId id="392" r:id="rId22"/>
    <p:sldId id="394" r:id="rId23"/>
    <p:sldId id="375" r:id="rId24"/>
    <p:sldId id="395" r:id="rId25"/>
    <p:sldId id="396" r:id="rId26"/>
    <p:sldId id="397" r:id="rId27"/>
    <p:sldId id="270" r:id="rId28"/>
    <p:sldId id="398" r:id="rId29"/>
    <p:sldId id="277" r:id="rId30"/>
    <p:sldId id="399" r:id="rId31"/>
    <p:sldId id="310" r:id="rId32"/>
    <p:sldId id="311" r:id="rId33"/>
    <p:sldId id="400" r:id="rId34"/>
    <p:sldId id="401"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43" autoAdjust="0"/>
    <p:restoredTop sz="95488" autoAdjust="0"/>
  </p:normalViewPr>
  <p:slideViewPr>
    <p:cSldViewPr showGuides="1">
      <p:cViewPr varScale="1">
        <p:scale>
          <a:sx n="88" d="100"/>
          <a:sy n="88" d="100"/>
        </p:scale>
        <p:origin x="1506" y="90"/>
      </p:cViewPr>
      <p:guideLst>
        <p:guide orient="horz" pos="754"/>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image" Target="../media/image2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2016-08-16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7.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8.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8.xml"/><Relationship Id="rId4" Type="http://schemas.openxmlformats.org/officeDocument/2006/relationships/slide" Target="../slides/slide27.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7.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8.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8.xml"/><Relationship Id="rId4" Type="http://schemas.openxmlformats.org/officeDocument/2006/relationships/slide" Target="../slides/slide2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289135" cy="584775"/>
            <a:chOff x="29482" y="2927145"/>
            <a:chExt cx="1588722" cy="487312"/>
          </a:xfrm>
        </p:grpSpPr>
        <p:sp>
          <p:nvSpPr>
            <p:cNvPr id="38" name="TextBox 37"/>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1832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20073" y="1"/>
            <a:ext cx="1379210"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289135" cy="584775"/>
            <a:chOff x="29482" y="2927145"/>
            <a:chExt cx="1588722" cy="487312"/>
          </a:xfrm>
        </p:grpSpPr>
        <p:sp>
          <p:nvSpPr>
            <p:cNvPr id="40" name="TextBox 39"/>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ANGTANGJIANCE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680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第二节　人口迁移</a:t>
            </a:r>
            <a:endParaRPr lang="zh-CN" altLang="zh-CN" sz="1400" b="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8.xml"/><Relationship Id="rId7" Type="http://schemas.openxmlformats.org/officeDocument/2006/relationships/package" Target="../embeddings/Microsoft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4.xml"/><Relationship Id="rId5" Type="http://schemas.openxmlformats.org/officeDocument/2006/relationships/slide" Target="slide11.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image" Target="../media/image13.jpeg"/><Relationship Id="rId5" Type="http://schemas.openxmlformats.org/officeDocument/2006/relationships/slide" Target="slide14.xml"/><Relationship Id="rId4"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14.xml"/><Relationship Id="rId4" Type="http://schemas.openxmlformats.org/officeDocument/2006/relationships/slide" Target="slide11.xml"/></Relationships>
</file>

<file path=ppt/slides/_rels/slide13.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14.xml"/><Relationship Id="rId4" Type="http://schemas.openxmlformats.org/officeDocument/2006/relationships/slide" Target="slide11.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image" Target="../media/image14.jpeg"/><Relationship Id="rId5" Type="http://schemas.openxmlformats.org/officeDocument/2006/relationships/slide" Target="slide23.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slide" Target="slide8.xml"/><Relationship Id="rId7" Type="http://schemas.openxmlformats.org/officeDocument/2006/relationships/package" Target="../embeddings/Microsoft_Word___6.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23.xml"/><Relationship Id="rId5" Type="http://schemas.openxmlformats.org/officeDocument/2006/relationships/slide" Target="slide16.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slide" Target="slide8.xml"/><Relationship Id="rId7" Type="http://schemas.openxmlformats.org/officeDocument/2006/relationships/package" Target="../embeddings/Microsoft_Word___7.docx"/><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23.xml"/><Relationship Id="rId5" Type="http://schemas.openxmlformats.org/officeDocument/2006/relationships/slide" Target="slide16.xml"/><Relationship Id="rId4" Type="http://schemas.openxmlformats.org/officeDocument/2006/relationships/slide" Target="slide14.xml"/></Relationships>
</file>

<file path=ppt/slides/_rels/slide18.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slide" Target="slide8.xml"/><Relationship Id="rId7" Type="http://schemas.openxmlformats.org/officeDocument/2006/relationships/package" Target="../embeddings/Microsoft_Word___8.docx"/><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23.xml"/><Relationship Id="rId5" Type="http://schemas.openxmlformats.org/officeDocument/2006/relationships/slide" Target="slide16.xml"/><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slide" Target="slide23.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slide" Target="slide23.xml"/><Relationship Id="rId4" Type="http://schemas.openxmlformats.org/officeDocument/2006/relationships/slide" Target="slide16.xml"/></Relationships>
</file>

<file path=ppt/slides/_rels/slide21.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slide" Target="slide8.xml"/><Relationship Id="rId7" Type="http://schemas.openxmlformats.org/officeDocument/2006/relationships/package" Target="../embeddings/Microsoft_Word___9.docx"/><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23.xml"/><Relationship Id="rId5" Type="http://schemas.openxmlformats.org/officeDocument/2006/relationships/slide" Target="slide16.xml"/><Relationship Id="rId10" Type="http://schemas.openxmlformats.org/officeDocument/2006/relationships/image" Target="../media/image21.emf"/><Relationship Id="rId4" Type="http://schemas.openxmlformats.org/officeDocument/2006/relationships/slide" Target="slide14.xml"/><Relationship Id="rId9" Type="http://schemas.openxmlformats.org/officeDocument/2006/relationships/package" Target="../embeddings/Microsoft_Word___10.docx"/></Relationships>
</file>

<file path=ppt/slides/_rels/slide2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8.xml"/><Relationship Id="rId1" Type="http://schemas.openxmlformats.org/officeDocument/2006/relationships/slideLayout" Target="../slideLayouts/slideLayout6.xml"/><Relationship Id="rId6" Type="http://schemas.openxmlformats.org/officeDocument/2006/relationships/image" Target="../media/image22.png"/><Relationship Id="rId5" Type="http://schemas.openxmlformats.org/officeDocument/2006/relationships/slide" Target="slide23.xml"/><Relationship Id="rId4" Type="http://schemas.openxmlformats.org/officeDocument/2006/relationships/slide" Target="slide16.xml"/></Relationships>
</file>

<file path=ppt/slides/_rels/slide23.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slide" Target="slide8.xml"/><Relationship Id="rId7" Type="http://schemas.openxmlformats.org/officeDocument/2006/relationships/package" Target="../embeddings/Microsoft_Word___11.docx"/><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23.xml"/><Relationship Id="rId5" Type="http://schemas.openxmlformats.org/officeDocument/2006/relationships/slide" Target="slide16.xml"/><Relationship Id="rId4" Type="http://schemas.openxmlformats.org/officeDocument/2006/relationships/slide" Target="slide14.xml"/></Relationships>
</file>

<file path=ppt/slides/_rels/slide2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16.xml"/></Relationships>
</file>

<file path=ppt/slides/_rels/slide2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16.xml"/></Relationships>
</file>

<file path=ppt/slides/_rels/slide2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23.xml"/><Relationship Id="rId4" Type="http://schemas.openxmlformats.org/officeDocument/2006/relationships/slide" Target="slide16.xml"/></Relationships>
</file>

<file path=ppt/slides/_rels/slide2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7.xml"/><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slide" Target="slide32.xml"/><Relationship Id="rId4" Type="http://schemas.openxmlformats.org/officeDocument/2006/relationships/slide" Target="slide31.xml"/></Relationships>
</file>

<file path=ppt/slides/_rels/slide28.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7.xml"/><Relationship Id="rId1" Type="http://schemas.openxmlformats.org/officeDocument/2006/relationships/slideLayout" Target="../slideLayouts/slideLayout7.xml"/><Relationship Id="rId5" Type="http://schemas.openxmlformats.org/officeDocument/2006/relationships/slide" Target="slide32.xml"/><Relationship Id="rId4" Type="http://schemas.openxmlformats.org/officeDocument/2006/relationships/slide" Target="slide31.xml"/></Relationships>
</file>

<file path=ppt/slides/_rels/slide29.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7.xm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slide" Target="slide32.xml"/><Relationship Id="rId4" Type="http://schemas.openxmlformats.org/officeDocument/2006/relationships/slide" Target="slide31.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slide" Target="slide7.xml"/><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7.xml"/><Relationship Id="rId1" Type="http://schemas.openxmlformats.org/officeDocument/2006/relationships/slideLayout" Target="../slideLayouts/slideLayout7.xml"/><Relationship Id="rId5" Type="http://schemas.openxmlformats.org/officeDocument/2006/relationships/slide" Target="slide32.xml"/><Relationship Id="rId4" Type="http://schemas.openxmlformats.org/officeDocument/2006/relationships/slide" Target="slide31.xml"/></Relationships>
</file>

<file path=ppt/slides/_rels/slide31.xml.rels><?xml version="1.0" encoding="UTF-8" standalone="yes"?>
<Relationships xmlns="http://schemas.openxmlformats.org/package/2006/relationships"><Relationship Id="rId8" Type="http://schemas.openxmlformats.org/officeDocument/2006/relationships/image" Target="../media/image26.emf"/><Relationship Id="rId3" Type="http://schemas.openxmlformats.org/officeDocument/2006/relationships/slide" Target="slide27.xml"/><Relationship Id="rId7" Type="http://schemas.openxmlformats.org/officeDocument/2006/relationships/package" Target="../embeddings/Microsoft_Word___12.docx"/><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slide" Target="slide32.xml"/><Relationship Id="rId5" Type="http://schemas.openxmlformats.org/officeDocument/2006/relationships/slide" Target="slide31.xml"/><Relationship Id="rId4" Type="http://schemas.openxmlformats.org/officeDocument/2006/relationships/slide" Target="slide29.xml"/></Relationships>
</file>

<file path=ppt/slides/_rels/slide32.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7.xml"/><Relationship Id="rId1" Type="http://schemas.openxmlformats.org/officeDocument/2006/relationships/slideLayout" Target="../slideLayouts/slideLayout7.xml"/><Relationship Id="rId5" Type="http://schemas.openxmlformats.org/officeDocument/2006/relationships/slide" Target="slide32.xml"/><Relationship Id="rId4" Type="http://schemas.openxmlformats.org/officeDocument/2006/relationships/slide" Target="slide31.xml"/></Relationships>
</file>

<file path=ppt/slides/_rels/slide33.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7.xml"/><Relationship Id="rId1" Type="http://schemas.openxmlformats.org/officeDocument/2006/relationships/slideLayout" Target="../slideLayouts/slideLayout7.xml"/><Relationship Id="rId5" Type="http://schemas.openxmlformats.org/officeDocument/2006/relationships/slide" Target="slide32.xml"/><Relationship Id="rId4" Type="http://schemas.openxmlformats.org/officeDocument/2006/relationships/slide" Target="slide31.xml"/></Relationships>
</file>

<file path=ppt/slides/_rels/slide34.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7.xml"/><Relationship Id="rId1" Type="http://schemas.openxmlformats.org/officeDocument/2006/relationships/slideLayout" Target="../slideLayouts/slideLayout7.xml"/><Relationship Id="rId5" Type="http://schemas.openxmlformats.org/officeDocument/2006/relationships/slide" Target="slide32.xml"/><Relationship Id="rId4" Type="http://schemas.openxmlformats.org/officeDocument/2006/relationships/slide" Target="slide31.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0.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slide" Target="slide7.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slide" Target="slide7.xml"/><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14.xml"/><Relationship Id="rId4" Type="http://schemas.openxmlformats.org/officeDocument/2006/relationships/slide" Target="slide11.xml"/></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slide" Target="slide14.xml"/><Relationship Id="rId4" Type="http://schemas.openxmlformats.org/officeDocument/2006/relationships/slide" Target="slide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第二节　人口迁移</a:t>
            </a:r>
          </a:p>
        </p:txBody>
      </p:sp>
    </p:spTree>
    <p:extLst>
      <p:ext uri="{BB962C8B-B14F-4D97-AF65-F5344CB8AC3E}">
        <p14:creationId xmlns:p14="http://schemas.microsoft.com/office/powerpoint/2010/main"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3"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6"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13096"/>
            <a:ext cx="8128000" cy="49859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二、人口移动、人口流动和人口迁移的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比较</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684433641"/>
              </p:ext>
            </p:extLst>
          </p:nvPr>
        </p:nvGraphicFramePr>
        <p:xfrm>
          <a:off x="508000" y="1712653"/>
          <a:ext cx="8128000" cy="5482535"/>
        </p:xfrm>
        <a:graphic>
          <a:graphicData uri="http://schemas.openxmlformats.org/presentationml/2006/ole">
            <mc:AlternateContent xmlns:mc="http://schemas.openxmlformats.org/markup-compatibility/2006">
              <mc:Choice xmlns:v="urn:schemas-microsoft-com:vml" Requires="v">
                <p:oleObj spid="_x0000_s5134" name="文档" r:id="rId7" imgW="3839157" imgH="2588862" progId="Word.Document.12">
                  <p:embed/>
                </p:oleObj>
              </mc:Choice>
              <mc:Fallback>
                <p:oleObj name="文档" r:id="rId7" imgW="3839157" imgH="2588862" progId="Word.Document.12">
                  <p:embed/>
                  <p:pic>
                    <p:nvPicPr>
                      <p:cNvPr id="0" name=""/>
                      <p:cNvPicPr/>
                      <p:nvPr/>
                    </p:nvPicPr>
                    <p:blipFill>
                      <a:blip r:embed="rId8"/>
                      <a:stretch>
                        <a:fillRect/>
                      </a:stretch>
                    </p:blipFill>
                    <p:spPr>
                      <a:xfrm>
                        <a:off x="508000" y="1712653"/>
                        <a:ext cx="8128000" cy="5482535"/>
                      </a:xfrm>
                      <a:prstGeom prst="rect">
                        <a:avLst/>
                      </a:prstGeom>
                    </p:spPr>
                  </p:pic>
                </p:oleObj>
              </mc:Fallback>
            </mc:AlternateContent>
          </a:graphicData>
        </a:graphic>
      </p:graphicFrame>
    </p:spTree>
    <p:extLst>
      <p:ext uri="{BB962C8B-B14F-4D97-AF65-F5344CB8AC3E}">
        <p14:creationId xmlns:p14="http://schemas.microsoft.com/office/powerpoint/2010/main" val="350782342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556792"/>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下图为某网上商城通过大数据分析绘制的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城市牵挂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示意图。由于迁出人口比例较高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甲地网购收货量中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从异地下订单的寄达商品所占比例最高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从而成为</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年全国最受异地牵挂的城市。读图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据图可以推断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甲地人口迁出比例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北方地区比南方地区高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直辖市比省级行政中心高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珠江三角洲比四川盆地高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内陆城市比沿海城市高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W28.eps" descr="id:2147492771;FounderCES"/>
          <p:cNvPicPr/>
          <p:nvPr/>
        </p:nvPicPr>
        <p:blipFill>
          <a:blip r:embed="rId6"/>
          <a:stretch>
            <a:fillRect/>
          </a:stretch>
        </p:blipFill>
        <p:spPr>
          <a:xfrm>
            <a:off x="5691470" y="3040382"/>
            <a:ext cx="3153212" cy="2761015"/>
          </a:xfrm>
          <a:prstGeom prst="rect">
            <a:avLst/>
          </a:prstGeom>
        </p:spPr>
      </p:pic>
    </p:spTree>
    <p:extLst>
      <p:ext uri="{BB962C8B-B14F-4D97-AF65-F5344CB8AC3E}">
        <p14:creationId xmlns:p14="http://schemas.microsoft.com/office/powerpoint/2010/main" val="1406780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268760"/>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读图析图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对甲地牵挂程度较高的城市南方比北方多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说明甲地迁往南方的人口比北方多</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直辖市只有</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其中只有北京和上海排在对甲地牵挂程度前五之列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而省级行政中心数量众多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其中很多城市对甲地的牵挂程度都很高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说明甲地人口迁往省级行政中心的数量超过迁往直辖市的数量</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珠江三角洲与四川盆地比较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珠江三角洲对甲地牵挂程度较高的城市多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说明甲地迁往珠江三角洲的人口超过迁往四川盆地的人口</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1356534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5"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6"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典例剖析</a:t>
            </a:r>
            <a:endParaRPr lang="zh-CN" altLang="en-US" dirty="0"/>
          </a:p>
        </p:txBody>
      </p:sp>
      <p:sp>
        <p:nvSpPr>
          <p:cNvPr id="11" name="矩形 10">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231046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对甲地牵挂程度较高的沿海城市多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内陆城市少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说明甲地迁往沿海的人口超过迁往内陆的人口</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解题技巧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对甲地牵挂程度越高的城市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应该是甲地人口迁入越多的城市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从材料中可推断甲地人口的迁出状况。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1721969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1"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问题导引</a:t>
            </a:r>
          </a:p>
        </p:txBody>
      </p:sp>
      <p:sp>
        <p:nvSpPr>
          <p:cNvPr id="12"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3"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207861"/>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影响人口迁移的因素和人口迁移的影响</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日《中国人口流动发展报告》称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我国流动人口年均增长约</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年末达到</a:t>
            </a:r>
            <a:r>
              <a:rPr lang="en-US" altLang="zh-CN" sz="2200" dirty="0">
                <a:solidFill>
                  <a:srgbClr val="000000"/>
                </a:solidFill>
                <a:latin typeface="Times New Roman" panose="02020603050405020304" pitchFamily="18" charset="0"/>
                <a:cs typeface="Times New Roman" panose="02020603050405020304" pitchFamily="18" charset="0"/>
              </a:rPr>
              <a:t>2.53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亿。预计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十三五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人口继续向沿江、沿海、铁路沿线地区聚集。一些省级行政区域常住人口比十年前减少了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即出现了所谓的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人口负增长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以及老龄化现象。四川、贵州、湖北等地由于人口大量外流而造成的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外流型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人口负增长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广东、上海、苏南等地由于外来人口的大量拥入而造成的实际人口的猛烈正增长。下图表示我国部分省级行政区域</a:t>
            </a:r>
            <a:r>
              <a:rPr lang="en-US" altLang="zh-CN" sz="2200" dirty="0">
                <a:solidFill>
                  <a:srgbClr val="000000"/>
                </a:solidFill>
                <a:latin typeface="Times New Roman" panose="02020603050405020304" pitchFamily="18" charset="0"/>
                <a:cs typeface="Times New Roman" panose="02020603050405020304" pitchFamily="18" charset="0"/>
              </a:rPr>
              <a:t>2005—2010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年迁移人口比重。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W29.eps" descr="id:2147492792;FounderCES"/>
          <p:cNvPicPr/>
          <p:nvPr/>
        </p:nvPicPr>
        <p:blipFill>
          <a:blip r:embed="rId6"/>
          <a:stretch>
            <a:fillRect/>
          </a:stretch>
        </p:blipFill>
        <p:spPr>
          <a:xfrm>
            <a:off x="4355976" y="4443804"/>
            <a:ext cx="3471757" cy="2370652"/>
          </a:xfrm>
          <a:prstGeom prst="rect">
            <a:avLst/>
          </a:prstGeom>
        </p:spPr>
      </p:pic>
    </p:spTree>
    <p:extLst>
      <p:ext uri="{BB962C8B-B14F-4D97-AF65-F5344CB8AC3E}">
        <p14:creationId xmlns:p14="http://schemas.microsoft.com/office/powerpoint/2010/main" val="412624483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1"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问题导引</a:t>
            </a:r>
          </a:p>
        </p:txBody>
      </p:sp>
      <p:sp>
        <p:nvSpPr>
          <p:cNvPr id="12"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3"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323723"/>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四川、贵州、安徽等地人口迁出比重高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出现人口负增长现象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产生的原因是什么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中、西部地区经济落后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缺乏就业机会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大量农村剩余劳动力迁往大中城市和东部经济发达地区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进而造成区域人口负增长。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上海、北京、浙江等地为什么人口迁入比重较高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东部地区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就业机会多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收入高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能够接收大量剩余劳动力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吸引人口迁入。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人口迁移对皖、赣、黔和沪、苏、津的老龄化进程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分别起到什么作用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加速皖、赣、黔的老龄化进程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延缓了沪、苏、津的老龄化进程。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7800868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wipe(down)">
                                      <p:cBhvr>
                                        <p:cTn id="1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340768"/>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一、影响人口迁移的主要因素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自然因素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69601976"/>
              </p:ext>
            </p:extLst>
          </p:nvPr>
        </p:nvGraphicFramePr>
        <p:xfrm>
          <a:off x="508000" y="2276872"/>
          <a:ext cx="8128000" cy="4383338"/>
        </p:xfrm>
        <a:graphic>
          <a:graphicData uri="http://schemas.openxmlformats.org/presentationml/2006/ole">
            <mc:AlternateContent xmlns:mc="http://schemas.openxmlformats.org/markup-compatibility/2006">
              <mc:Choice xmlns:v="urn:schemas-microsoft-com:vml" Requires="v">
                <p:oleObj spid="_x0000_s6155" name="文档" r:id="rId7" imgW="3839157" imgH="2070009" progId="Word.Document.12">
                  <p:embed/>
                </p:oleObj>
              </mc:Choice>
              <mc:Fallback>
                <p:oleObj name="文档" r:id="rId7" imgW="3839157" imgH="2070009" progId="Word.Document.12">
                  <p:embed/>
                  <p:pic>
                    <p:nvPicPr>
                      <p:cNvPr id="0" name=""/>
                      <p:cNvPicPr/>
                      <p:nvPr/>
                    </p:nvPicPr>
                    <p:blipFill>
                      <a:blip r:embed="rId8"/>
                      <a:stretch>
                        <a:fillRect/>
                      </a:stretch>
                    </p:blipFill>
                    <p:spPr>
                      <a:xfrm>
                        <a:off x="508000" y="2276872"/>
                        <a:ext cx="8128000" cy="4383338"/>
                      </a:xfrm>
                      <a:prstGeom prst="rect">
                        <a:avLst/>
                      </a:prstGeom>
                    </p:spPr>
                  </p:pic>
                </p:oleObj>
              </mc:Fallback>
            </mc:AlternateContent>
          </a:graphicData>
        </a:graphic>
      </p:graphicFrame>
    </p:spTree>
    <p:extLst>
      <p:ext uri="{BB962C8B-B14F-4D97-AF65-F5344CB8AC3E}">
        <p14:creationId xmlns:p14="http://schemas.microsoft.com/office/powerpoint/2010/main" val="150598287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556792"/>
            <a:ext cx="1873911"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经济</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因素</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727943886"/>
              </p:ext>
            </p:extLst>
          </p:nvPr>
        </p:nvGraphicFramePr>
        <p:xfrm>
          <a:off x="508000" y="2308459"/>
          <a:ext cx="8128000" cy="3280781"/>
        </p:xfrm>
        <a:graphic>
          <a:graphicData uri="http://schemas.openxmlformats.org/presentationml/2006/ole">
            <mc:AlternateContent xmlns:mc="http://schemas.openxmlformats.org/markup-compatibility/2006">
              <mc:Choice xmlns:v="urn:schemas-microsoft-com:vml" Requires="v">
                <p:oleObj spid="_x0000_s7179" name="文档" r:id="rId7" imgW="3839157" imgH="1548996" progId="Word.Document.12">
                  <p:embed/>
                </p:oleObj>
              </mc:Choice>
              <mc:Fallback>
                <p:oleObj name="文档" r:id="rId7" imgW="3839157" imgH="1548996" progId="Word.Document.12">
                  <p:embed/>
                  <p:pic>
                    <p:nvPicPr>
                      <p:cNvPr id="0" name=""/>
                      <p:cNvPicPr/>
                      <p:nvPr/>
                    </p:nvPicPr>
                    <p:blipFill>
                      <a:blip r:embed="rId8"/>
                      <a:stretch>
                        <a:fillRect/>
                      </a:stretch>
                    </p:blipFill>
                    <p:spPr>
                      <a:xfrm>
                        <a:off x="508000" y="2308459"/>
                        <a:ext cx="8128000" cy="3280781"/>
                      </a:xfrm>
                      <a:prstGeom prst="rect">
                        <a:avLst/>
                      </a:prstGeom>
                    </p:spPr>
                  </p:pic>
                </p:oleObj>
              </mc:Fallback>
            </mc:AlternateContent>
          </a:graphicData>
        </a:graphic>
      </p:graphicFrame>
    </p:spTree>
    <p:extLst>
      <p:ext uri="{BB962C8B-B14F-4D97-AF65-F5344CB8AC3E}">
        <p14:creationId xmlns:p14="http://schemas.microsoft.com/office/powerpoint/2010/main" val="351445700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207638"/>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社会因素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文化教育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改变了人们的生活态度和生活期望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也改变了人们认识外部世界的态度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从而促进了人口的迁移。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婚姻家庭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婚姻是影响青年人口迁移的重要因素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家庭因素则在未成年人和老年人口的迁移中起着重要作用。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政治因素。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288134493"/>
              </p:ext>
            </p:extLst>
          </p:nvPr>
        </p:nvGraphicFramePr>
        <p:xfrm>
          <a:off x="508000" y="3672011"/>
          <a:ext cx="8128000" cy="3623649"/>
        </p:xfrm>
        <a:graphic>
          <a:graphicData uri="http://schemas.openxmlformats.org/presentationml/2006/ole">
            <mc:AlternateContent xmlns:mc="http://schemas.openxmlformats.org/markup-compatibility/2006">
              <mc:Choice xmlns:v="urn:schemas-microsoft-com:vml" Requires="v">
                <p:oleObj spid="_x0000_s8203" name="文档" r:id="rId7" imgW="3839157" imgH="1711385" progId="Word.Document.12">
                  <p:embed/>
                </p:oleObj>
              </mc:Choice>
              <mc:Fallback>
                <p:oleObj name="文档" r:id="rId7" imgW="3839157" imgH="1711385" progId="Word.Document.12">
                  <p:embed/>
                  <p:pic>
                    <p:nvPicPr>
                      <p:cNvPr id="0" name=""/>
                      <p:cNvPicPr/>
                      <p:nvPr/>
                    </p:nvPicPr>
                    <p:blipFill>
                      <a:blip r:embed="rId8"/>
                      <a:stretch>
                        <a:fillRect/>
                      </a:stretch>
                    </p:blipFill>
                    <p:spPr>
                      <a:xfrm>
                        <a:off x="508000" y="3672011"/>
                        <a:ext cx="8128000" cy="3623649"/>
                      </a:xfrm>
                      <a:prstGeom prst="rect">
                        <a:avLst/>
                      </a:prstGeom>
                    </p:spPr>
                  </p:pic>
                </p:oleObj>
              </mc:Fallback>
            </mc:AlternateContent>
          </a:graphicData>
        </a:graphic>
      </p:graphicFrame>
    </p:spTree>
    <p:extLst>
      <p:ext uri="{BB962C8B-B14F-4D97-AF65-F5344CB8AC3E}">
        <p14:creationId xmlns:p14="http://schemas.microsoft.com/office/powerpoint/2010/main" val="63974609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pic>
        <p:nvPicPr>
          <p:cNvPr id="2" name="图片 1"/>
          <p:cNvPicPr>
            <a:picLocks noChangeAspect="1"/>
          </p:cNvPicPr>
          <p:nvPr/>
        </p:nvPicPr>
        <p:blipFill>
          <a:blip r:embed="rId6"/>
          <a:stretch>
            <a:fillRect/>
          </a:stretch>
        </p:blipFill>
        <p:spPr>
          <a:xfrm>
            <a:off x="508000" y="2299055"/>
            <a:ext cx="8128000" cy="2513890"/>
          </a:xfrm>
          <a:prstGeom prst="rect">
            <a:avLst/>
          </a:prstGeom>
        </p:spPr>
      </p:pic>
    </p:spTree>
    <p:extLst>
      <p:ext uri="{BB962C8B-B14F-4D97-AF65-F5344CB8AC3E}">
        <p14:creationId xmlns:p14="http://schemas.microsoft.com/office/powerpoint/2010/main" val="36601843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422816125"/>
              </p:ext>
            </p:extLst>
          </p:nvPr>
        </p:nvGraphicFramePr>
        <p:xfrm>
          <a:off x="508000" y="1123484"/>
          <a:ext cx="8128000" cy="5401860"/>
        </p:xfrm>
        <a:graphic>
          <a:graphicData uri="http://schemas.openxmlformats.org/presentationml/2006/ole">
            <mc:AlternateContent xmlns:mc="http://schemas.openxmlformats.org/markup-compatibility/2006">
              <mc:Choice xmlns:v="urn:schemas-microsoft-com:vml" Requires="v">
                <p:oleObj spid="_x0000_s1042" name="文档" r:id="rId3" imgW="3839157" imgH="2550695" progId="Word.Document.12">
                  <p:embed/>
                </p:oleObj>
              </mc:Choice>
              <mc:Fallback>
                <p:oleObj name="文档" r:id="rId3" imgW="3839157" imgH="2550695" progId="Word.Document.12">
                  <p:embed/>
                  <p:pic>
                    <p:nvPicPr>
                      <p:cNvPr id="0" name=""/>
                      <p:cNvPicPr/>
                      <p:nvPr/>
                    </p:nvPicPr>
                    <p:blipFill>
                      <a:blip r:embed="rId4"/>
                      <a:stretch>
                        <a:fillRect/>
                      </a:stretch>
                    </p:blipFill>
                    <p:spPr>
                      <a:xfrm>
                        <a:off x="508000" y="1123484"/>
                        <a:ext cx="8128000" cy="5401860"/>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pic>
        <p:nvPicPr>
          <p:cNvPr id="3" name="图片 2"/>
          <p:cNvPicPr>
            <a:picLocks noChangeAspect="1"/>
          </p:cNvPicPr>
          <p:nvPr/>
        </p:nvPicPr>
        <p:blipFill>
          <a:blip r:embed="rId6"/>
          <a:stretch>
            <a:fillRect/>
          </a:stretch>
        </p:blipFill>
        <p:spPr>
          <a:xfrm>
            <a:off x="508000" y="1520319"/>
            <a:ext cx="8128000" cy="4071362"/>
          </a:xfrm>
          <a:prstGeom prst="rect">
            <a:avLst/>
          </a:prstGeom>
        </p:spPr>
      </p:pic>
    </p:spTree>
    <p:extLst>
      <p:ext uri="{BB962C8B-B14F-4D97-AF65-F5344CB8AC3E}">
        <p14:creationId xmlns:p14="http://schemas.microsoft.com/office/powerpoint/2010/main" val="213880397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sp>
        <p:nvSpPr>
          <p:cNvPr id="2" name="矩形 1"/>
          <p:cNvSpPr>
            <a:spLocks noChangeAspect="1"/>
          </p:cNvSpPr>
          <p:nvPr/>
        </p:nvSpPr>
        <p:spPr>
          <a:xfrm>
            <a:off x="508000" y="1207861"/>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二、人口迁移对地理环境的影响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对迁入地的影响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134032545"/>
              </p:ext>
            </p:extLst>
          </p:nvPr>
        </p:nvGraphicFramePr>
        <p:xfrm>
          <a:off x="508000" y="2113795"/>
          <a:ext cx="8128000" cy="2013513"/>
        </p:xfrm>
        <a:graphic>
          <a:graphicData uri="http://schemas.openxmlformats.org/presentationml/2006/ole">
            <mc:AlternateContent xmlns:mc="http://schemas.openxmlformats.org/markup-compatibility/2006">
              <mc:Choice xmlns:v="urn:schemas-microsoft-com:vml" Requires="v">
                <p:oleObj spid="_x0000_s9236" name="文档" r:id="rId7" imgW="3839157" imgH="951290" progId="Word.Document.12">
                  <p:embed/>
                </p:oleObj>
              </mc:Choice>
              <mc:Fallback>
                <p:oleObj name="文档" r:id="rId7" imgW="3839157" imgH="951290" progId="Word.Document.12">
                  <p:embed/>
                  <p:pic>
                    <p:nvPicPr>
                      <p:cNvPr id="0" name=""/>
                      <p:cNvPicPr/>
                      <p:nvPr/>
                    </p:nvPicPr>
                    <p:blipFill>
                      <a:blip r:embed="rId8"/>
                      <a:stretch>
                        <a:fillRect/>
                      </a:stretch>
                    </p:blipFill>
                    <p:spPr>
                      <a:xfrm>
                        <a:off x="508000" y="2113795"/>
                        <a:ext cx="8128000" cy="2013513"/>
                      </a:xfrm>
                      <a:prstGeom prst="rect">
                        <a:avLst/>
                      </a:prstGeom>
                    </p:spPr>
                  </p:pic>
                </p:oleObj>
              </mc:Fallback>
            </mc:AlternateContent>
          </a:graphicData>
        </a:graphic>
      </p:graphicFrame>
      <p:sp>
        <p:nvSpPr>
          <p:cNvPr id="4" name="矩形 3"/>
          <p:cNvSpPr>
            <a:spLocks noChangeAspect="1"/>
          </p:cNvSpPr>
          <p:nvPr/>
        </p:nvSpPr>
        <p:spPr>
          <a:xfrm>
            <a:off x="508000" y="4134578"/>
            <a:ext cx="2720296"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对迁出地的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733277248"/>
              </p:ext>
            </p:extLst>
          </p:nvPr>
        </p:nvGraphicFramePr>
        <p:xfrm>
          <a:off x="508000" y="4613381"/>
          <a:ext cx="8128000" cy="2178223"/>
        </p:xfrm>
        <a:graphic>
          <a:graphicData uri="http://schemas.openxmlformats.org/presentationml/2006/ole">
            <mc:AlternateContent xmlns:mc="http://schemas.openxmlformats.org/markup-compatibility/2006">
              <mc:Choice xmlns:v="urn:schemas-microsoft-com:vml" Requires="v">
                <p:oleObj spid="_x0000_s9237" name="文档" r:id="rId9" imgW="3839157" imgH="1029064" progId="Word.Document.12">
                  <p:embed/>
                </p:oleObj>
              </mc:Choice>
              <mc:Fallback>
                <p:oleObj name="文档" r:id="rId9" imgW="3839157" imgH="1029064" progId="Word.Document.12">
                  <p:embed/>
                  <p:pic>
                    <p:nvPicPr>
                      <p:cNvPr id="0" name=""/>
                      <p:cNvPicPr/>
                      <p:nvPr/>
                    </p:nvPicPr>
                    <p:blipFill>
                      <a:blip r:embed="rId10"/>
                      <a:stretch>
                        <a:fillRect/>
                      </a:stretch>
                    </p:blipFill>
                    <p:spPr>
                      <a:xfrm>
                        <a:off x="508000" y="4613381"/>
                        <a:ext cx="8128000" cy="2178223"/>
                      </a:xfrm>
                      <a:prstGeom prst="rect">
                        <a:avLst/>
                      </a:prstGeom>
                    </p:spPr>
                  </p:pic>
                </p:oleObj>
              </mc:Fallback>
            </mc:AlternateContent>
          </a:graphicData>
        </a:graphic>
      </p:graphicFrame>
    </p:spTree>
    <p:extLst>
      <p:ext uri="{BB962C8B-B14F-4D97-AF65-F5344CB8AC3E}">
        <p14:creationId xmlns:p14="http://schemas.microsoft.com/office/powerpoint/2010/main" val="40570030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14"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15"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名师精讲</a:t>
            </a:r>
          </a:p>
        </p:txBody>
      </p:sp>
      <p:sp>
        <p:nvSpPr>
          <p:cNvPr id="16"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a:t>典例剖析</a:t>
            </a:r>
          </a:p>
        </p:txBody>
      </p:sp>
      <p:pic>
        <p:nvPicPr>
          <p:cNvPr id="6" name="图片 5"/>
          <p:cNvPicPr>
            <a:picLocks noChangeAspect="1"/>
          </p:cNvPicPr>
          <p:nvPr/>
        </p:nvPicPr>
        <p:blipFill>
          <a:blip r:embed="rId6"/>
          <a:stretch>
            <a:fillRect/>
          </a:stretch>
        </p:blipFill>
        <p:spPr>
          <a:xfrm>
            <a:off x="508000" y="1516624"/>
            <a:ext cx="8128000" cy="4078751"/>
          </a:xfrm>
          <a:prstGeom prst="rect">
            <a:avLst/>
          </a:prstGeom>
        </p:spPr>
      </p:pic>
    </p:spTree>
    <p:extLst>
      <p:ext uri="{BB962C8B-B14F-4D97-AF65-F5344CB8AC3E}">
        <p14:creationId xmlns:p14="http://schemas.microsoft.com/office/powerpoint/2010/main" val="259065366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4"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4"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5"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6"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351877"/>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dirty="0">
                <a:solidFill>
                  <a:srgbClr val="000000"/>
                </a:solidFill>
                <a:latin typeface="Times New Roman" panose="02020603050405020304" pitchFamily="18" charset="0"/>
                <a:cs typeface="Times New Roman" panose="02020603050405020304" pitchFamily="18" charset="0"/>
              </a:rPr>
              <a:t>34640004</a:t>
            </a:r>
            <a:r>
              <a:rPr lang="zh-CN" altLang="zh-CN" sz="2200" dirty="0">
                <a:solidFill>
                  <a:srgbClr val="000000"/>
                </a:solidFill>
                <a:latin typeface="Times New Roman" panose="02020603050405020304" pitchFamily="18" charset="0"/>
                <a:cs typeface="Times New Roman" panose="02020603050405020304" pitchFamily="18" charset="0"/>
              </a:rPr>
              <a:t>下表是我国第五次人口普查</a:t>
            </a:r>
            <a:r>
              <a:rPr lang="en-US" altLang="zh-CN" sz="2200" dirty="0">
                <a:solidFill>
                  <a:srgbClr val="000000"/>
                </a:solidFill>
                <a:latin typeface="Times New Roman" panose="02020603050405020304" pitchFamily="18" charset="0"/>
                <a:cs typeface="Times New Roman" panose="02020603050405020304" pitchFamily="18" charset="0"/>
              </a:rPr>
              <a:t>(2000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、第六次人口普查</a:t>
            </a:r>
            <a:r>
              <a:rPr lang="en-US" altLang="zh-CN" sz="2200" dirty="0">
                <a:solidFill>
                  <a:srgbClr val="000000"/>
                </a:solidFill>
                <a:latin typeface="Times New Roman" panose="02020603050405020304" pitchFamily="18" charset="0"/>
                <a:cs typeface="Times New Roman" panose="02020603050405020304" pitchFamily="18" charset="0"/>
              </a:rPr>
              <a:t>(2010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及</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年人口的相关数据比较。据此完成下列各题。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35203963"/>
              </p:ext>
            </p:extLst>
          </p:nvPr>
        </p:nvGraphicFramePr>
        <p:xfrm>
          <a:off x="508000" y="2901695"/>
          <a:ext cx="8128000" cy="3623649"/>
        </p:xfrm>
        <a:graphic>
          <a:graphicData uri="http://schemas.openxmlformats.org/presentationml/2006/ole">
            <mc:AlternateContent xmlns:mc="http://schemas.openxmlformats.org/markup-compatibility/2006">
              <mc:Choice xmlns:v="urn:schemas-microsoft-com:vml" Requires="v">
                <p:oleObj spid="_x0000_s10249" name="文档" r:id="rId7" imgW="3839157" imgH="1711385" progId="Word.Document.12">
                  <p:embed/>
                </p:oleObj>
              </mc:Choice>
              <mc:Fallback>
                <p:oleObj name="文档" r:id="rId7" imgW="3839157" imgH="1711385" progId="Word.Document.12">
                  <p:embed/>
                  <p:pic>
                    <p:nvPicPr>
                      <p:cNvPr id="0" name=""/>
                      <p:cNvPicPr/>
                      <p:nvPr/>
                    </p:nvPicPr>
                    <p:blipFill>
                      <a:blip r:embed="rId8"/>
                      <a:stretch>
                        <a:fillRect/>
                      </a:stretch>
                    </p:blipFill>
                    <p:spPr>
                      <a:xfrm>
                        <a:off x="508000" y="2901695"/>
                        <a:ext cx="8128000" cy="3623649"/>
                      </a:xfrm>
                      <a:prstGeom prst="rect">
                        <a:avLst/>
                      </a:prstGeom>
                    </p:spPr>
                  </p:pic>
                </p:oleObj>
              </mc:Fallback>
            </mc:AlternateContent>
          </a:graphicData>
        </a:graphic>
      </p:graphicFrame>
    </p:spTree>
    <p:extLst>
      <p:ext uri="{BB962C8B-B14F-4D97-AF65-F5344CB8AC3E}">
        <p14:creationId xmlns:p14="http://schemas.microsoft.com/office/powerpoint/2010/main" val="357550786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下列说法与我国目前人口现状不符的是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老年人口数量一直明显上升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人口素质仍需不断提升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人口流动及迁移比较频繁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劳动年龄人口</a:t>
            </a:r>
            <a:r>
              <a:rPr lang="en-US" altLang="zh-CN" sz="2200" dirty="0">
                <a:solidFill>
                  <a:srgbClr val="000000"/>
                </a:solidFill>
                <a:latin typeface="Times New Roman" panose="02020603050405020304" pitchFamily="18" charset="0"/>
                <a:cs typeface="Times New Roman" panose="02020603050405020304" pitchFamily="18" charset="0"/>
              </a:rPr>
              <a:t>(15~64</a:t>
            </a:r>
            <a:r>
              <a:rPr lang="zh-CN" altLang="zh-CN" sz="2200" dirty="0">
                <a:solidFill>
                  <a:srgbClr val="000000"/>
                </a:solidFill>
                <a:latin typeface="Times New Roman" panose="02020603050405020304" pitchFamily="18" charset="0"/>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比重持续上升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针对上述人口变化特点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我国应采取的措施是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放弃计划生育政策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促进人口增长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继续健全社会养老保障体系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大力发展教育、科学技术事业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改革户籍政策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引导人口流动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②③④</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①③④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①②③④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0823728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我国人口数量持续增长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三次数据显示老年人口比重持续上升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老年人口数量明显增加</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项相符。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大学生人数上升明显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但人口素质仍需提高</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项相符。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目前我国人口流动和迁移频繁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是引起城镇人口比重迅速增加的一个原因</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项相符。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劳动年龄人口比重在第六次人口普查时达到最大</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年出现下降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项不符。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6349597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探究一</a:t>
            </a:r>
          </a:p>
        </p:txBody>
      </p:sp>
      <p:sp>
        <p:nvSpPr>
          <p:cNvPr id="9" name="矩形 8">
            <a:hlinkClick r:id="rId3" action="ppaction://hlinksldjump"/>
          </p:cNvPr>
          <p:cNvSpPr/>
          <p:nvPr/>
        </p:nvSpPr>
        <p:spPr>
          <a:xfrm>
            <a:off x="1542527" y="908720"/>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探究二</a:t>
            </a:r>
          </a:p>
        </p:txBody>
      </p:sp>
      <p:sp>
        <p:nvSpPr>
          <p:cNvPr id="5" name="TextBox 3">
            <a:hlinkClick r:id="rId3"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6" name="TextBox 40">
            <a:hlinkClick r:id="rId4"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7" name="TextBox 3">
            <a:hlinkClick r:id="rId5"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a:t>典例剖析</a:t>
            </a: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针对目前人口现状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我国应调整计划生育政策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非放弃计划生育政策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保持人口适度增长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非促进人口增长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老龄化趋势明显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应健全社会养老保障体系。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继续提高人口科学文化素质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大力发展教育、科学技术事业。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改革户籍制度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引导人口流动。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5341515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8" end="8"/>
                                            </p:txEl>
                                          </p:spTgt>
                                        </p:tgtEl>
                                        <p:attrNameLst>
                                          <p:attrName>style.visibility</p:attrName>
                                        </p:attrNameLst>
                                      </p:cBhvr>
                                      <p:to>
                                        <p:strVal val="visible"/>
                                      </p:to>
                                    </p:set>
                                    <p:animEffect transition="in" filter="wipe(down)">
                                      <p:cBhvr>
                                        <p:cTn id="7"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rPr>
              <a:t>1-2</a:t>
            </a:r>
            <a:endParaRPr lang="zh-CN" altLang="en-US" sz="1400" dirty="0">
              <a:solidFill>
                <a:schemeClr val="bg1"/>
              </a:solidFill>
            </a:endParaRPr>
          </a:p>
        </p:txBody>
      </p:sp>
      <p:sp>
        <p:nvSpPr>
          <p:cNvPr id="10" name="圆角矩形 9">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3-4</a:t>
            </a:r>
            <a:endParaRPr lang="zh-CN" altLang="en-US" sz="1400" dirty="0">
              <a:solidFill>
                <a:srgbClr val="333333"/>
              </a:solidFill>
            </a:endParaRPr>
          </a:p>
        </p:txBody>
      </p:sp>
      <p:sp>
        <p:nvSpPr>
          <p:cNvPr id="11" name="圆角矩形 10">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3" name="圆角矩形 12">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10497"/>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甲、乙、丙是三个不同地区。读图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有关甲、乙、丙三地区人口迁移</a:t>
            </a:r>
            <a:r>
              <a:rPr lang="zh-CN" altLang="zh-CN" sz="2200" dirty="0" smtClean="0">
                <a:solidFill>
                  <a:srgbClr val="000000"/>
                </a:solidFill>
                <a:latin typeface="Times New Roman" panose="02020603050405020304" pitchFamily="18" charset="0"/>
                <a:cs typeface="Times New Roman" panose="02020603050405020304" pitchFamily="18" charset="0"/>
              </a:rPr>
              <a:t>的</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属国际人口迁移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迁移方向主要是由城市到农村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人口主要由乙、丙两地迁往甲地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人口主要由甲地迁往乙、丙两地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引起上述人口迁移发生的</a:t>
            </a:r>
            <a:r>
              <a:rPr lang="zh-CN" altLang="zh-CN" sz="2200" dirty="0" smtClean="0">
                <a:solidFill>
                  <a:srgbClr val="000000"/>
                </a:solidFill>
                <a:latin typeface="Times New Roman" panose="02020603050405020304" pitchFamily="18" charset="0"/>
                <a:cs typeface="Times New Roman" panose="02020603050405020304" pitchFamily="18" charset="0"/>
              </a:rPr>
              <a:t>最主要</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因素</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收入差距</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家庭婚姻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工程建设</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文化教育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W33.eps" descr="id:2147492872;FounderCES"/>
          <p:cNvPicPr/>
          <p:nvPr/>
        </p:nvPicPr>
        <p:blipFill>
          <a:blip r:embed="rId6"/>
          <a:stretch>
            <a:fillRect/>
          </a:stretch>
        </p:blipFill>
        <p:spPr>
          <a:xfrm>
            <a:off x="5369283" y="2852936"/>
            <a:ext cx="3279226" cy="2025883"/>
          </a:xfrm>
          <a:prstGeom prst="rect">
            <a:avLst/>
          </a:prstGeom>
        </p:spPr>
      </p:pic>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rPr>
              <a:t>1-2</a:t>
            </a:r>
            <a:endParaRPr lang="zh-CN" altLang="en-US" sz="1400" dirty="0">
              <a:solidFill>
                <a:schemeClr val="bg1"/>
              </a:solidFill>
            </a:endParaRPr>
          </a:p>
        </p:txBody>
      </p:sp>
      <p:sp>
        <p:nvSpPr>
          <p:cNvPr id="10" name="圆角矩形 9">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3-4</a:t>
            </a:r>
            <a:endParaRPr lang="zh-CN" altLang="en-US" sz="1400" dirty="0">
              <a:solidFill>
                <a:srgbClr val="333333"/>
              </a:solidFill>
            </a:endParaRPr>
          </a:p>
        </p:txBody>
      </p:sp>
      <p:sp>
        <p:nvSpPr>
          <p:cNvPr id="11" name="圆角矩形 10">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3" name="圆角矩形 12">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根据经纬度数值可以推测出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甲、乙、丙三地分别位于我国的四川、长江三角洲地区和广东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图中人口主要是从四川流向长江三角洲地区和广东。第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人口从四川迁往长江三角洲地区和广东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主要是由地区间的经济发展水平的差异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收入差距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1.D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47652798"/>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9" name="圆角矩形 8">
            <a:hlinkClick r:id="rId3"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3-4</a:t>
            </a:r>
            <a:endParaRPr lang="zh-CN" altLang="en-US" sz="1400" dirty="0">
              <a:solidFill>
                <a:schemeClr val="bg1"/>
              </a:solidFill>
            </a:endParaRPr>
          </a:p>
        </p:txBody>
      </p:sp>
      <p:sp>
        <p:nvSpPr>
          <p:cNvPr id="10" name="圆角矩形 9">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1" name="圆角矩形 10">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7861"/>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dirty="0">
                <a:solidFill>
                  <a:srgbClr val="000000"/>
                </a:solidFill>
                <a:latin typeface="Times New Roman" panose="02020603050405020304" pitchFamily="18" charset="0"/>
                <a:cs typeface="Times New Roman" panose="02020603050405020304" pitchFamily="18" charset="0"/>
              </a:rPr>
              <a:t>34640005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下图为某地人口迁移数量与年龄关系示意图。读图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从图中判断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影响该地区人口迁移的主要因素最可能是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人口老龄化</a:t>
            </a: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婚姻家庭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政治因素</a:t>
            </a: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图中甲、乙、丙、丁不同</a:t>
            </a:r>
            <a:r>
              <a:rPr lang="zh-CN" altLang="zh-CN" sz="2200" dirty="0" smtClean="0">
                <a:solidFill>
                  <a:srgbClr val="000000"/>
                </a:solidFill>
                <a:latin typeface="Times New Roman" panose="02020603050405020304" pitchFamily="18" charset="0"/>
                <a:cs typeface="Times New Roman" panose="02020603050405020304" pitchFamily="18" charset="0"/>
              </a:rPr>
              <a:t>年龄段</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的</a:t>
            </a:r>
            <a:r>
              <a:rPr lang="zh-CN" altLang="zh-CN" sz="2200" dirty="0">
                <a:solidFill>
                  <a:srgbClr val="000000"/>
                </a:solidFill>
                <a:latin typeface="Times New Roman" panose="02020603050405020304" pitchFamily="18" charset="0"/>
                <a:cs typeface="Times New Roman" panose="02020603050405020304" pitchFamily="18" charset="0"/>
              </a:rPr>
              <a:t>人口迁移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有明显相关的是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甲、乙</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甲、丙</a:t>
            </a: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乙、丙</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乙、</a:t>
            </a:r>
            <a:r>
              <a:rPr lang="zh-CN" altLang="zh-CN" sz="2200" dirty="0" smtClean="0">
                <a:solidFill>
                  <a:srgbClr val="000000"/>
                </a:solidFill>
                <a:latin typeface="Times New Roman" panose="02020603050405020304" pitchFamily="18" charset="0"/>
                <a:cs typeface="Times New Roman" panose="02020603050405020304" pitchFamily="18" charset="0"/>
              </a:rPr>
              <a:t>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13" name="W34.eps" descr="id:2147492886;FounderCES"/>
          <p:cNvPicPr/>
          <p:nvPr/>
        </p:nvPicPr>
        <p:blipFill>
          <a:blip r:embed="rId6"/>
          <a:stretch>
            <a:fillRect/>
          </a:stretch>
        </p:blipFill>
        <p:spPr>
          <a:xfrm>
            <a:off x="4860032" y="2831164"/>
            <a:ext cx="3958284" cy="2448272"/>
          </a:xfrm>
          <a:prstGeom prst="rect">
            <a:avLst/>
          </a:prstGeom>
        </p:spPr>
      </p:pic>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207861"/>
            <a:ext cx="8128000" cy="537377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一、人口的迁移与流动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人口迁移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人口迁移是指人口在地区之间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迁出</a:t>
            </a:r>
            <a:r>
              <a:rPr lang="zh-CN" altLang="zh-CN" sz="2200" dirty="0">
                <a:solidFill>
                  <a:srgbClr val="000000"/>
                </a:solidFill>
                <a:latin typeface="Times New Roman" panose="02020603050405020304" pitchFamily="18" charset="0"/>
                <a:cs typeface="Times New Roman" panose="02020603050405020304" pitchFamily="18" charset="0"/>
              </a:rPr>
              <a:t>或迁入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而发生居住地的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永久性</a:t>
            </a:r>
            <a:r>
              <a:rPr lang="zh-CN" altLang="zh-CN" sz="2200" dirty="0">
                <a:solidFill>
                  <a:srgbClr val="000000"/>
                </a:solidFill>
                <a:latin typeface="Times New Roman" panose="02020603050405020304" pitchFamily="18" charset="0"/>
                <a:cs typeface="Times New Roman" panose="02020603050405020304" pitchFamily="18" charset="0"/>
              </a:rPr>
              <a:t>或长期性改变的人口移动现象。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主要分类</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不同时期的人口迁移。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人类社会早期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土地开垦</a:t>
            </a:r>
            <a:r>
              <a:rPr lang="zh-CN" altLang="zh-CN" sz="2200" dirty="0">
                <a:solidFill>
                  <a:srgbClr val="000000"/>
                </a:solidFill>
                <a:latin typeface="Times New Roman" panose="02020603050405020304" pitchFamily="18" charset="0"/>
                <a:cs typeface="Times New Roman" panose="02020603050405020304" pitchFamily="18" charset="0"/>
              </a:rPr>
              <a:t>、逃避灾荒、战乱、宗教迫害等是人口迁移的主要影响因素。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15—19</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人口迁移主流是由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旧大陆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流向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新大陆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已开发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地区向未开发地区迁移</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578855695"/>
              </p:ext>
            </p:extLst>
          </p:nvPr>
        </p:nvGraphicFramePr>
        <p:xfrm>
          <a:off x="273292" y="3349359"/>
          <a:ext cx="8128000" cy="947931"/>
        </p:xfrm>
        <a:graphic>
          <a:graphicData uri="http://schemas.openxmlformats.org/presentationml/2006/ole">
            <mc:AlternateContent xmlns:mc="http://schemas.openxmlformats.org/markup-compatibility/2006">
              <mc:Choice xmlns:v="urn:schemas-microsoft-com:vml" Requires="v">
                <p:oleObj spid="_x0000_s2065" name="文档" r:id="rId6" imgW="3839157" imgH="447920" progId="Word.Document.12">
                  <p:embed/>
                </p:oleObj>
              </mc:Choice>
              <mc:Fallback>
                <p:oleObj name="文档" r:id="rId6" imgW="3839157" imgH="447920" progId="Word.Document.12">
                  <p:embed/>
                  <p:pic>
                    <p:nvPicPr>
                      <p:cNvPr id="0" name=""/>
                      <p:cNvPicPr/>
                      <p:nvPr/>
                    </p:nvPicPr>
                    <p:blipFill>
                      <a:blip r:embed="rId7"/>
                      <a:stretch>
                        <a:fillRect/>
                      </a:stretch>
                    </p:blipFill>
                    <p:spPr>
                      <a:xfrm>
                        <a:off x="273292" y="3349359"/>
                        <a:ext cx="8128000" cy="947931"/>
                      </a:xfrm>
                      <a:prstGeom prst="rect">
                        <a:avLst/>
                      </a:prstGeom>
                    </p:spPr>
                  </p:pic>
                </p:oleObj>
              </mc:Fallback>
            </mc:AlternateContent>
          </a:graphicData>
        </a:graphic>
      </p:graphicFrame>
      <p:sp>
        <p:nvSpPr>
          <p:cNvPr id="7" name="矩形 6"/>
          <p:cNvSpPr/>
          <p:nvPr/>
        </p:nvSpPr>
        <p:spPr>
          <a:xfrm>
            <a:off x="4835596" y="2037875"/>
            <a:ext cx="542678" cy="3310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255294" y="2037875"/>
            <a:ext cx="542678" cy="3310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4306" y="2479361"/>
            <a:ext cx="542678"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52853" y="3592465"/>
            <a:ext cx="537305" cy="3310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55853" y="3340909"/>
            <a:ext cx="501154" cy="3310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901422" y="4858274"/>
            <a:ext cx="1112091" cy="3310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632286" y="5657054"/>
            <a:ext cx="819518" cy="3310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30396" y="6063145"/>
            <a:ext cx="811404" cy="3310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9" name="圆角矩形 8">
            <a:hlinkClick r:id="rId3" action="ppaction://hlinksldjump"/>
          </p:cNvPr>
          <p:cNvSpPr/>
          <p:nvPr/>
        </p:nvSpPr>
        <p:spPr>
          <a:xfrm>
            <a:off x="1001075"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3-4</a:t>
            </a:r>
            <a:endParaRPr lang="zh-CN" altLang="en-US" sz="1400" dirty="0">
              <a:solidFill>
                <a:schemeClr val="bg1"/>
              </a:solidFill>
            </a:endParaRPr>
          </a:p>
        </p:txBody>
      </p:sp>
      <p:sp>
        <p:nvSpPr>
          <p:cNvPr id="10" name="圆角矩形 9">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1" name="圆角矩形 10">
            <a:hlinkClick r:id="rId5"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图示人口迁移集中在</a:t>
            </a:r>
            <a:r>
              <a:rPr lang="en-US" altLang="zh-CN" sz="2200" dirty="0">
                <a:solidFill>
                  <a:srgbClr val="000000"/>
                </a:solidFill>
                <a:latin typeface="Times New Roman" panose="02020603050405020304" pitchFamily="18" charset="0"/>
                <a:cs typeface="Times New Roman" panose="02020603050405020304" pitchFamily="18" charset="0"/>
              </a:rPr>
              <a:t>20~34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岁年龄段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以青壮年迁移为主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最有可能是外出务工、经商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即经济因素是主要因素。第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人口迁移量最大的是</a:t>
            </a:r>
            <a:r>
              <a:rPr lang="en-US" altLang="zh-CN" sz="2200" dirty="0">
                <a:solidFill>
                  <a:srgbClr val="000000"/>
                </a:solidFill>
                <a:latin typeface="Times New Roman" panose="02020603050405020304" pitchFamily="18" charset="0"/>
                <a:cs typeface="Times New Roman" panose="02020603050405020304" pitchFamily="18" charset="0"/>
              </a:rPr>
              <a:t>20~29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岁年龄段人口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该年龄段人口的子女年龄段在</a:t>
            </a:r>
            <a:r>
              <a:rPr lang="en-US" altLang="zh-CN" sz="2200" dirty="0">
                <a:solidFill>
                  <a:srgbClr val="000000"/>
                </a:solidFill>
                <a:latin typeface="Times New Roman" panose="02020603050405020304" pitchFamily="18" charset="0"/>
                <a:cs typeface="Times New Roman" panose="02020603050405020304" pitchFamily="18" charset="0"/>
              </a:rPr>
              <a:t>0~4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两者有明显的相关性。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3.D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67061058"/>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3"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4"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3-4</a:t>
            </a:r>
            <a:endParaRPr lang="zh-CN" altLang="en-US" sz="1400" dirty="0">
              <a:solidFill>
                <a:srgbClr val="333333"/>
              </a:solidFill>
            </a:endParaRPr>
          </a:p>
        </p:txBody>
      </p:sp>
      <p:sp>
        <p:nvSpPr>
          <p:cNvPr id="16" name="圆角矩形 15">
            <a:hlinkClick r:id="rId5" action="ppaction://hlinksldjump"/>
          </p:cNvPr>
          <p:cNvSpPr/>
          <p:nvPr/>
        </p:nvSpPr>
        <p:spPr>
          <a:xfrm>
            <a:off x="1534808"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5</a:t>
            </a:r>
            <a:endParaRPr lang="zh-CN" altLang="en-US" sz="1400" dirty="0">
              <a:solidFill>
                <a:schemeClr val="bg1"/>
              </a:solidFill>
            </a:endParaRPr>
          </a:p>
        </p:txBody>
      </p:sp>
      <p:sp>
        <p:nvSpPr>
          <p:cNvPr id="17" name="圆角矩形 16">
            <a:hlinkClick r:id="rId6" action="ppaction://hlinksldjump"/>
          </p:cNvPr>
          <p:cNvSpPr/>
          <p:nvPr/>
        </p:nvSpPr>
        <p:spPr>
          <a:xfrm>
            <a:off x="2068541"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6</a:t>
            </a:r>
            <a:endParaRPr lang="zh-CN" altLang="en-US" sz="1400" dirty="0">
              <a:solidFill>
                <a:srgbClr val="333333"/>
              </a:solidFill>
            </a:endParaRPr>
          </a:p>
        </p:txBody>
      </p:sp>
      <p:sp>
        <p:nvSpPr>
          <p:cNvPr id="2" name="矩形 1"/>
          <p:cNvSpPr>
            <a:spLocks noChangeAspect="1"/>
          </p:cNvSpPr>
          <p:nvPr/>
        </p:nvSpPr>
        <p:spPr>
          <a:xfrm>
            <a:off x="508000" y="1207638"/>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读我国某城市总人口的逐日变化示意图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引起春节期间下图所示城市人口数量巨大变化的最主要原因是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洪涝灾害</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疾病传播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旅行度假</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民工返乡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春节期间该城市人口数量变化最大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主要是受民工返乡的影响。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838475141"/>
              </p:ext>
            </p:extLst>
          </p:nvPr>
        </p:nvGraphicFramePr>
        <p:xfrm>
          <a:off x="508000" y="2111084"/>
          <a:ext cx="8128000" cy="2312682"/>
        </p:xfrm>
        <a:graphic>
          <a:graphicData uri="http://schemas.openxmlformats.org/presentationml/2006/ole">
            <mc:AlternateContent xmlns:mc="http://schemas.openxmlformats.org/markup-compatibility/2006">
              <mc:Choice xmlns:v="urn:schemas-microsoft-com:vml" Requires="v">
                <p:oleObj spid="_x0000_s11270" name="文档" r:id="rId7" imgW="3839157" imgH="1091715" progId="Word.Document.12">
                  <p:embed/>
                </p:oleObj>
              </mc:Choice>
              <mc:Fallback>
                <p:oleObj name="文档" r:id="rId7" imgW="3839157" imgH="1091715" progId="Word.Document.12">
                  <p:embed/>
                  <p:pic>
                    <p:nvPicPr>
                      <p:cNvPr id="0" name=""/>
                      <p:cNvPicPr/>
                      <p:nvPr/>
                    </p:nvPicPr>
                    <p:blipFill>
                      <a:blip r:embed="rId8"/>
                      <a:stretch>
                        <a:fillRect/>
                      </a:stretch>
                    </p:blipFill>
                    <p:spPr>
                      <a:xfrm>
                        <a:off x="508000" y="2111084"/>
                        <a:ext cx="8128000" cy="2312682"/>
                      </a:xfrm>
                      <a:prstGeom prst="rect">
                        <a:avLst/>
                      </a:prstGeom>
                    </p:spPr>
                  </p:pic>
                </p:oleObj>
              </mc:Fallback>
            </mc:AlternateContent>
          </a:graphicData>
        </a:graphic>
      </p:graphicFrame>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9" end="9"/>
                                            </p:txEl>
                                          </p:spTgt>
                                        </p:tgtEl>
                                        <p:attrNameLst>
                                          <p:attrName>style.visibility</p:attrName>
                                        </p:attrNameLst>
                                      </p:cBhvr>
                                      <p:to>
                                        <p:strVal val="visible"/>
                                      </p:to>
                                    </p:set>
                                    <p:animEffect transition="in" filter="wipe(down)">
                                      <p:cBhvr>
                                        <p:cTn id="7" dur="500"/>
                                        <p:tgtEl>
                                          <p:spTgt spid="2">
                                            <p:txEl>
                                              <p:pRg st="9"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10" end="10"/>
                                            </p:txEl>
                                          </p:spTgt>
                                        </p:tgtEl>
                                        <p:attrNameLst>
                                          <p:attrName>style.visibility</p:attrName>
                                        </p:attrNameLst>
                                      </p:cBhvr>
                                      <p:to>
                                        <p:strVal val="visible"/>
                                      </p:to>
                                    </p:set>
                                    <p:animEffect transition="in" filter="wipe(down)">
                                      <p:cBhvr>
                                        <p:cTn id="12"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3-4</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2" name="矩形 1"/>
          <p:cNvSpPr>
            <a:spLocks noChangeAspect="1"/>
          </p:cNvSpPr>
          <p:nvPr/>
        </p:nvSpPr>
        <p:spPr>
          <a:xfrm>
            <a:off x="508000" y="1206374"/>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第六次全国人口普查数据显示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四川省常住人口为</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041.8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同第五次全国人口普查数据相比</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年内共减少</a:t>
            </a:r>
            <a:r>
              <a:rPr lang="en-US" altLang="zh-CN" sz="2200" dirty="0">
                <a:solidFill>
                  <a:srgbClr val="000000"/>
                </a:solidFill>
                <a:latin typeface="Times New Roman" panose="02020603050405020304" pitchFamily="18" charset="0"/>
                <a:cs typeface="Times New Roman" panose="02020603050405020304" pitchFamily="18" charset="0"/>
              </a:rPr>
              <a:t>287.2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减幅为</a:t>
            </a:r>
            <a:r>
              <a:rPr lang="en-US" altLang="zh-CN" sz="2200" dirty="0">
                <a:solidFill>
                  <a:srgbClr val="000000"/>
                </a:solidFill>
                <a:latin typeface="Times New Roman" panose="02020603050405020304" pitchFamily="18" charset="0"/>
                <a:cs typeface="Times New Roman" panose="02020603050405020304" pitchFamily="18" charset="0"/>
              </a:rPr>
              <a:t>3.45%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日《中国留守儿童心灵状况白皮书</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留守儿童总数约为</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万人。四川省留守儿童占全国的</a:t>
            </a:r>
            <a:r>
              <a:rPr lang="en-US" altLang="zh-CN" sz="2200" dirty="0">
                <a:solidFill>
                  <a:srgbClr val="000000"/>
                </a:solidFill>
                <a:latin typeface="Times New Roman" panose="02020603050405020304" pitchFamily="18" charset="0"/>
                <a:cs typeface="Times New Roman" panose="02020603050405020304" pitchFamily="18" charset="0"/>
              </a:rPr>
              <a:t>11.34%,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规模最大。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说出</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年间四川省常住人口数量减少的原因、减少人口的主要去向及拉力。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简述人口流动对四川省的影响。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留守儿童问题是伴随工业化、城镇化进程和劳动力转移产生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并将长时期存在的社会问题。请你给解决留守儿童问题提出一些合理化建议。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3-4</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年间四川省常住人口数量减少的主要原因是四川籍民工到省外务工人数不断增加。四川籍民工主要流向东南沿海经济发达的地区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如长江三角洲、珠江三角洲等地。因为东南沿海地区经济发达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有较多的就业机会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有较好的工资待遇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有更好的发展条件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对民工有较强的吸引力。第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注意题目只要求回答对四川的影响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同时要注意影响分有利和不利两个方面。第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建议言之有理即可</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66310620"/>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a:hlinkClick r:id="rId2" action="ppaction://hlinksldjump"/>
          </p:cNvPr>
          <p:cNvSpPr/>
          <p:nvPr/>
        </p:nvSpPr>
        <p:spPr>
          <a:xfrm>
            <a:off x="467544"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333333"/>
                </a:solidFill>
              </a:rPr>
              <a:t>1-2</a:t>
            </a:r>
            <a:endParaRPr lang="zh-CN" altLang="en-US" sz="1400" dirty="0">
              <a:solidFill>
                <a:srgbClr val="333333"/>
              </a:solidFill>
            </a:endParaRPr>
          </a:p>
        </p:txBody>
      </p:sp>
      <p:sp>
        <p:nvSpPr>
          <p:cNvPr id="15" name="圆角矩形 14">
            <a:hlinkClick r:id="rId3" action="ppaction://hlinksldjump"/>
          </p:cNvPr>
          <p:cNvSpPr/>
          <p:nvPr/>
        </p:nvSpPr>
        <p:spPr>
          <a:xfrm>
            <a:off x="1001075"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3-4</a:t>
            </a:r>
            <a:endParaRPr lang="zh-CN" altLang="en-US" sz="1400" dirty="0">
              <a:solidFill>
                <a:srgbClr val="333333"/>
              </a:solidFill>
            </a:endParaRPr>
          </a:p>
        </p:txBody>
      </p:sp>
      <p:sp>
        <p:nvSpPr>
          <p:cNvPr id="16" name="圆角矩形 15">
            <a:hlinkClick r:id="rId4" action="ppaction://hlinksldjump"/>
          </p:cNvPr>
          <p:cNvSpPr/>
          <p:nvPr/>
        </p:nvSpPr>
        <p:spPr>
          <a:xfrm>
            <a:off x="1534808" y="880256"/>
            <a:ext cx="504428" cy="288000"/>
          </a:xfrm>
          <a:prstGeom prst="round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333333"/>
                </a:solidFill>
              </a:rPr>
              <a:t>5</a:t>
            </a:r>
            <a:endParaRPr lang="zh-CN" altLang="en-US" sz="1400" dirty="0">
              <a:solidFill>
                <a:srgbClr val="333333"/>
              </a:solidFill>
            </a:endParaRPr>
          </a:p>
        </p:txBody>
      </p:sp>
      <p:sp>
        <p:nvSpPr>
          <p:cNvPr id="17" name="圆角矩形 16">
            <a:hlinkClick r:id="rId5" action="ppaction://hlinksldjump"/>
          </p:cNvPr>
          <p:cNvSpPr/>
          <p:nvPr/>
        </p:nvSpPr>
        <p:spPr>
          <a:xfrm>
            <a:off x="2068541" y="880256"/>
            <a:ext cx="504428" cy="288000"/>
          </a:xfrm>
          <a:prstGeom prst="round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rPr>
              <a:t>6</a:t>
            </a:r>
            <a:endParaRPr lang="zh-CN" altLang="en-US" sz="1400" dirty="0">
              <a:solidFill>
                <a:schemeClr val="bg1"/>
              </a:solidFill>
            </a:endParaRPr>
          </a:p>
        </p:txBody>
      </p:sp>
      <p:sp>
        <p:nvSpPr>
          <p:cNvPr id="3" name="矩形 2"/>
          <p:cNvSpPr>
            <a:spLocks noChangeAspect="1"/>
          </p:cNvSpPr>
          <p:nvPr/>
        </p:nvSpPr>
        <p:spPr>
          <a:xfrm>
            <a:off x="508000" y="1478508"/>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主要原因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到省外务工。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主要去向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东南沿海经济发达的地区。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东南沿海地区经济发达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有较多的就业机会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有较好的工资待遇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有更好的发展条件。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促进了四川与外界的经济和文化交流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增加农民收入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缩小城乡差距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缓解了人口流出地区的就业压力和当地的人地矛盾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有利于生态环境的改善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造成人才外流和劳动力不足等问题。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合理调整学校布局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加大寄宿制中心学校建设力度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建立多种形式的留守儿童保护网络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调整人口管理制度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逐步取消户籍差别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政府政策扶持和帮助等。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79532230"/>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7" name="矩形 6"/>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第二次世界大战以后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国际人口迁移的新特点是人口多从发展中国家流向发达国家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永久性</a:t>
            </a:r>
            <a:r>
              <a:rPr lang="zh-CN" altLang="zh-CN" sz="2200" dirty="0">
                <a:solidFill>
                  <a:srgbClr val="000000"/>
                </a:solidFill>
                <a:latin typeface="Times New Roman" panose="02020603050405020304" pitchFamily="18" charset="0"/>
                <a:cs typeface="Times New Roman" panose="02020603050405020304" pitchFamily="18" charset="0"/>
              </a:rPr>
              <a:t>定居移民的比例明显减少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短期</a:t>
            </a:r>
            <a:r>
              <a:rPr lang="zh-CN" altLang="zh-CN" sz="2200" dirty="0">
                <a:solidFill>
                  <a:srgbClr val="000000"/>
                </a:solidFill>
                <a:latin typeface="Times New Roman" panose="02020603050405020304" pitchFamily="18" charset="0"/>
                <a:cs typeface="Times New Roman" panose="02020603050405020304" pitchFamily="18" charset="0"/>
              </a:rPr>
              <a:t>流动的人口增多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迁移形式更加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多样化</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议一议</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近年来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由于连年内乱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叙利亚国内不少居民移居国外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这属于哪种人口迁移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属于国际难民迁移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是由于战争、政治形势等原因造成的。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192646" y="2741578"/>
            <a:ext cx="822880" cy="32456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172510" y="2741578"/>
            <a:ext cx="542678" cy="32456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72418" y="3143789"/>
            <a:ext cx="825291" cy="32456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1843390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7">
                                            <p:txEl>
                                              <p:pRg st="2" end="2"/>
                                            </p:txEl>
                                          </p:spTgt>
                                        </p:tgtEl>
                                        <p:attrNameLst>
                                          <p:attrName>style.visibility</p:attrName>
                                        </p:attrNameLst>
                                      </p:cBhvr>
                                      <p:to>
                                        <p:strVal val="visible"/>
                                      </p:to>
                                    </p:set>
                                    <p:animEffect transition="in" filter="wipe(down)">
                                      <p:cBhvr>
                                        <p:cTn id="2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207638"/>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人口流动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通常指因工作、学习、旅游、探亲等原因临时或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短期</a:t>
            </a:r>
            <a:r>
              <a:rPr lang="zh-CN" altLang="zh-CN" sz="2200" dirty="0">
                <a:solidFill>
                  <a:srgbClr val="000000"/>
                </a:solidFill>
                <a:latin typeface="Times New Roman" panose="02020603050405020304" pitchFamily="18" charset="0"/>
                <a:cs typeface="Times New Roman" panose="02020603050405020304" pitchFamily="18" charset="0"/>
              </a:rPr>
              <a:t>离开原居住地外出活动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而不变更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户籍</a:t>
            </a:r>
            <a:r>
              <a:rPr lang="zh-CN" altLang="zh-CN" sz="2200" dirty="0">
                <a:solidFill>
                  <a:srgbClr val="000000"/>
                </a:solidFill>
                <a:latin typeface="Times New Roman" panose="02020603050405020304" pitchFamily="18" charset="0"/>
                <a:cs typeface="Times New Roman" panose="02020603050405020304" pitchFamily="18" charset="0"/>
              </a:rPr>
              <a:t>的人口移动现象。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强度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主要取决于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文化</a:t>
            </a:r>
            <a:r>
              <a:rPr lang="zh-CN" altLang="zh-CN" sz="2200" dirty="0">
                <a:solidFill>
                  <a:srgbClr val="000000"/>
                </a:solidFill>
                <a:latin typeface="Times New Roman" panose="02020603050405020304" pitchFamily="18" charset="0"/>
                <a:cs typeface="Times New Roman" panose="02020603050405020304" pitchFamily="18" charset="0"/>
              </a:rPr>
              <a:t>发展水平。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主要形式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民工流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、外籍劳工。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我国特殊的人口流动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民工流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迁移方向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从农村到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从内陆的省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沿海</a:t>
            </a:r>
            <a:r>
              <a:rPr lang="zh-CN" altLang="zh-CN" sz="2200" dirty="0">
                <a:solidFill>
                  <a:srgbClr val="000000"/>
                </a:solidFill>
                <a:latin typeface="Times New Roman" panose="02020603050405020304" pitchFamily="18" charset="0"/>
                <a:cs typeface="Times New Roman" panose="02020603050405020304" pitchFamily="18" charset="0"/>
              </a:rPr>
              <a:t>城市和工矿区。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923634664"/>
              </p:ext>
            </p:extLst>
          </p:nvPr>
        </p:nvGraphicFramePr>
        <p:xfrm>
          <a:off x="875838" y="4454819"/>
          <a:ext cx="8128000" cy="1573161"/>
        </p:xfrm>
        <a:graphic>
          <a:graphicData uri="http://schemas.openxmlformats.org/presentationml/2006/ole">
            <mc:AlternateContent xmlns:mc="http://schemas.openxmlformats.org/markup-compatibility/2006">
              <mc:Choice xmlns:v="urn:schemas-microsoft-com:vml" Requires="v">
                <p:oleObj spid="_x0000_s3089" name="文档" r:id="rId6" imgW="3839157" imgH="742813" progId="Word.Document.12">
                  <p:embed/>
                </p:oleObj>
              </mc:Choice>
              <mc:Fallback>
                <p:oleObj name="文档" r:id="rId6" imgW="3839157" imgH="742813" progId="Word.Document.12">
                  <p:embed/>
                  <p:pic>
                    <p:nvPicPr>
                      <p:cNvPr id="0" name=""/>
                      <p:cNvPicPr/>
                      <p:nvPr/>
                    </p:nvPicPr>
                    <p:blipFill>
                      <a:blip r:embed="rId7"/>
                      <a:stretch>
                        <a:fillRect/>
                      </a:stretch>
                    </p:blipFill>
                    <p:spPr>
                      <a:xfrm>
                        <a:off x="875838" y="4454819"/>
                        <a:ext cx="8128000" cy="1573161"/>
                      </a:xfrm>
                      <a:prstGeom prst="rect">
                        <a:avLst/>
                      </a:prstGeom>
                    </p:spPr>
                  </p:pic>
                </p:oleObj>
              </mc:Fallback>
            </mc:AlternateContent>
          </a:graphicData>
        </a:graphic>
      </p:graphicFrame>
      <p:sp>
        <p:nvSpPr>
          <p:cNvPr id="7" name="矩形 6"/>
          <p:cNvSpPr/>
          <p:nvPr/>
        </p:nvSpPr>
        <p:spPr>
          <a:xfrm>
            <a:off x="7698338" y="1616328"/>
            <a:ext cx="542678" cy="3411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289775" y="2017304"/>
            <a:ext cx="542678" cy="3411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25620" y="2417460"/>
            <a:ext cx="542678" cy="3479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057058" y="2417460"/>
            <a:ext cx="542678" cy="34797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525575" y="2870633"/>
            <a:ext cx="817334" cy="2979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59950" y="3639934"/>
            <a:ext cx="542678" cy="3278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792099" y="3639934"/>
            <a:ext cx="542678" cy="3278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398592" y="4501366"/>
            <a:ext cx="531985" cy="3278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843582" y="5077495"/>
            <a:ext cx="531985" cy="3278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355308" y="5055723"/>
            <a:ext cx="1127139" cy="3278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244300" y="5552737"/>
            <a:ext cx="525651" cy="3278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9568449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10" name="矩形 9">
            <a:hlinkClick r:id="rId4" action="ppaction://hlinksldjump"/>
          </p:cNvPr>
          <p:cNvSpPr/>
          <p:nvPr/>
        </p:nvSpPr>
        <p:spPr>
          <a:xfrm>
            <a:off x="1016185"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11" name="矩形 10">
            <a:hlinkClick r:id="rId5" action="ppaction://hlinksldjump"/>
          </p:cNvPr>
          <p:cNvSpPr/>
          <p:nvPr/>
        </p:nvSpPr>
        <p:spPr>
          <a:xfrm>
            <a:off x="1563440"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207638"/>
            <a:ext cx="8128000" cy="537377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二、人口迁移的主要原因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最主要原因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地区间</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a:t>
            </a:r>
            <a:r>
              <a:rPr lang="zh-CN" altLang="zh-CN" sz="2200" dirty="0">
                <a:solidFill>
                  <a:srgbClr val="000000"/>
                </a:solidFill>
                <a:latin typeface="Times New Roman" panose="02020603050405020304" pitchFamily="18" charset="0"/>
                <a:cs typeface="Times New Roman" panose="02020603050405020304" pitchFamily="18" charset="0"/>
              </a:rPr>
              <a:t>发展水平的差别。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其他因素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迁出地与迁入地之间的距离、国家政策、文化背景等。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人口迁移的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拉力</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u="heavy" dirty="0">
              <a:solidFill>
                <a:srgbClr val="000000"/>
              </a:solidFill>
              <a:uFill>
                <a:solidFill>
                  <a:srgbClr val="808080"/>
                </a:solidFill>
              </a:u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u="heavy" dirty="0" smtClean="0">
              <a:solidFill>
                <a:srgbClr val="000000"/>
              </a:solidFill>
              <a:uFill>
                <a:solidFill>
                  <a:srgbClr val="808080"/>
                </a:solidFill>
              </a:u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u="heavy" dirty="0">
              <a:solidFill>
                <a:srgbClr val="000000"/>
              </a:solidFill>
              <a:uFill>
                <a:solidFill>
                  <a:srgbClr val="808080"/>
                </a:solidFill>
              </a:u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smtClean="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改革开放后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导致我国出现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一江春水向东流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孔雀东南飞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的人口迁移现象的主要原因是什么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东部地区自然条件优越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改革开放使东部地区经济更为发达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从而导致中西部人才大量向东部尤其是东南沿海迁移。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807154149"/>
              </p:ext>
            </p:extLst>
          </p:nvPr>
        </p:nvGraphicFramePr>
        <p:xfrm>
          <a:off x="508000" y="3640624"/>
          <a:ext cx="8128000" cy="1206764"/>
        </p:xfrm>
        <a:graphic>
          <a:graphicData uri="http://schemas.openxmlformats.org/presentationml/2006/ole">
            <mc:AlternateContent xmlns:mc="http://schemas.openxmlformats.org/markup-compatibility/2006">
              <mc:Choice xmlns:v="urn:schemas-microsoft-com:vml" Requires="v">
                <p:oleObj spid="_x0000_s4113" name="文档" r:id="rId6" imgW="3839157" imgH="570342" progId="Word.Document.12">
                  <p:embed/>
                </p:oleObj>
              </mc:Choice>
              <mc:Fallback>
                <p:oleObj name="文档" r:id="rId6" imgW="3839157" imgH="570342" progId="Word.Document.12">
                  <p:embed/>
                  <p:pic>
                    <p:nvPicPr>
                      <p:cNvPr id="0" name=""/>
                      <p:cNvPicPr/>
                      <p:nvPr/>
                    </p:nvPicPr>
                    <p:blipFill>
                      <a:blip r:embed="rId7"/>
                      <a:stretch>
                        <a:fillRect/>
                      </a:stretch>
                    </p:blipFill>
                    <p:spPr>
                      <a:xfrm>
                        <a:off x="508000" y="3640624"/>
                        <a:ext cx="8128000" cy="1206764"/>
                      </a:xfrm>
                      <a:prstGeom prst="rect">
                        <a:avLst/>
                      </a:prstGeom>
                    </p:spPr>
                  </p:pic>
                </p:oleObj>
              </mc:Fallback>
            </mc:AlternateContent>
          </a:graphicData>
        </a:graphic>
      </p:graphicFrame>
      <p:sp>
        <p:nvSpPr>
          <p:cNvPr id="7" name="矩形 6"/>
          <p:cNvSpPr/>
          <p:nvPr/>
        </p:nvSpPr>
        <p:spPr>
          <a:xfrm>
            <a:off x="1699902" y="2035205"/>
            <a:ext cx="542678" cy="32456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70141" y="3896963"/>
            <a:ext cx="849226" cy="2260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277286" y="4469770"/>
            <a:ext cx="840818" cy="2260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274506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10" end="10"/>
                                            </p:txEl>
                                          </p:spTgt>
                                        </p:tgtEl>
                                        <p:attrNameLst>
                                          <p:attrName>style.visibility</p:attrName>
                                        </p:attrNameLst>
                                      </p:cBhvr>
                                      <p:to>
                                        <p:strVal val="visible"/>
                                      </p:to>
                                    </p:set>
                                    <p:animEffect transition="in" filter="wipe(down)">
                                      <p:cBhvr>
                                        <p:cTn id="22"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3" name="矩形 2">
            <a:hlinkClick r:id="rId3" action="ppaction://hlinksldjump"/>
          </p:cNvPr>
          <p:cNvSpPr/>
          <p:nvPr/>
        </p:nvSpPr>
        <p:spPr>
          <a:xfrm>
            <a:off x="1016185"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563440"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7" name="矩形 6"/>
          <p:cNvSpPr>
            <a:spLocks noChangeAspect="1"/>
          </p:cNvSpPr>
          <p:nvPr/>
        </p:nvSpPr>
        <p:spPr>
          <a:xfrm>
            <a:off x="508000" y="1505471"/>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三、人口迁移对地理环境的影响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对迁出地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缓解</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人地</a:t>
            </a:r>
            <a:r>
              <a:rPr lang="zh-CN" altLang="zh-CN" sz="2200" dirty="0">
                <a:solidFill>
                  <a:srgbClr val="000000"/>
                </a:solidFill>
                <a:latin typeface="Times New Roman" panose="02020603050405020304" pitchFamily="18" charset="0"/>
                <a:cs typeface="Times New Roman" panose="02020603050405020304" pitchFamily="18" charset="0"/>
              </a:rPr>
              <a:t>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促进经济发展、</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保护</a:t>
            </a:r>
            <a:r>
              <a:rPr lang="zh-CN" altLang="zh-CN" sz="2200" dirty="0">
                <a:solidFill>
                  <a:srgbClr val="000000"/>
                </a:solidFill>
                <a:latin typeface="Times New Roman" panose="02020603050405020304" pitchFamily="18" charset="0"/>
                <a:cs typeface="Times New Roman" panose="02020603050405020304" pitchFamily="18" charset="0"/>
              </a:rPr>
              <a:t>生态环境。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对迁入地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对当地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环境</a:t>
            </a:r>
            <a:r>
              <a:rPr lang="zh-CN" altLang="zh-CN" sz="2200" dirty="0">
                <a:solidFill>
                  <a:srgbClr val="000000"/>
                </a:solidFill>
                <a:latin typeface="Times New Roman" panose="02020603050405020304" pitchFamily="18" charset="0"/>
                <a:cs typeface="Times New Roman" panose="02020603050405020304" pitchFamily="18" charset="0"/>
              </a:rPr>
              <a:t>产生深刻影响。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影响社会经济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建立起一批以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移民</a:t>
            </a:r>
            <a:r>
              <a:rPr lang="zh-CN" altLang="zh-CN" sz="2200" dirty="0">
                <a:solidFill>
                  <a:srgbClr val="000000"/>
                </a:solidFill>
                <a:latin typeface="Times New Roman" panose="02020603050405020304" pitchFamily="18" charset="0"/>
                <a:cs typeface="Times New Roman" panose="02020603050405020304" pitchFamily="18" charset="0"/>
              </a:rPr>
              <a:t>为主体的国家。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促进了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a:t>
            </a:r>
            <a:r>
              <a:rPr lang="zh-CN" altLang="zh-CN" sz="2200" dirty="0">
                <a:solidFill>
                  <a:srgbClr val="000000"/>
                </a:solidFill>
                <a:latin typeface="Times New Roman" panose="02020603050405020304" pitchFamily="18" charset="0"/>
                <a:cs typeface="Times New Roman" panose="02020603050405020304" pitchFamily="18" charset="0"/>
              </a:rPr>
              <a:t>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促进了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文化</a:t>
            </a:r>
            <a:r>
              <a:rPr lang="zh-CN" altLang="zh-CN" sz="2200" dirty="0">
                <a:solidFill>
                  <a:srgbClr val="000000"/>
                </a:solidFill>
                <a:latin typeface="Times New Roman" panose="02020603050405020304" pitchFamily="18" charset="0"/>
                <a:cs typeface="Times New Roman" panose="02020603050405020304" pitchFamily="18" charset="0"/>
              </a:rPr>
              <a:t>的交流与融合。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人口迁移对迁入地仅存在有利影响吗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不是。人口迁移对迁入地存在有利和不利影响。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953790" y="2356756"/>
            <a:ext cx="526718" cy="3088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086953" y="2356756"/>
            <a:ext cx="531985" cy="3088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36287" y="2761594"/>
            <a:ext cx="531985" cy="3088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80286" y="3566886"/>
            <a:ext cx="531985" cy="3088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40702" y="3958416"/>
            <a:ext cx="531985" cy="3150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40702" y="4361254"/>
            <a:ext cx="531985" cy="3150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1645425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7">
                                            <p:txEl>
                                              <p:pRg st="9" end="9"/>
                                            </p:txEl>
                                          </p:spTgt>
                                        </p:tgtEl>
                                        <p:attrNameLst>
                                          <p:attrName>style.visibility</p:attrName>
                                        </p:attrNameLst>
                                      </p:cBhvr>
                                      <p:to>
                                        <p:strVal val="visible"/>
                                      </p:to>
                                    </p:set>
                                    <p:animEffect transition="in" filter="wipe(down)">
                                      <p:cBhvr>
                                        <p:cTn id="37" dur="500"/>
                                        <p:tgtEl>
                                          <p:spTgt spid="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rgbClr val="C04B05"/>
                </a:solidFill>
              </a:rPr>
              <a:t>问题导引</a:t>
            </a:r>
            <a:endParaRPr lang="zh-CN" altLang="en-US" dirty="0">
              <a:solidFill>
                <a:srgbClr val="C04B05"/>
              </a:solidFill>
            </a:endParaRPr>
          </a:p>
        </p:txBody>
      </p:sp>
      <p:sp>
        <p:nvSpPr>
          <p:cNvPr id="11"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E75E22"/>
                </a:solidFill>
                <a:latin typeface="+mj-ea"/>
                <a:ea typeface="+mj-ea"/>
              </a:defRPr>
            </a:lvl1pPr>
          </a:lstStyle>
          <a:p>
            <a:r>
              <a:rPr lang="zh-CN" altLang="en-US" dirty="0" smtClean="0">
                <a:solidFill>
                  <a:schemeClr val="tx1"/>
                </a:solidFill>
              </a:rPr>
              <a:t>名师精讲</a:t>
            </a:r>
            <a:endParaRPr lang="zh-CN" altLang="en-US" dirty="0">
              <a:solidFill>
                <a:schemeClr val="tx1"/>
              </a:solidFill>
            </a:endParaRPr>
          </a:p>
        </p:txBody>
      </p:sp>
      <p:sp>
        <p:nvSpPr>
          <p:cNvPr id="12"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14" name="矩形 13">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323723"/>
            <a:ext cx="8128000" cy="4913589"/>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人口迁移与流动</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《中国国际移民报告</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世界各地华侨华人总数约为</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中国国际移民群体成为世界上最大的海外移民群体。中国移民主要目的地为美国、加拿大、澳大利亚、韩国、日本和新加坡等国。中国向发达国家移民人数基本保持稳定。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中国向发达国家移民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大多数是以国际劳工的形式迁移。中国海外国际劳工属于哪种人口迁移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国际人口迁移。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外籍劳工流动的总趋势是什么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由发展中国家流向发达国家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由贫穷国家流向富裕国家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由人口稠密的国家流向人口较稀疏的国家。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
            <a:hlinkClick r:id="rId2" action="ppaction://hlinksldjump"/>
          </p:cNvPr>
          <p:cNvSpPr txBox="1"/>
          <p:nvPr/>
        </p:nvSpPr>
        <p:spPr>
          <a:xfrm>
            <a:off x="6156176" y="887771"/>
            <a:ext cx="800219" cy="276999"/>
          </a:xfrm>
          <a:prstGeom prst="rect">
            <a:avLst/>
          </a:prstGeom>
          <a:noFill/>
        </p:spPr>
        <p:txBody>
          <a:bodyPr wrap="none" rtlCol="0">
            <a:spAutoFit/>
          </a:bodyPr>
          <a:lstStyle>
            <a:defPPr>
              <a:defRPr lang="zh-CN"/>
            </a:defPPr>
            <a:lvl1pPr>
              <a:defRPr sz="1200">
                <a:latin typeface="+mj-ea"/>
                <a:ea typeface="+mj-ea"/>
              </a:defRPr>
            </a:lvl1pPr>
          </a:lstStyle>
          <a:p>
            <a:r>
              <a:rPr lang="zh-CN" altLang="en-US" dirty="0" smtClean="0"/>
              <a:t>问题导引</a:t>
            </a:r>
            <a:endParaRPr lang="zh-CN" altLang="en-US" dirty="0"/>
          </a:p>
        </p:txBody>
      </p:sp>
      <p:sp>
        <p:nvSpPr>
          <p:cNvPr id="8" name="TextBox 40">
            <a:hlinkClick r:id="rId3" action="ppaction://hlinksldjump"/>
          </p:cNvPr>
          <p:cNvSpPr txBox="1"/>
          <p:nvPr/>
        </p:nvSpPr>
        <p:spPr>
          <a:xfrm>
            <a:off x="6999939" y="887771"/>
            <a:ext cx="800219" cy="276999"/>
          </a:xfrm>
          <a:prstGeom prst="rect">
            <a:avLst/>
          </a:prstGeom>
          <a:noFill/>
        </p:spPr>
        <p:txBody>
          <a:bodyPr wrap="none" rtlCol="0">
            <a:spAutoFit/>
          </a:bodyPr>
          <a:lstStyle>
            <a:defPPr>
              <a:defRPr lang="zh-CN"/>
            </a:defPPr>
            <a:lvl1pPr>
              <a:defRPr sz="1200">
                <a:solidFill>
                  <a:srgbClr val="C04B05"/>
                </a:solidFill>
                <a:latin typeface="+mj-ea"/>
                <a:ea typeface="+mj-ea"/>
              </a:defRPr>
            </a:lvl1pPr>
          </a:lstStyle>
          <a:p>
            <a:r>
              <a:rPr lang="zh-CN" altLang="en-US" dirty="0" smtClean="0"/>
              <a:t>名师精讲</a:t>
            </a:r>
            <a:endParaRPr lang="zh-CN" altLang="en-US" dirty="0"/>
          </a:p>
        </p:txBody>
      </p:sp>
      <p:sp>
        <p:nvSpPr>
          <p:cNvPr id="10" name="TextBox 3">
            <a:hlinkClick r:id="rId4" action="ppaction://hlinksldjump"/>
          </p:cNvPr>
          <p:cNvSpPr txBox="1"/>
          <p:nvPr/>
        </p:nvSpPr>
        <p:spPr>
          <a:xfrm>
            <a:off x="7843702" y="887771"/>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solidFill>
                  <a:schemeClr val="tx1"/>
                </a:solidFill>
              </a:rPr>
              <a:t>典例剖析</a:t>
            </a:r>
            <a:endParaRPr lang="zh-CN" altLang="en-US" dirty="0">
              <a:solidFill>
                <a:schemeClr val="tx1"/>
              </a:solidFill>
            </a:endParaRPr>
          </a:p>
        </p:txBody>
      </p:sp>
      <p:sp>
        <p:nvSpPr>
          <p:cNvPr id="6" name="矩形 5">
            <a:hlinkClick r:id="rId2" action="ppaction://hlinksldjump"/>
          </p:cNvPr>
          <p:cNvSpPr/>
          <p:nvPr/>
        </p:nvSpPr>
        <p:spPr>
          <a:xfrm>
            <a:off x="467544" y="908720"/>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1542527" y="908720"/>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探究二</a:t>
            </a:r>
          </a:p>
        </p:txBody>
      </p:sp>
      <p:sp>
        <p:nvSpPr>
          <p:cNvPr id="2" name="矩形 1"/>
          <p:cNvSpPr>
            <a:spLocks noChangeAspect="1"/>
          </p:cNvSpPr>
          <p:nvPr/>
        </p:nvSpPr>
        <p:spPr>
          <a:xfrm>
            <a:off x="508000" y="1126607"/>
            <a:ext cx="8128000" cy="57261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一、人口迁移的判断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从人口迁移的定义可以看出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判断人口迁移有三个标准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空间位移、居住地变更和时间限度。只有同时满足这三个条件人口移动才能称为人口迁移。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空间位移。这是人口迁移的首要条件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但空间位移不一定是人口迁移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如人口的流动体现了人口的空间位移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但不是人口迁移。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居住地的变更。人口迁移必须以居住地的改变为条件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通常以是否跨越某种特定的行政区域界线来作为判断某一人口移动现象是否为人口迁移的标准。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时间限度。只有那些居住地发生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永久性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长期性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变化的人口移动才能构成人口迁移。虽然迁移时间限度目前尚无统一标准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但人们在工作地与居住地之间的通勤往返、外出购物、旅游、出差、游牧民的迁徙、季节性流动、拥有两处或两处以上居住地的人在不同住所间的流动等都不属于人口迁移。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304</TotalTime>
  <Words>2198</Words>
  <Application>Microsoft Office PowerPoint</Application>
  <PresentationFormat>全屏显示(4:3)</PresentationFormat>
  <Paragraphs>305</Paragraphs>
  <Slides>34</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46" baseType="lpstr">
      <vt:lpstr>NEU-BZ-S92</vt:lpstr>
      <vt:lpstr>方正书宋_GBK</vt:lpstr>
      <vt:lpstr>仿宋</vt:lpstr>
      <vt:lpstr>黑体</vt:lpstr>
      <vt:lpstr>楷体</vt:lpstr>
      <vt:lpstr>宋体</vt:lpstr>
      <vt:lpstr>微软雅黑</vt:lpstr>
      <vt:lpstr>Arial</vt:lpstr>
      <vt:lpstr>Calibri</vt:lpstr>
      <vt:lpstr>Times New Roman</vt:lpstr>
      <vt:lpstr>测控设计模板14新</vt:lpstr>
      <vt:lpstr>文档</vt:lpstr>
      <vt:lpstr>第二节　人口迁移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2016-08-16T09:33:07Z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