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73" r:id="rId2"/>
    <p:sldId id="383" r:id="rId3"/>
    <p:sldId id="264" r:id="rId4"/>
    <p:sldId id="265" r:id="rId5"/>
    <p:sldId id="384" r:id="rId6"/>
    <p:sldId id="378" r:id="rId7"/>
    <p:sldId id="385" r:id="rId8"/>
    <p:sldId id="386" r:id="rId9"/>
    <p:sldId id="387" r:id="rId10"/>
    <p:sldId id="379" r:id="rId11"/>
    <p:sldId id="275" r:id="rId12"/>
    <p:sldId id="388" r:id="rId13"/>
    <p:sldId id="389" r:id="rId14"/>
    <p:sldId id="361" r:id="rId15"/>
    <p:sldId id="390" r:id="rId16"/>
    <p:sldId id="391" r:id="rId17"/>
    <p:sldId id="392" r:id="rId18"/>
    <p:sldId id="393" r:id="rId19"/>
    <p:sldId id="394" r:id="rId20"/>
    <p:sldId id="395" r:id="rId21"/>
    <p:sldId id="362" r:id="rId22"/>
    <p:sldId id="396" r:id="rId23"/>
    <p:sldId id="397" r:id="rId24"/>
    <p:sldId id="399" r:id="rId25"/>
    <p:sldId id="372" r:id="rId26"/>
    <p:sldId id="400" r:id="rId27"/>
    <p:sldId id="401" r:id="rId28"/>
    <p:sldId id="374" r:id="rId29"/>
    <p:sldId id="402" r:id="rId30"/>
    <p:sldId id="403" r:id="rId31"/>
    <p:sldId id="404" r:id="rId32"/>
    <p:sldId id="375" r:id="rId33"/>
    <p:sldId id="405" r:id="rId34"/>
    <p:sldId id="406" r:id="rId35"/>
    <p:sldId id="407" r:id="rId36"/>
    <p:sldId id="270" r:id="rId37"/>
    <p:sldId id="277" r:id="rId38"/>
    <p:sldId id="408" r:id="rId39"/>
    <p:sldId id="310" r:id="rId40"/>
    <p:sldId id="409" r:id="rId41"/>
    <p:sldId id="410" r:id="rId42"/>
    <p:sldId id="311" r:id="rId43"/>
    <p:sldId id="411" r:id="rId44"/>
    <p:sldId id="412" r:id="rId45"/>
    <p:sldId id="413"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6.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6.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城市发展与城市化</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10.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1.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1.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1.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1.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slide" Target="slide25.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1.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11.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slide" Target="slide25.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slide" Target="slide11.xml"/><Relationship Id="rId7"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 Target="slide11.xml"/><Relationship Id="rId7" Type="http://schemas.openxmlformats.org/officeDocument/2006/relationships/package" Target="../embeddings/Microsoft_Word___13.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slide" Target="slide32.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slide" Target="slide11.xml"/><Relationship Id="rId7" Type="http://schemas.openxmlformats.org/officeDocument/2006/relationships/package" Target="../embeddings/Microsoft_Word___14.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slide" Target="slide11.xml"/><Relationship Id="rId7" Type="http://schemas.openxmlformats.org/officeDocument/2006/relationships/package" Target="../embeddings/Microsoft_Word___15.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30.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slide" Target="slide11.xml"/><Relationship Id="rId7" Type="http://schemas.openxmlformats.org/officeDocument/2006/relationships/package" Target="../embeddings/Microsoft_Word___16.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slide" Target="slide32.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slide" Target="slide11.xml"/><Relationship Id="rId7" Type="http://schemas.openxmlformats.org/officeDocument/2006/relationships/package" Target="../embeddings/Microsoft_Word___17.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25.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8.xml"/></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slide" Target="slide42.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slide" Target="slide36.xml"/><Relationship Id="rId7" Type="http://schemas.openxmlformats.org/officeDocument/2006/relationships/package" Target="../embeddings/Microsoft_Word___18.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slide" Target="slide42.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slide" Target="slide36.xml"/><Relationship Id="rId7" Type="http://schemas.openxmlformats.org/officeDocument/2006/relationships/package" Target="../embeddings/Microsoft_Word___19.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37.xml"/></Relationships>
</file>

<file path=ppt/slides/_rels/slide4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4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10.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10.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4.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10.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第二单元</a:t>
            </a:r>
            <a:r>
              <a:rPr lang="en-US" altLang="zh-CN" dirty="0"/>
              <a:t> </a:t>
            </a:r>
            <a:r>
              <a:rPr lang="en-US" altLang="zh-CN" dirty="0" smtClean="0"/>
              <a:t> </a:t>
            </a:r>
            <a:r>
              <a:rPr lang="zh-CN" altLang="zh-CN" dirty="0"/>
              <a:t>城市与地理环境</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412776"/>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三、城市化对地理环境的影响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a:t>
            </a:r>
            <a:r>
              <a:rPr lang="zh-CN" altLang="zh-CN" sz="2200" dirty="0" smtClean="0">
                <a:solidFill>
                  <a:srgbClr val="000000"/>
                </a:solidFill>
                <a:latin typeface="Times New Roman" panose="02020603050405020304" pitchFamily="18" charset="0"/>
                <a:cs typeface="Times New Roman" panose="02020603050405020304" pitchFamily="18" charset="0"/>
              </a:rPr>
              <a:t>影响</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产生城市问题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生态环境问题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资源短缺、环境污染、地面下沉或海水入侵等。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道路拥挤、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住房</a:t>
            </a:r>
            <a:r>
              <a:rPr lang="zh-CN" altLang="zh-CN" sz="2200" dirty="0">
                <a:solidFill>
                  <a:srgbClr val="000000"/>
                </a:solidFill>
                <a:latin typeface="Times New Roman" panose="02020603050405020304" pitchFamily="18" charset="0"/>
                <a:cs typeface="Times New Roman" panose="02020603050405020304" pitchFamily="18" charset="0"/>
              </a:rPr>
              <a:t>紧张、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就业</a:t>
            </a:r>
            <a:r>
              <a:rPr lang="zh-CN" altLang="zh-CN" sz="2200" dirty="0">
                <a:solidFill>
                  <a:srgbClr val="000000"/>
                </a:solidFill>
                <a:latin typeface="Times New Roman" panose="02020603050405020304" pitchFamily="18" charset="0"/>
                <a:cs typeface="Times New Roman" panose="02020603050405020304" pitchFamily="18" charset="0"/>
              </a:rPr>
              <a:t>困难、社会秩序混乱等。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城市问题的解决措施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发展经济、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政策</a:t>
            </a:r>
            <a:r>
              <a:rPr lang="zh-CN" altLang="zh-CN" sz="2200" dirty="0">
                <a:solidFill>
                  <a:srgbClr val="000000"/>
                </a:solidFill>
                <a:latin typeface="Times New Roman" panose="02020603050405020304" pitchFamily="18" charset="0"/>
                <a:cs typeface="Times New Roman" panose="02020603050405020304" pitchFamily="18" charset="0"/>
              </a:rPr>
              <a:t>调控、合理规划、完善法律法规等。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议一议</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城市化必然会导致环境问题和社会问题吗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不一定。合理的城市化不会带来环境质量的下降。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86993413"/>
              </p:ext>
            </p:extLst>
          </p:nvPr>
        </p:nvGraphicFramePr>
        <p:xfrm>
          <a:off x="508000" y="2207955"/>
          <a:ext cx="8128000" cy="806749"/>
        </p:xfrm>
        <a:graphic>
          <a:graphicData uri="http://schemas.openxmlformats.org/presentationml/2006/ole">
            <mc:AlternateContent xmlns:mc="http://schemas.openxmlformats.org/markup-compatibility/2006">
              <mc:Choice xmlns:v="urn:schemas-microsoft-com:vml" Requires="v">
                <p:oleObj spid="_x0000_s5134" name="文档" r:id="rId6" imgW="3839157" imgH="380588" progId="Word.Document.12">
                  <p:embed/>
                </p:oleObj>
              </mc:Choice>
              <mc:Fallback>
                <p:oleObj name="文档" r:id="rId6" imgW="3839157" imgH="380588" progId="Word.Document.12">
                  <p:embed/>
                  <p:pic>
                    <p:nvPicPr>
                      <p:cNvPr id="0" name=""/>
                      <p:cNvPicPr/>
                      <p:nvPr/>
                    </p:nvPicPr>
                    <p:blipFill>
                      <a:blip r:embed="rId7"/>
                      <a:stretch>
                        <a:fillRect/>
                      </a:stretch>
                    </p:blipFill>
                    <p:spPr>
                      <a:xfrm>
                        <a:off x="508000" y="2207955"/>
                        <a:ext cx="8128000" cy="806749"/>
                      </a:xfrm>
                      <a:prstGeom prst="rect">
                        <a:avLst/>
                      </a:prstGeom>
                    </p:spPr>
                  </p:pic>
                </p:oleObj>
              </mc:Fallback>
            </mc:AlternateContent>
          </a:graphicData>
        </a:graphic>
      </p:graphicFrame>
      <p:sp>
        <p:nvSpPr>
          <p:cNvPr id="9" name="矩形 8"/>
          <p:cNvSpPr/>
          <p:nvPr/>
        </p:nvSpPr>
        <p:spPr>
          <a:xfrm>
            <a:off x="3864977" y="2708951"/>
            <a:ext cx="410719" cy="217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05468" y="2708951"/>
            <a:ext cx="410719" cy="217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81935" y="3842541"/>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98300" y="3842541"/>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65170" y="4243876"/>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64542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xEl>
                                              <p:pRg st="9" end="9"/>
                                            </p:txEl>
                                          </p:spTgt>
                                        </p:tgtEl>
                                        <p:attrNameLst>
                                          <p:attrName>style.visibility</p:attrName>
                                        </p:attrNameLst>
                                      </p:cBhvr>
                                      <p:to>
                                        <p:strVal val="visible"/>
                                      </p:to>
                                    </p:set>
                                    <p:animEffect transition="in" filter="wipe(down)">
                                      <p:cBhvr>
                                        <p:cTn id="32"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697304"/>
            <a:ext cx="8128000" cy="1717393"/>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城市化的特点</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联合国发表的《世界城市化展望》报告指出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年世界城市人口将增长到</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亿。城市人口从</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2030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年将平均每年增长</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而欠发达地区的城市人口将年均增长</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3933402299"/>
              </p:ext>
            </p:extLst>
          </p:nvPr>
        </p:nvGraphicFramePr>
        <p:xfrm>
          <a:off x="508000" y="1894149"/>
          <a:ext cx="8128000" cy="4847219"/>
        </p:xfrm>
        <a:graphic>
          <a:graphicData uri="http://schemas.openxmlformats.org/presentationml/2006/ole">
            <mc:AlternateContent xmlns:mc="http://schemas.openxmlformats.org/markup-compatibility/2006">
              <mc:Choice xmlns:v="urn:schemas-microsoft-com:vml" Requires="v">
                <p:oleObj spid="_x0000_s6157" name="文档" r:id="rId7" imgW="3839157" imgH="2289288" progId="Word.Document.12">
                  <p:embed/>
                </p:oleObj>
              </mc:Choice>
              <mc:Fallback>
                <p:oleObj name="文档" r:id="rId7" imgW="3839157" imgH="2289288" progId="Word.Document.12">
                  <p:embed/>
                  <p:pic>
                    <p:nvPicPr>
                      <p:cNvPr id="0" name=""/>
                      <p:cNvPicPr/>
                      <p:nvPr/>
                    </p:nvPicPr>
                    <p:blipFill>
                      <a:blip r:embed="rId8"/>
                      <a:stretch>
                        <a:fillRect/>
                      </a:stretch>
                    </p:blipFill>
                    <p:spPr>
                      <a:xfrm>
                        <a:off x="508000" y="1894149"/>
                        <a:ext cx="8128000" cy="4847219"/>
                      </a:xfrm>
                      <a:prstGeom prst="rect">
                        <a:avLst/>
                      </a:prstGeom>
                    </p:spPr>
                  </p:pic>
                </p:oleObj>
              </mc:Fallback>
            </mc:AlternateContent>
          </a:graphicData>
        </a:graphic>
      </p:graphicFrame>
      <p:sp>
        <p:nvSpPr>
          <p:cNvPr id="3" name="矩形 2"/>
          <p:cNvSpPr>
            <a:spLocks noChangeAspect="1"/>
          </p:cNvSpPr>
          <p:nvPr/>
        </p:nvSpPr>
        <p:spPr>
          <a:xfrm>
            <a:off x="508000" y="1330913"/>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2005—2015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年中国的城市化率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8659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从材料一看出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目前世界城市化发展的特点有哪些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城市化进程大大加快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发展中国家和发达国家的城市化差异加大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在发展中国家城市化主要表现为乡村人口向城市移动。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从材料二看出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目前中国城市化的主要表现是什么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城市化进程不断加快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乡村人口向城市移动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城市人口比重已经超过乡村人口比重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大城市规模膨胀。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23162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一、发达国家和发展中国家城市化进程的差异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从世界各国的城市化过程来看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城市化水平随时间的变化可表示为一条稍被拉平的</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形曲线。如下图及表格所示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06059239"/>
              </p:ext>
            </p:extLst>
          </p:nvPr>
        </p:nvGraphicFramePr>
        <p:xfrm>
          <a:off x="508000" y="3027486"/>
          <a:ext cx="8128000" cy="3569866"/>
        </p:xfrm>
        <a:graphic>
          <a:graphicData uri="http://schemas.openxmlformats.org/presentationml/2006/ole">
            <mc:AlternateContent xmlns:mc="http://schemas.openxmlformats.org/markup-compatibility/2006">
              <mc:Choice xmlns:v="urn:schemas-microsoft-com:vml" Requires="v">
                <p:oleObj spid="_x0000_s7180" name="文档" r:id="rId7" imgW="3839157" imgH="1685821" progId="Word.Document.12">
                  <p:embed/>
                </p:oleObj>
              </mc:Choice>
              <mc:Fallback>
                <p:oleObj name="文档" r:id="rId7" imgW="3839157" imgH="1685821" progId="Word.Document.12">
                  <p:embed/>
                  <p:pic>
                    <p:nvPicPr>
                      <p:cNvPr id="0" name=""/>
                      <p:cNvPicPr/>
                      <p:nvPr/>
                    </p:nvPicPr>
                    <p:blipFill>
                      <a:blip r:embed="rId8"/>
                      <a:stretch>
                        <a:fillRect/>
                      </a:stretch>
                    </p:blipFill>
                    <p:spPr>
                      <a:xfrm>
                        <a:off x="508000" y="3027486"/>
                        <a:ext cx="8128000" cy="3569866"/>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2149838017"/>
              </p:ext>
            </p:extLst>
          </p:nvPr>
        </p:nvGraphicFramePr>
        <p:xfrm>
          <a:off x="508000" y="1462992"/>
          <a:ext cx="8128000" cy="5062352"/>
        </p:xfrm>
        <a:graphic>
          <a:graphicData uri="http://schemas.openxmlformats.org/presentationml/2006/ole">
            <mc:AlternateContent xmlns:mc="http://schemas.openxmlformats.org/markup-compatibility/2006">
              <mc:Choice xmlns:v="urn:schemas-microsoft-com:vml" Requires="v">
                <p:oleObj spid="_x0000_s8204" name="文档" r:id="rId7" imgW="3839157" imgH="2390467" progId="Word.Document.12">
                  <p:embed/>
                </p:oleObj>
              </mc:Choice>
              <mc:Fallback>
                <p:oleObj name="文档" r:id="rId7" imgW="3839157" imgH="2390467" progId="Word.Document.12">
                  <p:embed/>
                  <p:pic>
                    <p:nvPicPr>
                      <p:cNvPr id="0" name=""/>
                      <p:cNvPicPr/>
                      <p:nvPr/>
                    </p:nvPicPr>
                    <p:blipFill>
                      <a:blip r:embed="rId8"/>
                      <a:stretch>
                        <a:fillRect/>
                      </a:stretch>
                    </p:blipFill>
                    <p:spPr>
                      <a:xfrm>
                        <a:off x="508000" y="1462992"/>
                        <a:ext cx="8128000" cy="5062352"/>
                      </a:xfrm>
                      <a:prstGeom prst="rect">
                        <a:avLst/>
                      </a:prstGeom>
                    </p:spPr>
                  </p:pic>
                </p:oleObj>
              </mc:Fallback>
            </mc:AlternateContent>
          </a:graphicData>
        </a:graphic>
      </p:graphicFrame>
    </p:spTree>
    <p:extLst>
      <p:ext uri="{BB962C8B-B14F-4D97-AF65-F5344CB8AC3E}">
        <p14:creationId xmlns:p14="http://schemas.microsoft.com/office/powerpoint/2010/main" val="42054415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地区差异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由于世界经济发展具有明显的地域差异性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导致世界城市化进程也存在明显的地域差异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表格总结如下所示。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31680053"/>
              </p:ext>
            </p:extLst>
          </p:nvPr>
        </p:nvGraphicFramePr>
        <p:xfrm>
          <a:off x="508000" y="2440485"/>
          <a:ext cx="8128000" cy="4866061"/>
        </p:xfrm>
        <a:graphic>
          <a:graphicData uri="http://schemas.openxmlformats.org/presentationml/2006/ole">
            <mc:AlternateContent xmlns:mc="http://schemas.openxmlformats.org/markup-compatibility/2006">
              <mc:Choice xmlns:v="urn:schemas-microsoft-com:vml" Requires="v">
                <p:oleObj spid="_x0000_s9228" name="文档" r:id="rId7" imgW="3845639" imgH="2302251" progId="Word.Document.12">
                  <p:embed/>
                </p:oleObj>
              </mc:Choice>
              <mc:Fallback>
                <p:oleObj name="文档" r:id="rId7" imgW="3845639" imgH="2302251" progId="Word.Document.12">
                  <p:embed/>
                  <p:pic>
                    <p:nvPicPr>
                      <p:cNvPr id="0" name=""/>
                      <p:cNvPicPr/>
                      <p:nvPr/>
                    </p:nvPicPr>
                    <p:blipFill>
                      <a:blip r:embed="rId8"/>
                      <a:stretch>
                        <a:fillRect/>
                      </a:stretch>
                    </p:blipFill>
                    <p:spPr>
                      <a:xfrm>
                        <a:off x="508000" y="2440485"/>
                        <a:ext cx="8128000" cy="4866061"/>
                      </a:xfrm>
                      <a:prstGeom prst="rect">
                        <a:avLst/>
                      </a:prstGeom>
                    </p:spPr>
                  </p:pic>
                </p:oleObj>
              </mc:Fallback>
            </mc:AlternateContent>
          </a:graphicData>
        </a:graphic>
      </p:graphicFrame>
    </p:spTree>
    <p:extLst>
      <p:ext uri="{BB962C8B-B14F-4D97-AF65-F5344CB8AC3E}">
        <p14:creationId xmlns:p14="http://schemas.microsoft.com/office/powerpoint/2010/main" val="13241537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394181"/>
            <a:ext cx="8128000" cy="4699115"/>
          </a:xfrm>
          <a:prstGeom prst="rect">
            <a:avLst/>
          </a:prstGeom>
        </p:spPr>
      </p:pic>
    </p:spTree>
    <p:extLst>
      <p:ext uri="{BB962C8B-B14F-4D97-AF65-F5344CB8AC3E}">
        <p14:creationId xmlns:p14="http://schemas.microsoft.com/office/powerpoint/2010/main" val="17291660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556792"/>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二、城市化、郊区化、逆城市化与再</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城市化</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58826784"/>
              </p:ext>
            </p:extLst>
          </p:nvPr>
        </p:nvGraphicFramePr>
        <p:xfrm>
          <a:off x="508000" y="2204864"/>
          <a:ext cx="8128000" cy="3694241"/>
        </p:xfrm>
        <a:graphic>
          <a:graphicData uri="http://schemas.openxmlformats.org/presentationml/2006/ole">
            <mc:AlternateContent xmlns:mc="http://schemas.openxmlformats.org/markup-compatibility/2006">
              <mc:Choice xmlns:v="urn:schemas-microsoft-com:vml" Requires="v">
                <p:oleObj spid="_x0000_s10252" name="文档" r:id="rId7" imgW="3839157" imgH="1745231" progId="Word.Document.12">
                  <p:embed/>
                </p:oleObj>
              </mc:Choice>
              <mc:Fallback>
                <p:oleObj name="文档" r:id="rId7" imgW="3839157" imgH="1745231" progId="Word.Document.12">
                  <p:embed/>
                  <p:pic>
                    <p:nvPicPr>
                      <p:cNvPr id="0" name=""/>
                      <p:cNvPicPr/>
                      <p:nvPr/>
                    </p:nvPicPr>
                    <p:blipFill>
                      <a:blip r:embed="rId8"/>
                      <a:stretch>
                        <a:fillRect/>
                      </a:stretch>
                    </p:blipFill>
                    <p:spPr>
                      <a:xfrm>
                        <a:off x="508000" y="2204864"/>
                        <a:ext cx="8128000" cy="3694241"/>
                      </a:xfrm>
                      <a:prstGeom prst="rect">
                        <a:avLst/>
                      </a:prstGeom>
                    </p:spPr>
                  </p:pic>
                </p:oleObj>
              </mc:Fallback>
            </mc:AlternateContent>
          </a:graphicData>
        </a:graphic>
      </p:graphicFrame>
    </p:spTree>
    <p:extLst>
      <p:ext uri="{BB962C8B-B14F-4D97-AF65-F5344CB8AC3E}">
        <p14:creationId xmlns:p14="http://schemas.microsoft.com/office/powerpoint/2010/main" val="19365170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4" name="对象 3"/>
          <p:cNvGraphicFramePr>
            <a:graphicFrameLocks noChangeAspect="1"/>
          </p:cNvGraphicFramePr>
          <p:nvPr>
            <p:extLst>
              <p:ext uri="{D42A27DB-BD31-4B8C-83A1-F6EECF244321}">
                <p14:modId xmlns:p14="http://schemas.microsoft.com/office/powerpoint/2010/main" val="1869178079"/>
              </p:ext>
            </p:extLst>
          </p:nvPr>
        </p:nvGraphicFramePr>
        <p:xfrm>
          <a:off x="508000" y="1565414"/>
          <a:ext cx="8128000" cy="4527882"/>
        </p:xfrm>
        <a:graphic>
          <a:graphicData uri="http://schemas.openxmlformats.org/presentationml/2006/ole">
            <mc:AlternateContent xmlns:mc="http://schemas.openxmlformats.org/markup-compatibility/2006">
              <mc:Choice xmlns:v="urn:schemas-microsoft-com:vml" Requires="v">
                <p:oleObj spid="_x0000_s11276" name="文档" r:id="rId7" imgW="3839157" imgH="2138422" progId="Word.Document.12">
                  <p:embed/>
                </p:oleObj>
              </mc:Choice>
              <mc:Fallback>
                <p:oleObj name="文档" r:id="rId7" imgW="3839157" imgH="2138422" progId="Word.Document.12">
                  <p:embed/>
                  <p:pic>
                    <p:nvPicPr>
                      <p:cNvPr id="0" name=""/>
                      <p:cNvPicPr/>
                      <p:nvPr/>
                    </p:nvPicPr>
                    <p:blipFill>
                      <a:blip r:embed="rId8"/>
                      <a:stretch>
                        <a:fillRect/>
                      </a:stretch>
                    </p:blipFill>
                    <p:spPr>
                      <a:xfrm>
                        <a:off x="508000" y="1565414"/>
                        <a:ext cx="8128000" cy="4527882"/>
                      </a:xfrm>
                      <a:prstGeom prst="rect">
                        <a:avLst/>
                      </a:prstGeom>
                    </p:spPr>
                  </p:pic>
                </p:oleObj>
              </mc:Fallback>
            </mc:AlternateContent>
          </a:graphicData>
        </a:graphic>
      </p:graphicFrame>
    </p:spTree>
    <p:extLst>
      <p:ext uri="{BB962C8B-B14F-4D97-AF65-F5344CB8AC3E}">
        <p14:creationId xmlns:p14="http://schemas.microsoft.com/office/powerpoint/2010/main" val="260845722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城市发展与城市化</a:t>
            </a:r>
          </a:p>
        </p:txBody>
      </p:sp>
    </p:spTree>
    <p:extLst>
      <p:ext uri="{BB962C8B-B14F-4D97-AF65-F5344CB8AC3E}">
        <p14:creationId xmlns:p14="http://schemas.microsoft.com/office/powerpoint/2010/main" val="4126248880"/>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2039801"/>
            <a:ext cx="8128000" cy="3032397"/>
          </a:xfrm>
          <a:prstGeom prst="rect">
            <a:avLst/>
          </a:prstGeom>
        </p:spPr>
      </p:pic>
    </p:spTree>
    <p:extLst>
      <p:ext uri="{BB962C8B-B14F-4D97-AF65-F5344CB8AC3E}">
        <p14:creationId xmlns:p14="http://schemas.microsoft.com/office/powerpoint/2010/main" val="37865309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34640021(2015·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下图中的曲线示意中国、日本、意大利和法国四个国家的城镇化率变化情况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曲线上的圆点表示各国不同高铁线路开始运营的年份。读图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15029938"/>
              </p:ext>
            </p:extLst>
          </p:nvPr>
        </p:nvGraphicFramePr>
        <p:xfrm>
          <a:off x="508000" y="2987674"/>
          <a:ext cx="8128000" cy="3465662"/>
        </p:xfrm>
        <a:graphic>
          <a:graphicData uri="http://schemas.openxmlformats.org/presentationml/2006/ole">
            <mc:AlternateContent xmlns:mc="http://schemas.openxmlformats.org/markup-compatibility/2006">
              <mc:Choice xmlns:v="urn:schemas-microsoft-com:vml" Requires="v">
                <p:oleObj spid="_x0000_s12299" name="文档" r:id="rId7" imgW="3839157" imgH="1637212" progId="Word.Document.12">
                  <p:embed/>
                </p:oleObj>
              </mc:Choice>
              <mc:Fallback>
                <p:oleObj name="文档" r:id="rId7" imgW="3839157" imgH="1637212" progId="Word.Document.12">
                  <p:embed/>
                  <p:pic>
                    <p:nvPicPr>
                      <p:cNvPr id="0" name=""/>
                      <p:cNvPicPr/>
                      <p:nvPr/>
                    </p:nvPicPr>
                    <p:blipFill>
                      <a:blip r:embed="rId8"/>
                      <a:stretch>
                        <a:fillRect/>
                      </a:stretch>
                    </p:blipFill>
                    <p:spPr>
                      <a:xfrm>
                        <a:off x="508000" y="2987674"/>
                        <a:ext cx="8128000" cy="3465662"/>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图中第一条高铁开始运营时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四个国家中乡村人口比重最小的为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A.20%~30%	B.30%~40%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C.40%~50%	D.60%~70%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2000—2010</a:t>
            </a:r>
            <a:r>
              <a:rPr lang="zh-CN" altLang="zh-CN" sz="2200" dirty="0">
                <a:solidFill>
                  <a:srgbClr val="000000"/>
                </a:solidFill>
                <a:latin typeface="Times New Roman" panose="02020603050405020304" pitchFamily="18" charset="0"/>
                <a:cs typeface="Times New Roman" panose="02020603050405020304" pitchFamily="18" charset="0"/>
              </a:rPr>
              <a:t>年高铁新运营线路最多的国家在此期间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工业化程度提高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人口增长率增大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逆城市化现象明显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经济发展水平最高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8193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图中第一条高铁开始运营时对应的国家城镇化率最高的为</a:t>
            </a:r>
            <a:r>
              <a:rPr lang="en-US" altLang="zh-CN" sz="2200" dirty="0">
                <a:solidFill>
                  <a:srgbClr val="000000"/>
                </a:solidFill>
                <a:latin typeface="Times New Roman" panose="02020603050405020304" pitchFamily="18" charset="0"/>
                <a:cs typeface="Times New Roman" panose="02020603050405020304" pitchFamily="18" charset="0"/>
              </a:rPr>
              <a:t>60%~70%,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而城镇化率与乡村人口比重之和为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故四个国家中乡村人口比重最小的为</a:t>
            </a:r>
            <a:r>
              <a:rPr lang="en-US" altLang="zh-CN" sz="2200" dirty="0">
                <a:solidFill>
                  <a:srgbClr val="000000"/>
                </a:solidFill>
                <a:latin typeface="Times New Roman" panose="02020603050405020304" pitchFamily="18" charset="0"/>
                <a:cs typeface="Times New Roman" panose="02020603050405020304" pitchFamily="18" charset="0"/>
              </a:rPr>
              <a:t>30%~40%,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,2000—2010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年高铁新运营线路最多的国家城镇化率最低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但城市化发展速度最快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日本、意大利和法国都是发达国家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城镇化率高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我国为发展中国家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城镇化率较低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故该国为我国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我国近年来城镇化率上升快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工业化进程快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34978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明确本题以曲线坐标图为载体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考查学生获取和解读地理信息的能力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读懂坐标含义是前提。</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找准第一条高铁开始运营的时间是</a:t>
            </a:r>
            <a:r>
              <a:rPr lang="en-US" altLang="zh-CN" sz="2200" dirty="0">
                <a:solidFill>
                  <a:srgbClr val="000000"/>
                </a:solidFill>
                <a:latin typeface="Times New Roman" panose="02020603050405020304" pitchFamily="18" charset="0"/>
                <a:cs typeface="Times New Roman" panose="02020603050405020304" pitchFamily="18" charset="0"/>
              </a:rPr>
              <a:t>1960—1965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对应四个国家的城镇化率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进而求出乡村人口比重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并加以比较得出结论。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对应图中坐标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判断出</a:t>
            </a:r>
            <a:r>
              <a:rPr lang="en-US" altLang="zh-CN" sz="2200" dirty="0">
                <a:solidFill>
                  <a:srgbClr val="000000"/>
                </a:solidFill>
                <a:latin typeface="Times New Roman" panose="02020603050405020304" pitchFamily="18" charset="0"/>
                <a:cs typeface="Times New Roman" panose="02020603050405020304" pitchFamily="18" charset="0"/>
              </a:rPr>
              <a:t>2000—2010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年高铁新运营最多的国家是中国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进而确定工业化、人口、城市化及经济发展水平的相关特征。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易错易混：</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题容易错选</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出错的原因主要是审题不细心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解题过于匆忙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将城镇化率的范围当成了乡村人口比重的范围。本题解答的正确思维应该是乡村人口比重最小的对应的是城镇化率最高的国家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其数值是</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减去城镇化率。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10003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城市化对地理环境的影响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世界正在经历一个城市化的过程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一个新的城市时代已经来临。随着越来越多的人在城市定居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城市在各个层面将面临世界上最大的挑战。应对这些挑战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需要全世界同心协力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精诚合作。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下图为某城市市区与其郊区某时刻近地面气温曲线图。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62430246"/>
              </p:ext>
            </p:extLst>
          </p:nvPr>
        </p:nvGraphicFramePr>
        <p:xfrm>
          <a:off x="508000" y="3573016"/>
          <a:ext cx="8128000" cy="2712696"/>
        </p:xfrm>
        <a:graphic>
          <a:graphicData uri="http://schemas.openxmlformats.org/presentationml/2006/ole">
            <mc:AlternateContent xmlns:mc="http://schemas.openxmlformats.org/markup-compatibility/2006">
              <mc:Choice xmlns:v="urn:schemas-microsoft-com:vml" Requires="v">
                <p:oleObj spid="_x0000_s13322" name="文档" r:id="rId7" imgW="3839157" imgH="1281829" progId="Word.Document.12">
                  <p:embed/>
                </p:oleObj>
              </mc:Choice>
              <mc:Fallback>
                <p:oleObj name="文档" r:id="rId7" imgW="3839157" imgH="1281829" progId="Word.Document.12">
                  <p:embed/>
                  <p:pic>
                    <p:nvPicPr>
                      <p:cNvPr id="0" name=""/>
                      <p:cNvPicPr/>
                      <p:nvPr/>
                    </p:nvPicPr>
                    <p:blipFill>
                      <a:blip r:embed="rId8"/>
                      <a:stretch>
                        <a:fillRect/>
                      </a:stretch>
                    </p:blipFill>
                    <p:spPr>
                      <a:xfrm>
                        <a:off x="508000" y="3573016"/>
                        <a:ext cx="8128000" cy="2712696"/>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材料二显示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该城市市区与郊区气温有何差异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在近地面等温线图上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郊区气温相对较低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而市区则形成一个明显的高温区。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城郊气温差异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对城郊降水量又有何影响呢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增强空气对流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空气中的烟尘提供了充足的水汽凝结核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故城市降水比郊区多。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城市化发展过程中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产生的问题主要表现在哪些方面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城市问题主要表现为环境问题、交通问题、居住问题和社会问题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并对地理环境产生负面影响。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31965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412551"/>
            <a:ext cx="8128000" cy="4536729"/>
          </a:xfrm>
          <a:prstGeom prst="rect">
            <a:avLst/>
          </a:prstGeom>
        </p:spPr>
      </p:pic>
    </p:spTree>
    <p:extLst>
      <p:ext uri="{BB962C8B-B14F-4D97-AF65-F5344CB8AC3E}">
        <p14:creationId xmlns:p14="http://schemas.microsoft.com/office/powerpoint/2010/main" val="41089343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41277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常见的城市化问题及解决措施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城市化对城市环境质量的影响及整治措施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35047963"/>
              </p:ext>
            </p:extLst>
          </p:nvPr>
        </p:nvGraphicFramePr>
        <p:xfrm>
          <a:off x="508000" y="2411613"/>
          <a:ext cx="8128000" cy="3963157"/>
        </p:xfrm>
        <a:graphic>
          <a:graphicData uri="http://schemas.openxmlformats.org/presentationml/2006/ole">
            <mc:AlternateContent xmlns:mc="http://schemas.openxmlformats.org/markup-compatibility/2006">
              <mc:Choice xmlns:v="urn:schemas-microsoft-com:vml" Requires="v">
                <p:oleObj spid="_x0000_s14345" name="文档" r:id="rId7" imgW="3839157" imgH="1871614" progId="Word.Document.12">
                  <p:embed/>
                </p:oleObj>
              </mc:Choice>
              <mc:Fallback>
                <p:oleObj name="文档" r:id="rId7" imgW="3839157" imgH="1871614" progId="Word.Document.12">
                  <p:embed/>
                  <p:pic>
                    <p:nvPicPr>
                      <p:cNvPr id="0" name=""/>
                      <p:cNvPicPr/>
                      <p:nvPr/>
                    </p:nvPicPr>
                    <p:blipFill>
                      <a:blip r:embed="rId8"/>
                      <a:stretch>
                        <a:fillRect/>
                      </a:stretch>
                    </p:blipFill>
                    <p:spPr>
                      <a:xfrm>
                        <a:off x="508000" y="2411613"/>
                        <a:ext cx="8128000" cy="3963157"/>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1518390985"/>
              </p:ext>
            </p:extLst>
          </p:nvPr>
        </p:nvGraphicFramePr>
        <p:xfrm>
          <a:off x="508000" y="1848466"/>
          <a:ext cx="8128000" cy="3596758"/>
        </p:xfrm>
        <a:graphic>
          <a:graphicData uri="http://schemas.openxmlformats.org/presentationml/2006/ole">
            <mc:AlternateContent xmlns:mc="http://schemas.openxmlformats.org/markup-compatibility/2006">
              <mc:Choice xmlns:v="urn:schemas-microsoft-com:vml" Requires="v">
                <p:oleObj spid="_x0000_s15369" name="文档" r:id="rId7" imgW="3839157" imgH="1698783" progId="Word.Document.12">
                  <p:embed/>
                </p:oleObj>
              </mc:Choice>
              <mc:Fallback>
                <p:oleObj name="文档" r:id="rId7" imgW="3839157" imgH="1698783" progId="Word.Document.12">
                  <p:embed/>
                  <p:pic>
                    <p:nvPicPr>
                      <p:cNvPr id="0" name=""/>
                      <p:cNvPicPr/>
                      <p:nvPr/>
                    </p:nvPicPr>
                    <p:blipFill>
                      <a:blip r:embed="rId8"/>
                      <a:stretch>
                        <a:fillRect/>
                      </a:stretch>
                    </p:blipFill>
                    <p:spPr>
                      <a:xfrm>
                        <a:off x="508000" y="1848466"/>
                        <a:ext cx="8128000" cy="3596758"/>
                      </a:xfrm>
                      <a:prstGeom prst="rect">
                        <a:avLst/>
                      </a:prstGeom>
                    </p:spPr>
                  </p:pic>
                </p:oleObj>
              </mc:Fallback>
            </mc:AlternateContent>
          </a:graphicData>
        </a:graphic>
      </p:graphicFrame>
    </p:spTree>
    <p:extLst>
      <p:ext uri="{BB962C8B-B14F-4D97-AF65-F5344CB8AC3E}">
        <p14:creationId xmlns:p14="http://schemas.microsoft.com/office/powerpoint/2010/main" val="28237431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68391832"/>
              </p:ext>
            </p:extLst>
          </p:nvPr>
        </p:nvGraphicFramePr>
        <p:xfrm>
          <a:off x="508000" y="1195492"/>
          <a:ext cx="8128000" cy="5401860"/>
        </p:xfrm>
        <a:graphic>
          <a:graphicData uri="http://schemas.openxmlformats.org/presentationml/2006/ole">
            <mc:AlternateContent xmlns:mc="http://schemas.openxmlformats.org/markup-compatibility/2006">
              <mc:Choice xmlns:v="urn:schemas-microsoft-com:vml" Requires="v">
                <p:oleObj spid="_x0000_s1039" name="文档" r:id="rId3" imgW="3839157" imgH="2550695" progId="Word.Document.12">
                  <p:embed/>
                </p:oleObj>
              </mc:Choice>
              <mc:Fallback>
                <p:oleObj name="文档" r:id="rId3" imgW="3839157" imgH="2550695" progId="Word.Document.12">
                  <p:embed/>
                  <p:pic>
                    <p:nvPicPr>
                      <p:cNvPr id="0" name=""/>
                      <p:cNvPicPr/>
                      <p:nvPr/>
                    </p:nvPicPr>
                    <p:blipFill>
                      <a:blip r:embed="rId4"/>
                      <a:stretch>
                        <a:fillRect/>
                      </a:stretch>
                    </p:blipFill>
                    <p:spPr>
                      <a:xfrm>
                        <a:off x="508000" y="1195492"/>
                        <a:ext cx="8128000" cy="540186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556792"/>
            <a:ext cx="49773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城市化带来的社会问题及解决</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33055074"/>
              </p:ext>
            </p:extLst>
          </p:nvPr>
        </p:nvGraphicFramePr>
        <p:xfrm>
          <a:off x="508000" y="2202147"/>
          <a:ext cx="8128000" cy="3963157"/>
        </p:xfrm>
        <a:graphic>
          <a:graphicData uri="http://schemas.openxmlformats.org/presentationml/2006/ole">
            <mc:AlternateContent xmlns:mc="http://schemas.openxmlformats.org/markup-compatibility/2006">
              <mc:Choice xmlns:v="urn:schemas-microsoft-com:vml" Requires="v">
                <p:oleObj spid="_x0000_s16393" name="文档" r:id="rId7" imgW="3839157" imgH="1871614" progId="Word.Document.12">
                  <p:embed/>
                </p:oleObj>
              </mc:Choice>
              <mc:Fallback>
                <p:oleObj name="文档" r:id="rId7" imgW="3839157" imgH="1871614" progId="Word.Document.12">
                  <p:embed/>
                  <p:pic>
                    <p:nvPicPr>
                      <p:cNvPr id="0" name=""/>
                      <p:cNvPicPr/>
                      <p:nvPr/>
                    </p:nvPicPr>
                    <p:blipFill>
                      <a:blip r:embed="rId8"/>
                      <a:stretch>
                        <a:fillRect/>
                      </a:stretch>
                    </p:blipFill>
                    <p:spPr>
                      <a:xfrm>
                        <a:off x="508000" y="2202147"/>
                        <a:ext cx="8128000" cy="3963157"/>
                      </a:xfrm>
                      <a:prstGeom prst="rect">
                        <a:avLst/>
                      </a:prstGeom>
                    </p:spPr>
                  </p:pic>
                </p:oleObj>
              </mc:Fallback>
            </mc:AlternateContent>
          </a:graphicData>
        </a:graphic>
      </p:graphicFrame>
    </p:spTree>
    <p:extLst>
      <p:ext uri="{BB962C8B-B14F-4D97-AF65-F5344CB8AC3E}">
        <p14:creationId xmlns:p14="http://schemas.microsoft.com/office/powerpoint/2010/main" val="34737067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430051"/>
            <a:ext cx="8128000" cy="4735253"/>
          </a:xfrm>
          <a:prstGeom prst="rect">
            <a:avLst/>
          </a:prstGeom>
        </p:spPr>
      </p:pic>
    </p:spTree>
    <p:extLst>
      <p:ext uri="{BB962C8B-B14F-4D97-AF65-F5344CB8AC3E}">
        <p14:creationId xmlns:p14="http://schemas.microsoft.com/office/powerpoint/2010/main" val="37041938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由于城市化的影响而使城市气候呈现出所谓的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多岛效应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混浊岛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珠江三角洲某市区、郊区、近郊农村夏季午后气温变化示意图。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5969796"/>
              </p:ext>
            </p:extLst>
          </p:nvPr>
        </p:nvGraphicFramePr>
        <p:xfrm>
          <a:off x="508000" y="3367878"/>
          <a:ext cx="8128000" cy="2769840"/>
        </p:xfrm>
        <a:graphic>
          <a:graphicData uri="http://schemas.openxmlformats.org/presentationml/2006/ole">
            <mc:AlternateContent xmlns:mc="http://schemas.openxmlformats.org/markup-compatibility/2006">
              <mc:Choice xmlns:v="urn:schemas-microsoft-com:vml" Requires="v">
                <p:oleObj spid="_x0000_s17416" name="文档" r:id="rId7" imgW="3839157" imgH="1307753" progId="Word.Document.12">
                  <p:embed/>
                </p:oleObj>
              </mc:Choice>
              <mc:Fallback>
                <p:oleObj name="文档" r:id="rId7" imgW="3839157" imgH="1307753" progId="Word.Document.12">
                  <p:embed/>
                  <p:pic>
                    <p:nvPicPr>
                      <p:cNvPr id="0" name=""/>
                      <p:cNvPicPr/>
                      <p:nvPr/>
                    </p:nvPicPr>
                    <p:blipFill>
                      <a:blip r:embed="rId8"/>
                      <a:stretch>
                        <a:fillRect/>
                      </a:stretch>
                    </p:blipFill>
                    <p:spPr>
                      <a:xfrm>
                        <a:off x="508000" y="3367878"/>
                        <a:ext cx="8128000" cy="2769840"/>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48478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图中四条曲线能正确表示市区、郊区、近郊农村夏季午后气温变化的是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在这种午后气温现象作用下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如不考虑其他因素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市区与郊区近地面的风向特点是什么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在缓解城市热岛效应的讨论中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一位高中生提出可在郊区增加生态林面积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来改善市区绿地面积少、大气质量差的问题。你认为此做法是否可行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并简要说明依据。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试解释城市被称为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混浊岛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根据图文材料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多岛效应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中的某一项作为主题词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就这一主题进行研究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并补充完成基本研究思路。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认识</a:t>
            </a:r>
            <a:r>
              <a:rPr lang="zh-CN" altLang="zh-CN" sz="2200" dirty="0" smtClean="0">
                <a:solidFill>
                  <a:srgbClr val="000000"/>
                </a:solidFill>
                <a:latin typeface="Times New Roman" panose="02020603050405020304" pitchFamily="18" charset="0"/>
                <a:cs typeface="Times New Roman" panose="02020603050405020304" pitchFamily="18" charset="0"/>
              </a:rPr>
              <a:t>什么是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讨论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给</a:t>
            </a:r>
            <a:r>
              <a:rPr lang="zh-CN" altLang="zh-CN" sz="2200" dirty="0">
                <a:solidFill>
                  <a:srgbClr val="000000"/>
                </a:solidFill>
                <a:latin typeface="Times New Roman" panose="02020603050405020304" pitchFamily="18" charset="0"/>
                <a:cs typeface="Times New Roman" panose="02020603050405020304" pitchFamily="18" charset="0"/>
              </a:rPr>
              <a:t>城市带来的影响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46920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城市气温高于郊区是因为下垫面和人为释放热量多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因此城市人口密集的地区气温高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而农田、公园、郊区等绿地面积广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气温低。第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题可知城市与郊区的热力环流近地面由郊区吹向城市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因此植树造林范围处于城郊环流圈之内即可起到调节温度、净化空气的作用。第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混浊岛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指城市大气污染严重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能见度差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这与人为排放污染物和城市内部大气运动密切相关。第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问题研究思路应从确定主题词开始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按提出问题、分析问题、解决问题的思路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写出某一效应出现的原因与治理措施。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46505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自郊区吹向市区。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可行。如造林位置处于城市风下沉的距离之内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由郊区流向城区的空气经过生态林的调温和净化作用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可以调节流入城区的大气温度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改善大气质量。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城市工业生产与居民生活燃烧矿物燃料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排出大量大气污染物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大量尘粒使大气中凝结核增多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因此雾天多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阴天多。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cs typeface="Times New Roman" panose="02020603050405020304" pitchFamily="18" charset="0"/>
              </a:rPr>
              <a:t>主题词为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城市热岛效应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为分析城市热岛效应的形成原因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为提出减弱城市热岛效应的建议。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若选其他主题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合理亦可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39237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世界最早的城市分布区除了尼罗河下游、印度河流域、黄河中下游外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西亚的两河流域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长江流域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北美洲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亚马孙河流域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世界最早的城市出现在自然条件优越、能为城市提供大量农副产品的河流中下游平原上。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8" name="圆角矩形 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9" name="圆角矩形 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0" name="圆角矩形 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图中四条曲线分别代表发展中国家城市化水平、发达国家城市化水平、发展中国家城市人口和发达国家城市人口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它们对应的曲线分别是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④③②①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②④③①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从图中能得到的结论是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发达国家城市化速度在加快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发展中国家城市化速度始终</a:t>
            </a:r>
            <a:r>
              <a:rPr lang="zh-CN" altLang="zh-CN" sz="2200" dirty="0" smtClean="0">
                <a:solidFill>
                  <a:srgbClr val="000000"/>
                </a:solidFill>
                <a:latin typeface="Times New Roman" panose="02020603050405020304" pitchFamily="18" charset="0"/>
                <a:cs typeface="Times New Roman" panose="02020603050405020304" pitchFamily="18" charset="0"/>
              </a:rPr>
              <a:t>高于</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发达国家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 2010</a:t>
            </a:r>
            <a:r>
              <a:rPr lang="zh-CN" altLang="zh-CN" sz="2200" dirty="0">
                <a:solidFill>
                  <a:srgbClr val="000000"/>
                </a:solidFill>
                <a:latin typeface="Times New Roman" panose="02020603050405020304" pitchFamily="18" charset="0"/>
                <a:cs typeface="Times New Roman" panose="02020603050405020304" pitchFamily="18" charset="0"/>
              </a:rPr>
              <a:t>年世界城市人口比重不到一半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目前世界城市人口以发展中国家居多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Z18.eps" descr="id:2147494272;FounderCES"/>
          <p:cNvPicPr/>
          <p:nvPr/>
        </p:nvPicPr>
        <p:blipFill>
          <a:blip r:embed="rId6"/>
          <a:stretch>
            <a:fillRect/>
          </a:stretch>
        </p:blipFill>
        <p:spPr>
          <a:xfrm>
            <a:off x="5511124" y="2615140"/>
            <a:ext cx="3124876" cy="3233845"/>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8" name="圆角矩形 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9" name="圆角矩形 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0" name="圆角矩形 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发展中国家城市化起步晚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目前约</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曲线。发达国家城市化水平高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目前一般在</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曲线。发展中国家城市人口增长快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由最初数量低于发达国家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到目前已经超过发达国家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所以发展中国家和发达国家城市人口分别对应</a:t>
            </a:r>
            <a:r>
              <a:rPr lang="zh-CN" altLang="zh-CN" sz="2200" dirty="0">
                <a:solidFill>
                  <a:srgbClr val="000000"/>
                </a:solidFill>
                <a:latin typeface="NEU-BZ-S92"/>
                <a:cs typeface="宋体" panose="02010600030101010101" pitchFamily="2" charset="-122"/>
              </a:rPr>
              <a:t>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曲线。第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发达国家城市化速度在减慢。发展中国家城市化速度目前高于发达国家。</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年世界城市人口超过</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比重超过一半。目前世界城市人口数量以发展中国家居多。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43157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6" name="圆角矩形 15">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下表表示北京市城市与郊外的水循环相关数据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下图表示北京城不同历史时期雨洪径流变化状态图。读图表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北京城市中心区与郊外平原区相关水文气候数据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3821118"/>
              </p:ext>
            </p:extLst>
          </p:nvPr>
        </p:nvGraphicFramePr>
        <p:xfrm>
          <a:off x="508000" y="3092408"/>
          <a:ext cx="8128000" cy="3216912"/>
        </p:xfrm>
        <a:graphic>
          <a:graphicData uri="http://schemas.openxmlformats.org/presentationml/2006/ole">
            <mc:AlternateContent xmlns:mc="http://schemas.openxmlformats.org/markup-compatibility/2006">
              <mc:Choice xmlns:v="urn:schemas-microsoft-com:vml" Requires="v">
                <p:oleObj spid="_x0000_s18438" name="文档" r:id="rId7" imgW="3839157" imgH="1519111" progId="Word.Document.12">
                  <p:embed/>
                </p:oleObj>
              </mc:Choice>
              <mc:Fallback>
                <p:oleObj name="文档" r:id="rId7" imgW="3839157" imgH="1519111" progId="Word.Document.12">
                  <p:embed/>
                  <p:pic>
                    <p:nvPicPr>
                      <p:cNvPr id="0" name=""/>
                      <p:cNvPicPr/>
                      <p:nvPr/>
                    </p:nvPicPr>
                    <p:blipFill>
                      <a:blip r:embed="rId8"/>
                      <a:stretch>
                        <a:fillRect/>
                      </a:stretch>
                    </p:blipFill>
                    <p:spPr>
                      <a:xfrm>
                        <a:off x="508000" y="3092408"/>
                        <a:ext cx="8128000" cy="3216912"/>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一、城市的起源与发展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城市起源的条件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剩余</a:t>
            </a:r>
            <a:r>
              <a:rPr lang="zh-CN" altLang="zh-CN" sz="2200" dirty="0">
                <a:solidFill>
                  <a:srgbClr val="000000"/>
                </a:solidFill>
                <a:latin typeface="Times New Roman" panose="02020603050405020304" pitchFamily="18" charset="0"/>
                <a:cs typeface="Times New Roman" panose="02020603050405020304" pitchFamily="18" charset="0"/>
              </a:rPr>
              <a:t>农产品的出现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使一部分人能够从事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非农业</a:t>
            </a:r>
            <a:r>
              <a:rPr lang="zh-CN" altLang="zh-CN" sz="2200" dirty="0">
                <a:solidFill>
                  <a:srgbClr val="000000"/>
                </a:solidFill>
                <a:latin typeface="Times New Roman" panose="02020603050405020304" pitchFamily="18" charset="0"/>
                <a:cs typeface="Times New Roman" panose="02020603050405020304" pitchFamily="18" charset="0"/>
              </a:rPr>
              <a:t>劳动。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特别是手工业同农业的分工以及商业的出现。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a:solidFill>
                  <a:srgbClr val="000000"/>
                </a:solidFill>
                <a:latin typeface="Times New Roman" panose="02020603050405020304" pitchFamily="18" charset="0"/>
                <a:cs typeface="Times New Roman" panose="02020603050405020304" pitchFamily="18" charset="0"/>
              </a:rPr>
              <a:t>组织机构的出现。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417098" y="2935830"/>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60269" y="3329040"/>
            <a:ext cx="797939"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92966" y="4541546"/>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图中最能反映当前北京城市雨洪径流变化状态的序号及表中</a:t>
            </a:r>
            <a:r>
              <a:rPr lang="en-US" altLang="zh-CN" sz="2200"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的含义分别是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表示城市中心区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表示郊外平原区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表示城市中心区</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表示郊外平原区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表示城市中心区</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表示郊外平原区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表示城市中心区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表示郊外平原区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从水循环角度看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北京城市建设给市中心</a:t>
            </a:r>
            <a:r>
              <a:rPr lang="zh-CN" altLang="zh-CN" sz="2200" dirty="0" smtClean="0">
                <a:solidFill>
                  <a:srgbClr val="000000"/>
                </a:solidFill>
                <a:latin typeface="Times New Roman" panose="02020603050405020304" pitchFamily="18" charset="0"/>
                <a:cs typeface="Times New Roman" panose="02020603050405020304" pitchFamily="18" charset="0"/>
              </a:rPr>
              <a:t>带</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来</a:t>
            </a:r>
            <a:r>
              <a:rPr lang="zh-CN" altLang="zh-CN" sz="2200" dirty="0">
                <a:solidFill>
                  <a:srgbClr val="000000"/>
                </a:solidFill>
                <a:latin typeface="Times New Roman" panose="02020603050405020304" pitchFamily="18" charset="0"/>
                <a:cs typeface="Times New Roman" panose="02020603050405020304" pitchFamily="18" charset="0"/>
              </a:rPr>
              <a:t>的问题及其应对措施正确的是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径流总量减少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从郊区调入地表水到市中心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地下水位的上升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适当扩大市区的绿地面积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蒸发量和下渗量减少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推广使用渗水砖、扩大绿地面积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降水量减少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减少建筑物的密度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控制城市发展规模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19.eps" descr="id:2147494294;FounderCES"/>
          <p:cNvPicPr/>
          <p:nvPr/>
        </p:nvPicPr>
        <p:blipFill>
          <a:blip r:embed="rId6"/>
          <a:stretch>
            <a:fillRect/>
          </a:stretch>
        </p:blipFill>
        <p:spPr>
          <a:xfrm>
            <a:off x="6074686" y="1744353"/>
            <a:ext cx="2561314" cy="1706419"/>
          </a:xfrm>
          <a:prstGeom prst="rect">
            <a:avLst/>
          </a:prstGeom>
        </p:spPr>
      </p:pic>
      <p:sp>
        <p:nvSpPr>
          <p:cNvPr id="5" name="矩形 4"/>
          <p:cNvSpPr>
            <a:spLocks noChangeAspect="1"/>
          </p:cNvSpPr>
          <p:nvPr/>
        </p:nvSpPr>
        <p:spPr>
          <a:xfrm>
            <a:off x="6295998" y="3499098"/>
            <a:ext cx="2441694" cy="866006"/>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北京城不同发展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雨洪径流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状态</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6848735"/>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受热岛效应与雨岛效应影响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城市中心区的降水量比郊区大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表示城市中心区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表示郊外平原区。由于城市绿地少、建筑用地多而地表径流汇集快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的径流汇集最快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故最能反映当前北京城市雨洪径流变化状态的是曲线</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城市建设使硬化地面扩大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不利于地表水下渗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地下水不易得到补给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水位不会上升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地表径流总量也不会减少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城市雨岛效应会增加市中心的降水量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但硬化地面没有涵蓄水分的功能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故蒸发量和下渗量会减少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推广使用渗水砖、扩大绿地面积既有利于地表水下渗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又有利于增大地表蒸发。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875750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86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中国与美国城市化水平变化表。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94028739"/>
              </p:ext>
            </p:extLst>
          </p:nvPr>
        </p:nvGraphicFramePr>
        <p:xfrm>
          <a:off x="508000" y="2060848"/>
          <a:ext cx="8128000" cy="4272411"/>
        </p:xfrm>
        <a:graphic>
          <a:graphicData uri="http://schemas.openxmlformats.org/presentationml/2006/ole">
            <mc:AlternateContent xmlns:mc="http://schemas.openxmlformats.org/markup-compatibility/2006">
              <mc:Choice xmlns:v="urn:schemas-microsoft-com:vml" Requires="v">
                <p:oleObj spid="_x0000_s19462" name="文档" r:id="rId7" imgW="3839157" imgH="2018160" progId="Word.Document.12">
                  <p:embed/>
                </p:oleObj>
              </mc:Choice>
              <mc:Fallback>
                <p:oleObj name="文档" r:id="rId7" imgW="3839157" imgH="2018160" progId="Word.Document.12">
                  <p:embed/>
                  <p:pic>
                    <p:nvPicPr>
                      <p:cNvPr id="0" name=""/>
                      <p:cNvPicPr/>
                      <p:nvPr/>
                    </p:nvPicPr>
                    <p:blipFill>
                      <a:blip r:embed="rId8"/>
                      <a:stretch>
                        <a:fillRect/>
                      </a:stretch>
                    </p:blipFill>
                    <p:spPr>
                      <a:xfrm>
                        <a:off x="508000" y="2060848"/>
                        <a:ext cx="8128000" cy="4272411"/>
                      </a:xfrm>
                      <a:prstGeom prst="rect">
                        <a:avLst/>
                      </a:prstGeom>
                    </p:spPr>
                  </p:pic>
                </p:oleObj>
              </mc:Fallback>
            </mc:AlternateContent>
          </a:graphicData>
        </a:graphic>
      </p:graphicFrame>
      <p:sp>
        <p:nvSpPr>
          <p:cNvPr id="4" name="矩形 3"/>
          <p:cNvSpPr>
            <a:spLocks noChangeAspect="1"/>
          </p:cNvSpPr>
          <p:nvPr/>
        </p:nvSpPr>
        <p:spPr>
          <a:xfrm>
            <a:off x="508000" y="584008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中国国家统计局消息称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截止到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全国总人口为</a:t>
            </a:r>
            <a:r>
              <a:rPr lang="en-US" altLang="zh-CN" sz="2200" dirty="0">
                <a:solidFill>
                  <a:srgbClr val="000000"/>
                </a:solidFill>
                <a:latin typeface="Times New Roman" panose="02020603050405020304" pitchFamily="18" charset="0"/>
                <a:cs typeface="Times New Roman" panose="02020603050405020304" pitchFamily="18" charset="0"/>
              </a:rPr>
              <a:t>13.746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城镇人口比重为</a:t>
            </a:r>
            <a:r>
              <a:rPr lang="en-US" altLang="zh-CN" sz="2200" dirty="0">
                <a:solidFill>
                  <a:srgbClr val="000000"/>
                </a:solidFill>
                <a:latin typeface="Times New Roman" panose="02020603050405020304" pitchFamily="18" charset="0"/>
                <a:cs typeface="Times New Roman" panose="02020603050405020304" pitchFamily="18" charset="0"/>
              </a:rPr>
              <a:t>56.1%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分别代表哪个国家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并说出判断理由。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说出与美国相比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中国的城市化有什么特点。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(3)2000—2011</a:t>
            </a:r>
            <a:r>
              <a:rPr lang="zh-CN" altLang="zh-CN" sz="2200" dirty="0">
                <a:solidFill>
                  <a:srgbClr val="000000"/>
                </a:solidFill>
                <a:latin typeface="Times New Roman" panose="02020603050405020304" pitchFamily="18" charset="0"/>
                <a:cs typeface="Times New Roman" panose="02020603050405020304" pitchFamily="18" charset="0"/>
              </a:rPr>
              <a:t>年我国城市人口比重的年增长率是多少</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年我国的城市人口数大约是多少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根据计算结果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谈谈城市化给我国地理环境带来怎样的压力。请提出缓解这些压力的措施</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29051"/>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从表格中可以看出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国城市化起步晚、水平低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由此可以判断出是中国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城市化起步晚、水平低、速度较快。第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,2000—2011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城市化水平上升了</a:t>
            </a:r>
            <a:r>
              <a:rPr lang="en-US" altLang="zh-CN" sz="2200" dirty="0">
                <a:solidFill>
                  <a:srgbClr val="000000"/>
                </a:solidFill>
                <a:latin typeface="Times New Roman" panose="02020603050405020304" pitchFamily="18" charset="0"/>
                <a:cs typeface="Times New Roman" panose="02020603050405020304" pitchFamily="18" charset="0"/>
              </a:rPr>
              <a:t>15.1%,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年均增长</a:t>
            </a:r>
            <a:r>
              <a:rPr lang="en-US" altLang="zh-CN" sz="2200" dirty="0">
                <a:solidFill>
                  <a:srgbClr val="000000"/>
                </a:solidFill>
                <a:latin typeface="Times New Roman" panose="02020603050405020304" pitchFamily="18" charset="0"/>
                <a:cs typeface="Times New Roman" panose="02020603050405020304" pitchFamily="18" charset="0"/>
              </a:rPr>
              <a:t>1.37%;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年的人口总数和该年城市人口比重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可计算出城市人口数量。第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城市化给地理环境带来很大压力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如城市道路拥挤、住房紧张、就业困难等。需要积极采取措施缓解这些压力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如发展经济、合理规划等。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8426869"/>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是中国</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是美国。</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国城市化起步早、水平高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应该是美国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国是中国。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中国城市化起步晚、水平低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但速度较快。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(3)1.37%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7.71</a:t>
            </a:r>
            <a:r>
              <a:rPr lang="zh-CN" altLang="zh-CN" sz="2200" dirty="0">
                <a:solidFill>
                  <a:srgbClr val="000000"/>
                </a:solidFill>
                <a:latin typeface="Times New Roman" panose="02020603050405020304" pitchFamily="18" charset="0"/>
                <a:cs typeface="Times New Roman" panose="02020603050405020304" pitchFamily="18" charset="0"/>
              </a:rPr>
              <a:t>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环境质量下降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交通拥挤、居住条件差、就业困难、失业人口多等。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合理规划城市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分散大城市职能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使城市化进程与社会经济相适应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提高绿化面积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提高公民的环保意识等。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6861648"/>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207638"/>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世界城市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发展史</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591183255"/>
              </p:ext>
            </p:extLst>
          </p:nvPr>
        </p:nvGraphicFramePr>
        <p:xfrm>
          <a:off x="508000" y="1657264"/>
          <a:ext cx="8128000" cy="3623649"/>
        </p:xfrm>
        <a:graphic>
          <a:graphicData uri="http://schemas.openxmlformats.org/presentationml/2006/ole">
            <mc:AlternateContent xmlns:mc="http://schemas.openxmlformats.org/markup-compatibility/2006">
              <mc:Choice xmlns:v="urn:schemas-microsoft-com:vml" Requires="v">
                <p:oleObj spid="_x0000_s2062" name="文档" r:id="rId6" imgW="3839157" imgH="1711385" progId="Word.Document.12">
                  <p:embed/>
                </p:oleObj>
              </mc:Choice>
              <mc:Fallback>
                <p:oleObj name="文档" r:id="rId6" imgW="3839157" imgH="1711385" progId="Word.Document.12">
                  <p:embed/>
                  <p:pic>
                    <p:nvPicPr>
                      <p:cNvPr id="0" name=""/>
                      <p:cNvPicPr/>
                      <p:nvPr/>
                    </p:nvPicPr>
                    <p:blipFill>
                      <a:blip r:embed="rId7"/>
                      <a:stretch>
                        <a:fillRect/>
                      </a:stretch>
                    </p:blipFill>
                    <p:spPr>
                      <a:xfrm>
                        <a:off x="508000" y="1657264"/>
                        <a:ext cx="8128000" cy="3623649"/>
                      </a:xfrm>
                      <a:prstGeom prst="rect">
                        <a:avLst/>
                      </a:prstGeom>
                    </p:spPr>
                  </p:pic>
                </p:oleObj>
              </mc:Fallback>
            </mc:AlternateContent>
          </a:graphicData>
        </a:graphic>
      </p:graphicFrame>
      <p:sp>
        <p:nvSpPr>
          <p:cNvPr id="8" name="矩形 7"/>
          <p:cNvSpPr>
            <a:spLocks noChangeAspect="1"/>
          </p:cNvSpPr>
          <p:nvPr/>
        </p:nvSpPr>
        <p:spPr>
          <a:xfrm>
            <a:off x="508000" y="474060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世界上最早出现的城市主要分布在哪些地区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这些地区有哪些共同的优势条件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尼罗河谷地、美索不达米亚平原、印度河平原、黄河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长江中下游地区和中美洲。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地形平坦、土壤肥沃、灌溉便利、农业发达。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202494" y="2259294"/>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46372" y="4018450"/>
            <a:ext cx="1152128"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66571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down)">
                                      <p:cBhvr>
                                        <p:cTn id="17" dur="500"/>
                                        <p:tgtEl>
                                          <p:spTgt spid="8">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wipe(down)">
                                      <p:cBhvr>
                                        <p:cTn id="2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二、城市化及其特点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城市化一般指农业人口转化为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非农业</a:t>
            </a:r>
            <a:r>
              <a:rPr lang="zh-CN" altLang="zh-CN" sz="2200" dirty="0">
                <a:solidFill>
                  <a:srgbClr val="000000"/>
                </a:solidFill>
                <a:latin typeface="Times New Roman" panose="02020603050405020304" pitchFamily="18" charset="0"/>
                <a:cs typeface="Times New Roman" panose="02020603050405020304" pitchFamily="18" charset="0"/>
              </a:rPr>
              <a:t>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农村地区转化为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dirty="0">
                <a:solidFill>
                  <a:srgbClr val="000000"/>
                </a:solidFill>
                <a:latin typeface="Times New Roman" panose="02020603050405020304" pitchFamily="18" charset="0"/>
                <a:cs typeface="Times New Roman" panose="02020603050405020304" pitchFamily="18" charset="0"/>
              </a:rPr>
              <a:t>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农业活动转化为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非农业</a:t>
            </a:r>
            <a:r>
              <a:rPr lang="zh-CN" altLang="zh-CN" sz="2200" dirty="0">
                <a:solidFill>
                  <a:srgbClr val="000000"/>
                </a:solidFill>
                <a:latin typeface="Times New Roman" panose="02020603050405020304" pitchFamily="18" charset="0"/>
                <a:cs typeface="Times New Roman" panose="02020603050405020304" pitchFamily="18" charset="0"/>
              </a:rPr>
              <a:t>活动的过程。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城市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a:t>
            </a:r>
            <a:r>
              <a:rPr lang="zh-CN" altLang="zh-CN" sz="2200" dirty="0">
                <a:solidFill>
                  <a:srgbClr val="000000"/>
                </a:solidFill>
                <a:latin typeface="Times New Roman" panose="02020603050405020304" pitchFamily="18" charset="0"/>
                <a:cs typeface="Times New Roman" panose="02020603050405020304" pitchFamily="18" charset="0"/>
              </a:rPr>
              <a:t>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城市人口在总人口中的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比重</a:t>
            </a:r>
            <a:r>
              <a:rPr lang="zh-CN" altLang="zh-CN" sz="2200" dirty="0">
                <a:solidFill>
                  <a:srgbClr val="000000"/>
                </a:solidFill>
                <a:latin typeface="Times New Roman" panose="02020603050405020304" pitchFamily="18" charset="0"/>
                <a:cs typeface="Times New Roman" panose="02020603050405020304" pitchFamily="18" charset="0"/>
              </a:rPr>
              <a:t>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城市数量增加。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城市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用地</a:t>
            </a:r>
            <a:r>
              <a:rPr lang="zh-CN" altLang="zh-CN" sz="2200" dirty="0">
                <a:solidFill>
                  <a:srgbClr val="000000"/>
                </a:solidFill>
                <a:latin typeface="Times New Roman" panose="02020603050405020304" pitchFamily="18" charset="0"/>
                <a:cs typeface="Times New Roman" panose="02020603050405020304" pitchFamily="18" charset="0"/>
              </a:rPr>
              <a:t>规模扩大。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主要标志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dirty="0">
                <a:solidFill>
                  <a:srgbClr val="000000"/>
                </a:solidFill>
                <a:latin typeface="Times New Roman" panose="02020603050405020304" pitchFamily="18" charset="0"/>
                <a:cs typeface="Times New Roman" panose="02020603050405020304" pitchFamily="18" charset="0"/>
              </a:rPr>
              <a:t>人口占总人口的比重。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社会经济</a:t>
            </a:r>
            <a:r>
              <a:rPr lang="zh-CN" altLang="zh-CN" sz="2200" dirty="0">
                <a:solidFill>
                  <a:srgbClr val="000000"/>
                </a:solidFill>
                <a:latin typeface="Times New Roman" panose="02020603050405020304" pitchFamily="18" charset="0"/>
                <a:cs typeface="Times New Roman" panose="02020603050405020304" pitchFamily="18" charset="0"/>
              </a:rPr>
              <a:t>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带来变化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包括物质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形态</a:t>
            </a:r>
            <a:r>
              <a:rPr lang="zh-CN" altLang="zh-CN" sz="2200" dirty="0">
                <a:solidFill>
                  <a:srgbClr val="000000"/>
                </a:solidFill>
                <a:latin typeface="Times New Roman" panose="02020603050405020304" pitchFamily="18" charset="0"/>
                <a:cs typeface="Times New Roman" panose="02020603050405020304" pitchFamily="18" charset="0"/>
              </a:rPr>
              <a:t>、居民生活方式和思想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观念</a:t>
            </a:r>
            <a:r>
              <a:rPr lang="zh-CN" altLang="zh-CN" sz="2200" dirty="0">
                <a:solidFill>
                  <a:srgbClr val="000000"/>
                </a:solidFill>
                <a:latin typeface="Times New Roman" panose="02020603050405020304" pitchFamily="18" charset="0"/>
                <a:cs typeface="Times New Roman" panose="02020603050405020304" pitchFamily="18" charset="0"/>
              </a:rPr>
              <a:t>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89258" y="2060848"/>
            <a:ext cx="808009"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54375" y="2464432"/>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03994" y="2453127"/>
            <a:ext cx="836731" cy="3445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02162" y="3261121"/>
            <a:ext cx="516340"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67472" y="3657431"/>
            <a:ext cx="516340"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24338" y="4453487"/>
            <a:ext cx="516340" cy="3549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00874" y="4918303"/>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48385" y="5319067"/>
            <a:ext cx="107414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512522" y="5717321"/>
            <a:ext cx="53198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65774" y="5715678"/>
            <a:ext cx="5373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783925"/>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当代世界城市化的特点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城市化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进程</a:t>
            </a:r>
            <a:r>
              <a:rPr lang="zh-CN" altLang="zh-CN" sz="2200" dirty="0">
                <a:solidFill>
                  <a:srgbClr val="000000"/>
                </a:solidFill>
                <a:latin typeface="Times New Roman" panose="02020603050405020304" pitchFamily="18" charset="0"/>
                <a:cs typeface="Times New Roman" panose="02020603050405020304" pitchFamily="18" charset="0"/>
              </a:rPr>
              <a:t>大大加快。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大城市数量迅速增加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大城市带</a:t>
            </a:r>
            <a:r>
              <a:rPr lang="zh-CN" altLang="zh-CN" sz="2200" dirty="0">
                <a:solidFill>
                  <a:srgbClr val="000000"/>
                </a:solidFill>
                <a:latin typeface="Times New Roman" panose="02020603050405020304" pitchFamily="18" charset="0"/>
                <a:cs typeface="Times New Roman" panose="02020603050405020304" pitchFamily="18" charset="0"/>
              </a:rPr>
              <a:t>出现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06693291"/>
              </p:ext>
            </p:extLst>
          </p:nvPr>
        </p:nvGraphicFramePr>
        <p:xfrm>
          <a:off x="508000" y="3287695"/>
          <a:ext cx="8128000" cy="2013513"/>
        </p:xfrm>
        <a:graphic>
          <a:graphicData uri="http://schemas.openxmlformats.org/presentationml/2006/ole">
            <mc:AlternateContent xmlns:mc="http://schemas.openxmlformats.org/markup-compatibility/2006">
              <mc:Choice xmlns:v="urn:schemas-microsoft-com:vml" Requires="v">
                <p:oleObj spid="_x0000_s3086" name="文档" r:id="rId6" imgW="3839157" imgH="951290" progId="Word.Document.12">
                  <p:embed/>
                </p:oleObj>
              </mc:Choice>
              <mc:Fallback>
                <p:oleObj name="文档" r:id="rId6" imgW="3839157" imgH="951290" progId="Word.Document.12">
                  <p:embed/>
                  <p:pic>
                    <p:nvPicPr>
                      <p:cNvPr id="0" name=""/>
                      <p:cNvPicPr/>
                      <p:nvPr/>
                    </p:nvPicPr>
                    <p:blipFill>
                      <a:blip r:embed="rId7"/>
                      <a:stretch>
                        <a:fillRect/>
                      </a:stretch>
                    </p:blipFill>
                    <p:spPr>
                      <a:xfrm>
                        <a:off x="508000" y="3287695"/>
                        <a:ext cx="8128000" cy="2013513"/>
                      </a:xfrm>
                      <a:prstGeom prst="rect">
                        <a:avLst/>
                      </a:prstGeom>
                    </p:spPr>
                  </p:pic>
                </p:oleObj>
              </mc:Fallback>
            </mc:AlternateContent>
          </a:graphicData>
        </a:graphic>
      </p:graphicFrame>
      <p:sp>
        <p:nvSpPr>
          <p:cNvPr id="7" name="矩形 6"/>
          <p:cNvSpPr/>
          <p:nvPr/>
        </p:nvSpPr>
        <p:spPr>
          <a:xfrm>
            <a:off x="2045724" y="2203067"/>
            <a:ext cx="537305"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88384" y="2604254"/>
            <a:ext cx="1091640" cy="334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67744" y="3688567"/>
            <a:ext cx="537305" cy="233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67452" y="4366524"/>
            <a:ext cx="642695" cy="219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49575" y="4431841"/>
            <a:ext cx="1070131" cy="3318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59386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803"/>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发达国家和发展中国家的城市化差异加大</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07129560"/>
              </p:ext>
            </p:extLst>
          </p:nvPr>
        </p:nvGraphicFramePr>
        <p:xfrm>
          <a:off x="508000" y="1740158"/>
          <a:ext cx="8128000" cy="3037092"/>
        </p:xfrm>
        <a:graphic>
          <a:graphicData uri="http://schemas.openxmlformats.org/presentationml/2006/ole">
            <mc:AlternateContent xmlns:mc="http://schemas.openxmlformats.org/markup-compatibility/2006">
              <mc:Choice xmlns:v="urn:schemas-microsoft-com:vml" Requires="v">
                <p:oleObj spid="_x0000_s4110" name="文档" r:id="rId6" imgW="3845639" imgH="1437376" progId="Word.Document.12">
                  <p:embed/>
                </p:oleObj>
              </mc:Choice>
              <mc:Fallback>
                <p:oleObj name="文档" r:id="rId6" imgW="3845639" imgH="1437376" progId="Word.Document.12">
                  <p:embed/>
                  <p:pic>
                    <p:nvPicPr>
                      <p:cNvPr id="0" name=""/>
                      <p:cNvPicPr/>
                      <p:nvPr/>
                    </p:nvPicPr>
                    <p:blipFill>
                      <a:blip r:embed="rId7"/>
                      <a:stretch>
                        <a:fillRect/>
                      </a:stretch>
                    </p:blipFill>
                    <p:spPr>
                      <a:xfrm>
                        <a:off x="508000" y="1740158"/>
                        <a:ext cx="8128000" cy="3037092"/>
                      </a:xfrm>
                      <a:prstGeom prst="rect">
                        <a:avLst/>
                      </a:prstGeom>
                    </p:spPr>
                  </p:pic>
                </p:oleObj>
              </mc:Fallback>
            </mc:AlternateContent>
          </a:graphicData>
        </a:graphic>
      </p:graphicFrame>
      <p:pic>
        <p:nvPicPr>
          <p:cNvPr id="6" name="图片 5"/>
          <p:cNvPicPr>
            <a:picLocks noChangeAspect="1"/>
          </p:cNvPicPr>
          <p:nvPr/>
        </p:nvPicPr>
        <p:blipFill>
          <a:blip r:embed="rId8"/>
          <a:stretch>
            <a:fillRect/>
          </a:stretch>
        </p:blipFill>
        <p:spPr>
          <a:xfrm>
            <a:off x="508000" y="4448163"/>
            <a:ext cx="8128000" cy="2282319"/>
          </a:xfrm>
          <a:prstGeom prst="rect">
            <a:avLst/>
          </a:prstGeom>
        </p:spPr>
      </p:pic>
      <p:sp>
        <p:nvSpPr>
          <p:cNvPr id="8" name="矩形 7"/>
          <p:cNvSpPr/>
          <p:nvPr/>
        </p:nvSpPr>
        <p:spPr>
          <a:xfrm>
            <a:off x="2108648" y="2370652"/>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19981" y="2370652"/>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08648" y="2757124"/>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19981" y="2757124"/>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08648" y="3151469"/>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9981" y="3151469"/>
            <a:ext cx="537305" cy="239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06484" y="3509161"/>
            <a:ext cx="537305"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434730" y="3857932"/>
            <a:ext cx="253082" cy="2945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860278" y="3509161"/>
            <a:ext cx="537305"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89644" y="3509161"/>
            <a:ext cx="537305"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982276" y="3865911"/>
            <a:ext cx="537305"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04427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4"/>
                                        </p:tgtEl>
                                      </p:cBhvr>
                                    </p:animEffect>
                                    <p:set>
                                      <p:cBhvr>
                                        <p:cTn id="52" dur="1" fill="hold">
                                          <p:stCondLst>
                                            <p:cond delay="499"/>
                                          </p:stCondLst>
                                        </p:cTn>
                                        <p:tgtEl>
                                          <p:spTgt spid="2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3130530"/>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我国目前处于世界城市化进程中的哪个阶段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加速阶段。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54416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316</TotalTime>
  <Words>2327</Words>
  <Application>Microsoft Office PowerPoint</Application>
  <PresentationFormat>全屏显示(4:3)</PresentationFormat>
  <Paragraphs>327</Paragraphs>
  <Slides>45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7"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第二单元  城市与地理环境</vt:lpstr>
      <vt:lpstr>第一节　城市发展与城市化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2016-08-17T00:14:26Z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