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73" r:id="rId2"/>
    <p:sldId id="383" r:id="rId3"/>
    <p:sldId id="264" r:id="rId4"/>
    <p:sldId id="265" r:id="rId5"/>
    <p:sldId id="384" r:id="rId6"/>
    <p:sldId id="378" r:id="rId7"/>
    <p:sldId id="385" r:id="rId8"/>
    <p:sldId id="386" r:id="rId9"/>
    <p:sldId id="387" r:id="rId10"/>
    <p:sldId id="388" r:id="rId11"/>
    <p:sldId id="389" r:id="rId12"/>
    <p:sldId id="379" r:id="rId13"/>
    <p:sldId id="390" r:id="rId14"/>
    <p:sldId id="275" r:id="rId15"/>
    <p:sldId id="391" r:id="rId16"/>
    <p:sldId id="361" r:id="rId17"/>
    <p:sldId id="392" r:id="rId18"/>
    <p:sldId id="393" r:id="rId19"/>
    <p:sldId id="394" r:id="rId20"/>
    <p:sldId id="395" r:id="rId21"/>
    <p:sldId id="396" r:id="rId22"/>
    <p:sldId id="397" r:id="rId23"/>
    <p:sldId id="398" r:id="rId24"/>
    <p:sldId id="362" r:id="rId25"/>
    <p:sldId id="399" r:id="rId26"/>
    <p:sldId id="400" r:id="rId27"/>
    <p:sldId id="372" r:id="rId28"/>
    <p:sldId id="401" r:id="rId29"/>
    <p:sldId id="374" r:id="rId30"/>
    <p:sldId id="402" r:id="rId31"/>
    <p:sldId id="403" r:id="rId32"/>
    <p:sldId id="404" r:id="rId33"/>
    <p:sldId id="405" r:id="rId34"/>
    <p:sldId id="406" r:id="rId35"/>
    <p:sldId id="407" r:id="rId36"/>
    <p:sldId id="375" r:id="rId37"/>
    <p:sldId id="408" r:id="rId38"/>
    <p:sldId id="409" r:id="rId39"/>
    <p:sldId id="270" r:id="rId40"/>
    <p:sldId id="410" r:id="rId41"/>
    <p:sldId id="277" r:id="rId42"/>
    <p:sldId id="411" r:id="rId43"/>
    <p:sldId id="310" r:id="rId44"/>
    <p:sldId id="311" r:id="rId45"/>
    <p:sldId id="412" r:id="rId46"/>
    <p:sldId id="413" r:id="rId4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1506" y="-54"/>
      </p:cViewPr>
      <p:guideLst>
        <p:guide orient="horz" pos="754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2016-08-17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9.xml"/><Relationship Id="rId7" Type="http://schemas.openxmlformats.org/officeDocument/2006/relationships/image" Target="../media/image6.png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5.png"/><Relationship Id="rId4" Type="http://schemas.openxmlformats.org/officeDocument/2006/relationships/slide" Target="../slides/slide1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4.xml"/><Relationship Id="rId4" Type="http://schemas.openxmlformats.org/officeDocument/2006/relationships/slide" Target="../slides/slide3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9.xml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4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4.xml"/><Relationship Id="rId4" Type="http://schemas.openxmlformats.org/officeDocument/2006/relationships/slide" Target="../slides/slide3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289135" cy="584775"/>
            <a:chOff x="29482" y="2927145"/>
            <a:chExt cx="1588722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5887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1832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20073" y="1"/>
            <a:ext cx="1379210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289135" cy="584775"/>
            <a:chOff x="29482" y="2927145"/>
            <a:chExt cx="1588722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5887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289135" cy="584775"/>
            <a:chOff x="29482" y="2927145"/>
            <a:chExt cx="1588722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5887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289135" cy="584775"/>
              <a:chOff x="29482" y="2927145"/>
              <a:chExt cx="1588722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58872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680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400" b="0" dirty="0" smtClean="0"/>
              <a:t>第一节　农业生产与地理环境</a:t>
            </a:r>
            <a:endParaRPr lang="zh-CN" altLang="zh-CN" sz="1400" b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7.xml"/><Relationship Id="rId4" Type="http://schemas.openxmlformats.org/officeDocument/2006/relationships/slide" Target="slide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7.xml"/><Relationship Id="rId4" Type="http://schemas.openxmlformats.org/officeDocument/2006/relationships/slide" Target="slide2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" Target="slide14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" Target="slide14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slide" Target="slide14.xml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slide" Target="slide14.xml"/><Relationship Id="rId7" Type="http://schemas.openxmlformats.org/officeDocument/2006/relationships/package" Target="../embeddings/Microsoft_Word___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" Target="slide14.xml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slide" Target="slide27.xml"/><Relationship Id="rId4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slide" Target="slide27.xml"/><Relationship Id="rId4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slide" Target="slide14.xml"/><Relationship Id="rId7" Type="http://schemas.openxmlformats.org/officeDocument/2006/relationships/package" Target="../embeddings/Microsoft_Word___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1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slide" Target="slide14.xml"/><Relationship Id="rId7" Type="http://schemas.openxmlformats.org/officeDocument/2006/relationships/package" Target="../embeddings/Microsoft_Word___1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4" Type="http://schemas.openxmlformats.org/officeDocument/2006/relationships/slide" Target="slide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7.xml"/><Relationship Id="rId4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7.xml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7" Type="http://schemas.openxmlformats.org/officeDocument/2006/relationships/image" Target="../media/image21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slide" Target="slide36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36.xml"/><Relationship Id="rId4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slide" Target="slide14.xml"/><Relationship Id="rId7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36.xml"/><Relationship Id="rId5" Type="http://schemas.openxmlformats.org/officeDocument/2006/relationships/slide" Target="slide29.xml"/><Relationship Id="rId4" Type="http://schemas.openxmlformats.org/officeDocument/2006/relationships/slide" Target="sl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slide" Target="slide14.xml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36.xml"/><Relationship Id="rId5" Type="http://schemas.openxmlformats.org/officeDocument/2006/relationships/slide" Target="slide29.xml"/><Relationship Id="rId4" Type="http://schemas.openxmlformats.org/officeDocument/2006/relationships/slide" Target="slide2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slide" Target="slide14.xml"/><Relationship Id="rId7" Type="http://schemas.openxmlformats.org/officeDocument/2006/relationships/package" Target="../embeddings/Microsoft_Word___1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36.xml"/><Relationship Id="rId5" Type="http://schemas.openxmlformats.org/officeDocument/2006/relationships/slide" Target="slide29.xml"/><Relationship Id="rId4" Type="http://schemas.openxmlformats.org/officeDocument/2006/relationships/slide" Target="slide2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slide" Target="slide14.xml"/><Relationship Id="rId7" Type="http://schemas.openxmlformats.org/officeDocument/2006/relationships/package" Target="../embeddings/Microsoft_Word___1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36.xml"/><Relationship Id="rId5" Type="http://schemas.openxmlformats.org/officeDocument/2006/relationships/slide" Target="slide29.xml"/><Relationship Id="rId4" Type="http://schemas.openxmlformats.org/officeDocument/2006/relationships/slide" Target="slide2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slide" Target="slide36.xml"/><Relationship Id="rId4" Type="http://schemas.openxmlformats.org/officeDocument/2006/relationships/slide" Target="slide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slide" Target="slide36.xml"/><Relationship Id="rId4" Type="http://schemas.openxmlformats.org/officeDocument/2006/relationships/slide" Target="slide2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slide" Target="slide36.xml"/><Relationship Id="rId4" Type="http://schemas.openxmlformats.org/officeDocument/2006/relationships/slide" Target="slide29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slide" Target="slide14.xml"/><Relationship Id="rId7" Type="http://schemas.openxmlformats.org/officeDocument/2006/relationships/package" Target="../embeddings/Microsoft_Word___1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36.xml"/><Relationship Id="rId5" Type="http://schemas.openxmlformats.org/officeDocument/2006/relationships/slide" Target="slide29.xml"/><Relationship Id="rId4" Type="http://schemas.openxmlformats.org/officeDocument/2006/relationships/slide" Target="slide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36.xml"/><Relationship Id="rId4" Type="http://schemas.openxmlformats.org/officeDocument/2006/relationships/slide" Target="slide2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slide" Target="slide36.xml"/><Relationship Id="rId4" Type="http://schemas.openxmlformats.org/officeDocument/2006/relationships/slide" Target="slide2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4.xml"/><Relationship Id="rId4" Type="http://schemas.openxmlformats.org/officeDocument/2006/relationships/slide" Target="slide4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4.xml"/><Relationship Id="rId4" Type="http://schemas.openxmlformats.org/officeDocument/2006/relationships/slide" Target="slide43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slide" Target="slide39.xml"/><Relationship Id="rId7" Type="http://schemas.openxmlformats.org/officeDocument/2006/relationships/package" Target="../embeddings/Microsoft_Word___1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slide" Target="slide44.xml"/><Relationship Id="rId5" Type="http://schemas.openxmlformats.org/officeDocument/2006/relationships/slide" Target="slide43.xml"/><Relationship Id="rId4" Type="http://schemas.openxmlformats.org/officeDocument/2006/relationships/slide" Target="slide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4.xml"/><Relationship Id="rId4" Type="http://schemas.openxmlformats.org/officeDocument/2006/relationships/slide" Target="slide4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4.xml"/><Relationship Id="rId4" Type="http://schemas.openxmlformats.org/officeDocument/2006/relationships/slide" Target="slide43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slide" Target="slide39.xml"/><Relationship Id="rId7" Type="http://schemas.openxmlformats.org/officeDocument/2006/relationships/package" Target="../embeddings/Microsoft_Word___1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slide" Target="slide44.xml"/><Relationship Id="rId5" Type="http://schemas.openxmlformats.org/officeDocument/2006/relationships/slide" Target="slide43.xml"/><Relationship Id="rId4" Type="http://schemas.openxmlformats.org/officeDocument/2006/relationships/slide" Target="slide41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slide" Target="slide39.xml"/><Relationship Id="rId7" Type="http://schemas.openxmlformats.org/officeDocument/2006/relationships/package" Target="../embeddings/Microsoft_Word___1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slide" Target="slide44.xml"/><Relationship Id="rId5" Type="http://schemas.openxmlformats.org/officeDocument/2006/relationships/slide" Target="slide43.xml"/><Relationship Id="rId4" Type="http://schemas.openxmlformats.org/officeDocument/2006/relationships/slide" Target="slide41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slide" Target="slide39.xml"/><Relationship Id="rId7" Type="http://schemas.openxmlformats.org/officeDocument/2006/relationships/package" Target="../embeddings/Microsoft_Word___1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44.xml"/><Relationship Id="rId5" Type="http://schemas.openxmlformats.org/officeDocument/2006/relationships/slide" Target="slide43.xml"/><Relationship Id="rId4" Type="http://schemas.openxmlformats.org/officeDocument/2006/relationships/slide" Target="slide4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第三单元</a:t>
            </a:r>
            <a:r>
              <a:rPr lang="en-US" altLang="zh-CN" dirty="0"/>
              <a:t>  </a:t>
            </a:r>
            <a:r>
              <a:rPr lang="zh-CN" altLang="zh-CN" dirty="0" smtClean="0"/>
              <a:t>产业</a:t>
            </a:r>
            <a:r>
              <a:rPr lang="zh-CN" altLang="zh-CN" dirty="0"/>
              <a:t>活动与地理环境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63440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6373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混合农业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种植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业和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畜牧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业相互结合、兼而有之的综合性农业。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欧洲、北美洲和非洲的南非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以及大洋洲的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澳大利亚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新西兰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珠江三角洲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地区的基塘生产。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澳大利亚小麦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牧羊混合农业的优点。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环境效益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交替种植小麦、牧草或休耕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可保持土壤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肥力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形成农业生态系统的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良性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循环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获得良好的环境效益。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社会效益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时间上做到忙、闲错开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便于合理、有效地安排农业生产活动。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经济效益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农场主决定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种植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放牧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的规模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经济收入比较稳定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有利于获得良好的经济效益。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11040" y="1647530"/>
            <a:ext cx="537305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29813" y="1647530"/>
            <a:ext cx="537305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76287" y="2453546"/>
            <a:ext cx="1101830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2704" y="2864817"/>
            <a:ext cx="1101830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83773" y="3265830"/>
            <a:ext cx="1371465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80321" y="4074844"/>
            <a:ext cx="537305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55764" y="4466728"/>
            <a:ext cx="537305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734596" y="5673129"/>
            <a:ext cx="537305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577071" y="5673129"/>
            <a:ext cx="537305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060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63440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澳大利亚东南部混合农业发展的限制性因素是什么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可采取哪些措施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澳大利亚东南部墨累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达令盆地位于大分水岭的背风坡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降水少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水源是其农牧业发展的限制性因素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为此澳大利亚政府采取了东水西调的措施。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816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63440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6876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三、农业生产对地理环境的影响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农业生产如果能保持合理的强度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土地等资源就可以为人类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持续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人类违反自然规律可能导致自然环境破坏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水土流失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、土壤肥力下降等问题。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农业生产的发展会引起自然植被、地表环境以及地表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辐射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特性和自然界的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循环等发生改变。如人类破坏原始森林使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生物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多样性受到严重破坏。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不合理的农业生产方式会给地理环境带来不利影响。如不合理灌溉引起的土地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盐渍化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农业生产技术的改进也对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生态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环境带来了某些负面影响。如大量施用化肥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会使土壤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板结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50037" y="1722580"/>
            <a:ext cx="537305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7722" y="2118928"/>
            <a:ext cx="537305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44906" y="2524267"/>
            <a:ext cx="1091640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36551" y="3332420"/>
            <a:ext cx="526718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85487" y="3732644"/>
            <a:ext cx="245855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94959" y="3732643"/>
            <a:ext cx="526718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46734" y="4941168"/>
            <a:ext cx="808009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86576" y="5333443"/>
            <a:ext cx="521503" cy="318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80994" y="5744142"/>
            <a:ext cx="526718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45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63440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土地沙漠化和土地盐渍化的成因一样吗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不一样。沙漠化是土地逐渐变成沙质荒漠的一种环境退化现象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是人类活动和自然因素使生态环境发生变化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植被破坏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风沙加剧所致。而土地盐渍化则主要是人类不合理的灌溉使土壤表层中含盐量太高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因此两者的成因是不一致的。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11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rgbClr val="C04B05"/>
                </a:solidFill>
              </a:rPr>
              <a:t>问题导引</a:t>
            </a:r>
            <a:endParaRPr lang="zh-CN" altLang="en-US" dirty="0">
              <a:solidFill>
                <a:srgbClr val="C04B05"/>
              </a:solidFill>
            </a:endParaRPr>
          </a:p>
        </p:txBody>
      </p:sp>
      <p:sp>
        <p:nvSpPr>
          <p:cNvPr id="11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影响农业区位的因素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日中新网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年海南省常年蔬菜基地面积达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农户散种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全年产量约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新建设常年蔬菜基地约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海南省携手某电子商务公司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开展农产品电子商务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网上菜篮子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销售额达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4.93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亿元。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rgbClr val="C04B05"/>
                </a:solidFill>
              </a:rPr>
              <a:t>问题导引</a:t>
            </a:r>
            <a:endParaRPr lang="zh-CN" altLang="en-US" dirty="0">
              <a:solidFill>
                <a:srgbClr val="C04B05"/>
              </a:solidFill>
            </a:endParaRPr>
          </a:p>
        </p:txBody>
      </p:sp>
      <p:sp>
        <p:nvSpPr>
          <p:cNvPr id="11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海南省种植蔬菜的区位因素有哪些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气温高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日照时间长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光照充足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雨量充沛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地形平坦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土层深厚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肥力高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种植历史长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政策支持等。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海南省推进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网上菜篮子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体现出农业区位的什么因素在发挥作用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市场因素。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73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23885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一、影响农业的区位因素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影响农业区位的因素很多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主要包括自然条件、社会经济条件和技术条件等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具体如下。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自然条件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492747"/>
              </p:ext>
            </p:extLst>
          </p:nvPr>
        </p:nvGraphicFramePr>
        <p:xfrm>
          <a:off x="508000" y="3177862"/>
          <a:ext cx="8128000" cy="32034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文档" r:id="rId7" imgW="3839157" imgH="1512990" progId="Word.Document.12">
                  <p:embed/>
                </p:oleObj>
              </mc:Choice>
              <mc:Fallback>
                <p:oleObj name="文档" r:id="rId7" imgW="3839157" imgH="15129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3177862"/>
                        <a:ext cx="8128000" cy="32034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9024053"/>
              </p:ext>
            </p:extLst>
          </p:nvPr>
        </p:nvGraphicFramePr>
        <p:xfrm>
          <a:off x="508000" y="1462992"/>
          <a:ext cx="8128000" cy="5062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文档" r:id="rId7" imgW="3839157" imgH="2390467" progId="Word.Document.12">
                  <p:embed/>
                </p:oleObj>
              </mc:Choice>
              <mc:Fallback>
                <p:oleObj name="文档" r:id="rId7" imgW="3839157" imgH="23904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462992"/>
                        <a:ext cx="8128000" cy="50623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412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066555"/>
              </p:ext>
            </p:extLst>
          </p:nvPr>
        </p:nvGraphicFramePr>
        <p:xfrm>
          <a:off x="508000" y="2320665"/>
          <a:ext cx="8128000" cy="2470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文档" r:id="rId7" imgW="3839157" imgH="1166968" progId="Word.Document.12">
                  <p:embed/>
                </p:oleObj>
              </mc:Choice>
              <mc:Fallback>
                <p:oleObj name="文档" r:id="rId7" imgW="3839157" imgH="11669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320665"/>
                        <a:ext cx="8128000" cy="24706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489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0532"/>
            <a:ext cx="243816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社会经济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条件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8809650"/>
              </p:ext>
            </p:extLst>
          </p:nvPr>
        </p:nvGraphicFramePr>
        <p:xfrm>
          <a:off x="508000" y="1858502"/>
          <a:ext cx="8128000" cy="4749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文档" r:id="rId7" imgW="3839157" imgH="2242840" progId="Word.Document.12">
                  <p:embed/>
                </p:oleObj>
              </mc:Choice>
              <mc:Fallback>
                <p:oleObj name="文档" r:id="rId7" imgW="3839157" imgH="22428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858502"/>
                        <a:ext cx="8128000" cy="47497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470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第一节　农业生产与地理环境</a:t>
            </a:r>
          </a:p>
        </p:txBody>
      </p:sp>
    </p:spTree>
    <p:extLst>
      <p:ext uri="{BB962C8B-B14F-4D97-AF65-F5344CB8AC3E}">
        <p14:creationId xmlns:p14="http://schemas.microsoft.com/office/powerpoint/2010/main" val="28280712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6832"/>
            <a:ext cx="187391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技术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条件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4635235"/>
              </p:ext>
            </p:extLst>
          </p:nvPr>
        </p:nvGraphicFramePr>
        <p:xfrm>
          <a:off x="508000" y="2470466"/>
          <a:ext cx="8128000" cy="29177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文档" r:id="rId7" imgW="3839157" imgH="1378326" progId="Word.Document.12">
                  <p:embed/>
                </p:oleObj>
              </mc:Choice>
              <mc:Fallback>
                <p:oleObj name="文档" r:id="rId7" imgW="3839157" imgH="13783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470466"/>
                        <a:ext cx="8128000" cy="29177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181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1390564"/>
            <a:ext cx="8128000" cy="4558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447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2430980"/>
            <a:ext cx="8128000" cy="225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79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二、区位因素变化对农业的影响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社会经济条件、科技条件等在不断变化中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其将通过对地形、光热、土壤的改造或对市场、交通等因素的影响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间接或直接影响农业发展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具体分析如下所示。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6553958"/>
              </p:ext>
            </p:extLst>
          </p:nvPr>
        </p:nvGraphicFramePr>
        <p:xfrm>
          <a:off x="1001115" y="2889133"/>
          <a:ext cx="7141770" cy="3895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文档" r:id="rId7" imgW="3839157" imgH="2094494" progId="Word.Document.12">
                  <p:embed/>
                </p:oleObj>
              </mc:Choice>
              <mc:Fallback>
                <p:oleObj name="文档" r:id="rId7" imgW="3839157" imgH="20944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01115" y="2889133"/>
                        <a:ext cx="7141770" cy="38957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094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5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典例剖析</a:t>
            </a:r>
            <a:endParaRPr lang="zh-CN" altLang="en-US" dirty="0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6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07638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丝绸之路东起中国西安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西至埃及亚历山大。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3511894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古代陆上丝绸之路示意图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陆上丝绸之路是东西方交往的重要通道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分为东西两段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东段主要在今中国境内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其正式开通源自张骞通西域。汉与西域的交往主要通过河西走廊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南北朝时期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由于河西走廊被割据政权占据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南朝与西域的交往主要通过今青海境内的青海道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唐朝统一后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河西走廊又恢复了在丝绸之路中的主导地位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世纪西夏崛起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青海道和河西走廊被切断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北宋只能向北渡过黄河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再由河套地区向西进入西域。从元朝起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河西走廊成为中西方交往的稳定通道。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0643794"/>
              </p:ext>
            </p:extLst>
          </p:nvPr>
        </p:nvGraphicFramePr>
        <p:xfrm>
          <a:off x="1645501" y="1707875"/>
          <a:ext cx="5852998" cy="1798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文档" r:id="rId7" imgW="3839157" imgH="1179931" progId="Word.Document.12">
                  <p:embed/>
                </p:oleObj>
              </mc:Choice>
              <mc:Fallback>
                <p:oleObj name="文档" r:id="rId7" imgW="3839157" imgH="11799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45501" y="1707875"/>
                        <a:ext cx="5852998" cy="17985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6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5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典例剖析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在上图的甲、乙两地中任选其一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说明主要农作物及其分布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并阐述农业发展的自然地理条件。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本题考查农业生产的区位条件。甲地主要的农作物为棉花、小麦、水稻等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地处热带沙漠气候区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农业集中分布在地中海沿岸、尼罗河沿岸及三角洲地区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可从灌溉水源、气候、光照、热量、温差、土壤等方面分析农业发展的自然地理条件。乙地主要的农作物为棉花、水稻、小麦等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地处温带大陆性气候区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农业集中分布在盆地边缘的绿洲地带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农业发展的自然地理条件主要从水源、气候、土壤、光照、热量等方面分析。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解题思路：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准确进行地理定位是做题关键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明确不同区域农业发展条件及特点是做题基础。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首先明确甲、乙两地的位置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了解两地主要农作物。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再从地形、气候、土壤、灌溉水源等角度分析农业发展的自然条件。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37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5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典例剖析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盛产棉花、水稻、小麦等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农业集中分布在地中海沿岸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尼罗河沿岸及三角洲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土壤肥沃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灌溉水源充足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主要为热带沙漠气候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日照充足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热量丰富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温差大。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盛产棉花、水稻、小麦等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农业集中分布在盆地边缘的绿洲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土壤肥沃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灌溉水源充足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主要为温带大陆性气候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日照充足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热量丰富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温差大。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712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1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问题导引</a:t>
            </a:r>
          </a:p>
        </p:txBody>
      </p:sp>
      <p:sp>
        <p:nvSpPr>
          <p:cNvPr id="12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农业地域类型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广西第五届龙脊梯田文化节开幕。下面两图分别为龙脊梯田景观图和水稻生产活动景观图。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R14.eps" descr="id:2147491418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812051" y="2996952"/>
            <a:ext cx="3466940" cy="2592288"/>
          </a:xfrm>
          <a:prstGeom prst="rect">
            <a:avLst/>
          </a:prstGeom>
        </p:spPr>
      </p:pic>
      <p:pic>
        <p:nvPicPr>
          <p:cNvPr id="14" name="R14A.eps" descr="id:2147491425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4675300" y="2974001"/>
            <a:ext cx="3497100" cy="262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24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1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问题导引</a:t>
            </a:r>
          </a:p>
        </p:txBody>
      </p:sp>
      <p:sp>
        <p:nvSpPr>
          <p:cNvPr id="12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该地的农业地域类型是什么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水稻种植业。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该种农业地域类型形成的主要区位条件是什么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高温多雨、雨热同期的气候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平坦的地形地势条件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丰富的劳动力条件等。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8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世界主要农业地域类型的区位因素及特点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比较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4396710"/>
              </p:ext>
            </p:extLst>
          </p:nvPr>
        </p:nvGraphicFramePr>
        <p:xfrm>
          <a:off x="508000" y="2146144"/>
          <a:ext cx="8128000" cy="3936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文档" r:id="rId7" imgW="3839157" imgH="1859012" progId="Word.Document.12">
                  <p:embed/>
                </p:oleObj>
              </mc:Choice>
              <mc:Fallback>
                <p:oleObj name="文档" r:id="rId7" imgW="3839157" imgH="18590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146144"/>
                        <a:ext cx="8128000" cy="39362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598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400516"/>
              </p:ext>
            </p:extLst>
          </p:nvPr>
        </p:nvGraphicFramePr>
        <p:xfrm>
          <a:off x="508000" y="944980"/>
          <a:ext cx="8128000" cy="6134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文档" r:id="rId3" imgW="3839157" imgH="2896717" progId="Word.Document.12">
                  <p:embed/>
                </p:oleObj>
              </mc:Choice>
              <mc:Fallback>
                <p:oleObj name="文档" r:id="rId3" imgW="3839157" imgH="28967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944980"/>
                        <a:ext cx="8128000" cy="61346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0745626"/>
              </p:ext>
            </p:extLst>
          </p:nvPr>
        </p:nvGraphicFramePr>
        <p:xfrm>
          <a:off x="508000" y="1283171"/>
          <a:ext cx="8128000" cy="57855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文档" r:id="rId7" imgW="3845639" imgH="2736488" progId="Word.Document.12">
                  <p:embed/>
                </p:oleObj>
              </mc:Choice>
              <mc:Fallback>
                <p:oleObj name="文档" r:id="rId7" imgW="3845639" imgH="27364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283171"/>
                        <a:ext cx="8128000" cy="57855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3888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9163522"/>
              </p:ext>
            </p:extLst>
          </p:nvPr>
        </p:nvGraphicFramePr>
        <p:xfrm>
          <a:off x="508000" y="1587867"/>
          <a:ext cx="8128000" cy="3936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文档" r:id="rId7" imgW="3839157" imgH="1859012" progId="Word.Document.12">
                  <p:embed/>
                </p:oleObj>
              </mc:Choice>
              <mc:Fallback>
                <p:oleObj name="文档" r:id="rId7" imgW="3839157" imgH="18590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587867"/>
                        <a:ext cx="8128000" cy="39362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2090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4664018"/>
              </p:ext>
            </p:extLst>
          </p:nvPr>
        </p:nvGraphicFramePr>
        <p:xfrm>
          <a:off x="508000" y="1412776"/>
          <a:ext cx="8128000" cy="54287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文档" r:id="rId7" imgW="3839157" imgH="2563657" progId="Word.Document.12">
                  <p:embed/>
                </p:oleObj>
              </mc:Choice>
              <mc:Fallback>
                <p:oleObj name="文档" r:id="rId7" imgW="3839157" imgH="256365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412776"/>
                        <a:ext cx="8128000" cy="54287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3965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1207638"/>
            <a:ext cx="8128000" cy="5504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73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1349933"/>
            <a:ext cx="8128000" cy="4412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54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14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15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名师精讲</a:t>
            </a:r>
          </a:p>
        </p:txBody>
      </p:sp>
      <p:sp>
        <p:nvSpPr>
          <p:cNvPr id="16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1433566"/>
            <a:ext cx="8128000" cy="424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63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5" name="TextBox 3">
            <a:hlinkClick r:id="rId4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6" name="TextBox 40">
            <a:hlinkClick r:id="rId5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TextBox 3">
            <a:hlinkClick r:id="rId6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】导学号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34640043(2015·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下图示意我国某地循环农业生产模式。读图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2436729"/>
              </p:ext>
            </p:extLst>
          </p:nvPr>
        </p:nvGraphicFramePr>
        <p:xfrm>
          <a:off x="508000" y="2082620"/>
          <a:ext cx="8128000" cy="25244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" name="文档" r:id="rId7" imgW="3839157" imgH="1192893" progId="Word.Document.12">
                  <p:embed/>
                </p:oleObj>
              </mc:Choice>
              <mc:Fallback>
                <p:oleObj name="文档" r:id="rId7" imgW="3839157" imgH="11928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082620"/>
                        <a:ext cx="8128000" cy="25244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672140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该地的农业地域类型是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水稻种植业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乳畜业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大牧场放牧业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混合农业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该生产模式的农产品深受消费者青睐是因为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价格低廉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减耗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保鲜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绿色优质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品种丰富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50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5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6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解答本题需区分水稻种植业、乳畜业、大牧场放牧业、混合农业四种农业地域类型。结合图可知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该地既有猪、牛羊、鸡鸭等养殖业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又有水稻、花卉等种植业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因此该地农业地域类型属于混合农业。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绿色农产品是指遵循可持续发展原则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按照特定生产方式生产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经专门机构认定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许可使用绿色食品标志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无污染、安全、优质、营养的农产品。从该地循环农业生产模式图中可知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有机堆肥来自猪粪、畜粪、稻草等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鸡鸭、牛羊等畜产品的饲料主要来自牧草和水稻秸秆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基本无污染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是一种生态农业模式。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12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42527" y="908720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</a:p>
        </p:txBody>
      </p:sp>
      <p:sp>
        <p:nvSpPr>
          <p:cNvPr id="5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6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典例剖析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1812710"/>
            <a:ext cx="8128000" cy="348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16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1-2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3-4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3" name="圆角矩形 12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东方市是海南北运瓜菜种植基地之一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每年都有大量瓜果蔬菜北运。主要种植的品种有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圆椒、尖椒、黄瓜、苦瓜、番茄、茄子等蔬菜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供应时间在当年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月至次年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西瓜供应时间在当年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11—12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月。据此完成第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海南岛瓜菜主要供应时间是冬季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其形成的主导因素是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市场、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热量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光照、热量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市场、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光照、水分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冬季利用塑料大棚生产反季节蔬菜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在贵州难以成功的原因最可能是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人口稀少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市场狭小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地处亚热带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热量充足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无须利用大棚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冬季多阴雨天气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光照不足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外来蔬菜丰富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价格低廉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3440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4822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一、影响农业区位的因素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农业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人类利用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动植物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的生长和繁殖来获得产品的物质生产部门。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地域性、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季节性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周期性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主要区位因素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2520385"/>
              </p:ext>
            </p:extLst>
          </p:nvPr>
        </p:nvGraphicFramePr>
        <p:xfrm>
          <a:off x="508000" y="3907110"/>
          <a:ext cx="8128000" cy="25244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文档" r:id="rId6" imgW="3839157" imgH="1192533" progId="Word.Document.12">
                  <p:embed/>
                </p:oleObj>
              </mc:Choice>
              <mc:Fallback>
                <p:oleObj name="文档" r:id="rId6" imgW="3839157" imgH="11925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3907110"/>
                        <a:ext cx="8128000" cy="25244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915816" y="2176400"/>
            <a:ext cx="857404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86498" y="2972326"/>
            <a:ext cx="886722" cy="311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71373" y="2972326"/>
            <a:ext cx="824153" cy="311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86433" y="4391683"/>
            <a:ext cx="599454" cy="271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16016" y="4391683"/>
            <a:ext cx="599454" cy="271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97319" y="4768688"/>
            <a:ext cx="599454" cy="271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66738" y="4779574"/>
            <a:ext cx="1133242" cy="271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771593" y="4779574"/>
            <a:ext cx="942836" cy="271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89606" y="5539004"/>
            <a:ext cx="531985" cy="271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089411" y="5539004"/>
            <a:ext cx="531985" cy="271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1-2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3-4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3" name="圆角矩形 12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海南岛瓜菜北运主要供应时间是冬季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一是因为冬季我国北方地区热量不足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瓜菜不能正常生长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因此对瓜菜的市场需求量大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二是因为海南岛地处热带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热量丰富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冬季也可大量生产瓜菜。第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贵州冬季受昆明准静止锋的影响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阴雨连绵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光照不足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因此利用塑料大棚也难以生产反季节蔬菜。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79839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1-2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3-4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下图为某地水稻循环经济加工产业模式图。读图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1359562"/>
              </p:ext>
            </p:extLst>
          </p:nvPr>
        </p:nvGraphicFramePr>
        <p:xfrm>
          <a:off x="508000" y="2210450"/>
          <a:ext cx="8128000" cy="35228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0" name="文档" r:id="rId7" imgW="3839157" imgH="1663497" progId="Word.Document.12">
                  <p:embed/>
                </p:oleObj>
              </mc:Choice>
              <mc:Fallback>
                <p:oleObj name="文档" r:id="rId7" imgW="3839157" imgH="16634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210450"/>
                        <a:ext cx="8128000" cy="35228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1-2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3-4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0763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有关该地水稻种植业特点的叙述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商品率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劳动力投入少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科技比例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机械化程度高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在水稻循环经济加工产业模式中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下列说法合理的是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订单农业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抑制粮食生产的积极性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循环经济实现了环境污染物的零排放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品牌优质大米主要靠精深加工环节实现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精深加工有利于促进当地工业化的发展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从图中可以看出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该地发展的是订单农业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水稻生产商品率高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水稻种植业是一种劳动密集型产业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需要投入大量劳动力。第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订单农业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能提高粮食生产的积极性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循环经济能有效减少污染物的排放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精深加工有利于促进当地工业化发展。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01163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1-2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3-4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5240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开心果耐旱怕涝。在西亚伊朗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品质最好的开心果产自环境恶劣的高原沙漠地区。这种现象表明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优质农产品一般生长在环境恶劣的高原沙漠地区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在环境恶劣的地区选择合适的品种也能生产出优质农产品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农业生产的多种经营是应对恶劣农业生产条件的有效手段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农业生产的专业化可以改变恶劣的农业生产自然条件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在伊朗环境恶劣的高原沙漠地区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耐旱怕涝的开心果生长非常好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这表明只要因地制宜、选择合适的品种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即便是自然环境恶劣的地区也能生产出优质农产品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1-2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3-4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导学号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34640044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做大做强优势农产品和优势农业产区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对带动我国农业整体素质提高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形成科学合理的农业生产布局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推进农业现代化具有重大意义。下图是我国部分农产品优势产区布局示意图。读图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从自然条件分析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西北地区棉花种植的优势条件是什么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限制性条件是什么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5461354"/>
              </p:ext>
            </p:extLst>
          </p:nvPr>
        </p:nvGraphicFramePr>
        <p:xfrm>
          <a:off x="903800" y="3390368"/>
          <a:ext cx="7358173" cy="32134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4" name="文档" r:id="rId7" imgW="3839157" imgH="1676099" progId="Word.Document.12">
                  <p:embed/>
                </p:oleObj>
              </mc:Choice>
              <mc:Fallback>
                <p:oleObj name="文档" r:id="rId7" imgW="3839157" imgH="16760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03800" y="3390368"/>
                        <a:ext cx="7358173" cy="32134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1-2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3-4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78685" y="1412776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东北和京津沪都是我国牛奶优势产区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东北牛奶产区主导区位条件是什么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京津沪牛奶产区主导区位条件是什么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东北地区和长江流域都是我国重要粮食产区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分析下表比较两地农业生产的差异。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915547"/>
              </p:ext>
            </p:extLst>
          </p:nvPr>
        </p:nvGraphicFramePr>
        <p:xfrm>
          <a:off x="508000" y="3273583"/>
          <a:ext cx="8128000" cy="26622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" name="文档" r:id="rId7" imgW="3839157" imgH="1256984" progId="Word.Document.12">
                  <p:embed/>
                </p:oleObj>
              </mc:Choice>
              <mc:Fallback>
                <p:oleObj name="文档" r:id="rId7" imgW="3839157" imgH="12569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3273583"/>
                        <a:ext cx="8128000" cy="26622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785060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1-2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3-4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2999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题目要求回答的是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方面。第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比较两牛奶产区的主导区位条件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东北地区主要是自然条件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京津沪地区主要是社会经济条件。第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注意题目中要求填写的是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粮食作物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如水稻、小麦、玉米等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农业地域类型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优势社会经济条件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光照强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昼夜温差大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沙质土壤。水源缺乏。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饲料丰富。靠近消费市场。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297126"/>
              </p:ext>
            </p:extLst>
          </p:nvPr>
        </p:nvGraphicFramePr>
        <p:xfrm>
          <a:off x="508000" y="4509120"/>
          <a:ext cx="8128000" cy="26478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2" name="文档" r:id="rId7" imgW="3845639" imgH="1251943" progId="Word.Document.12">
                  <p:embed/>
                </p:oleObj>
              </mc:Choice>
              <mc:Fallback>
                <p:oleObj name="文档" r:id="rId7" imgW="3845639" imgH="12519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4509120"/>
                        <a:ext cx="8128000" cy="26478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964769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3440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农业区位因素的变化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因素对农业区位的影响最重要。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社会经济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农业技术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条件对农业区位影响越来越突出。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橘生淮南则为橘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生于淮北则为枳。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产生此现象的主导因素是什么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这反映出农业生产的什么特点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气候原因导致橘与枳的区别。反映出农业的地域性特点。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32303" y="2560318"/>
            <a:ext cx="537305" cy="311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96678" y="2966395"/>
            <a:ext cx="1092609" cy="311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47528" y="2966395"/>
            <a:ext cx="1092609" cy="311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24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63440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二、农业地域类型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世界各地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社会经济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条件差异很大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农业生产方式和类型各具特色。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在一定地域内形成的较稳定的、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成型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的区域性农业生产类型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是历史长期发展的产物。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以种植业为主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水稻种植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业、商品谷物农业。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以畜牧业为主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大牧场放牧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业、乳畜业。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混合农业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谷物家畜农业、种植业和牧羊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业并重的混合农业。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88049" y="2118705"/>
            <a:ext cx="537305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99869" y="2118705"/>
            <a:ext cx="1078086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2217" y="3335220"/>
            <a:ext cx="537305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44331" y="4526213"/>
            <a:ext cx="1099756" cy="318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60985" y="4920200"/>
            <a:ext cx="1356563" cy="327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95795" y="5335095"/>
            <a:ext cx="1078086" cy="318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74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1563440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水稻种植业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主要分布在亚洲的东部、东南部、南部。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区位优势。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381417"/>
              </p:ext>
            </p:extLst>
          </p:nvPr>
        </p:nvGraphicFramePr>
        <p:xfrm>
          <a:off x="508000" y="2719806"/>
          <a:ext cx="8128000" cy="37043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文档" r:id="rId6" imgW="3839157" imgH="1749552" progId="Word.Document.12">
                  <p:embed/>
                </p:oleObj>
              </mc:Choice>
              <mc:Fallback>
                <p:oleObj name="文档" r:id="rId6" imgW="3839157" imgH="17495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719806"/>
                        <a:ext cx="8128000" cy="37043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264970" y="3213482"/>
            <a:ext cx="537305" cy="258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64512" y="3594788"/>
            <a:ext cx="808009" cy="258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86804" y="3961963"/>
            <a:ext cx="792088" cy="259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61606" y="4362347"/>
            <a:ext cx="784246" cy="258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54386" y="4755038"/>
            <a:ext cx="521503" cy="258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981984" y="5147706"/>
            <a:ext cx="521503" cy="258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959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63440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以农户家庭经营为主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生产规模小。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单位面积产量高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商品率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机械化水平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为什么水稻生产主要分布在热带、亚热带季风气候区和热带雨林气候区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而不是地中海气候区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水稻是喜温、喜湿的高产粮食作物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季风气候和热带雨林气候雨热同期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正好满足水稻好暖喜湿的条件。地中海气候热量充足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但高温期降水少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不利于水稻的生长。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87952" y="2554895"/>
            <a:ext cx="795416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52170" y="2961408"/>
            <a:ext cx="258396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684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63440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商品谷物农业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以生产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小麦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、玉米等谷物为主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产品面向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市场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的农业地域类型。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生产规模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商品率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机械化水平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美国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、加拿大、阿根廷、澳大利亚和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俄罗斯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家庭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农场为主经营。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东北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和西北地区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国营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农场为主经营。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60442" y="2359766"/>
            <a:ext cx="537305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1118" y="2359766"/>
            <a:ext cx="537305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68272" y="3161599"/>
            <a:ext cx="255613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46644" y="3161599"/>
            <a:ext cx="255613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96608" y="3161599"/>
            <a:ext cx="255613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90111" y="3959568"/>
            <a:ext cx="527869" cy="315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70467" y="3959568"/>
            <a:ext cx="801721" cy="315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85121" y="4347620"/>
            <a:ext cx="527869" cy="321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793696" y="4754804"/>
            <a:ext cx="527869" cy="321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105664" y="4754804"/>
            <a:ext cx="527869" cy="321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3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323</TotalTime>
  <Words>2318</Words>
  <Application>Microsoft Office PowerPoint</Application>
  <PresentationFormat>全屏显示(4:3)</PresentationFormat>
  <Paragraphs>321</Paragraphs>
  <Slides>46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8" baseType="lpstr"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第三单元  产业活动与地理环境</vt:lpstr>
      <vt:lpstr>第一节　农业生产与地理环境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2016-08-17T00:35:47Z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