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3" r:id="rId2"/>
    <p:sldId id="264" r:id="rId3"/>
    <p:sldId id="265" r:id="rId4"/>
    <p:sldId id="383" r:id="rId5"/>
    <p:sldId id="378" r:id="rId6"/>
    <p:sldId id="384" r:id="rId7"/>
    <p:sldId id="385" r:id="rId8"/>
    <p:sldId id="379" r:id="rId9"/>
    <p:sldId id="386" r:id="rId10"/>
    <p:sldId id="275" r:id="rId11"/>
    <p:sldId id="387" r:id="rId12"/>
    <p:sldId id="388" r:id="rId13"/>
    <p:sldId id="361" r:id="rId14"/>
    <p:sldId id="389" r:id="rId15"/>
    <p:sldId id="390" r:id="rId16"/>
    <p:sldId id="391" r:id="rId17"/>
    <p:sldId id="362" r:id="rId18"/>
    <p:sldId id="392" r:id="rId19"/>
    <p:sldId id="393" r:id="rId20"/>
    <p:sldId id="372" r:id="rId21"/>
    <p:sldId id="394" r:id="rId22"/>
    <p:sldId id="374" r:id="rId23"/>
    <p:sldId id="395" r:id="rId24"/>
    <p:sldId id="375" r:id="rId25"/>
    <p:sldId id="396" r:id="rId26"/>
    <p:sldId id="397" r:id="rId27"/>
    <p:sldId id="270" r:id="rId28"/>
    <p:sldId id="277" r:id="rId29"/>
    <p:sldId id="398" r:id="rId30"/>
    <p:sldId id="310" r:id="rId31"/>
    <p:sldId id="399" r:id="rId32"/>
    <p:sldId id="311" r:id="rId33"/>
    <p:sldId id="400"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0456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第三节　旅游业与地理环境</a:t>
            </a:r>
            <a:r>
              <a:rPr lang="en-US" altLang="zh-CN" sz="1400" dirty="0" smtClean="0"/>
              <a:t>(</a:t>
            </a:r>
            <a:r>
              <a:rPr lang="zh-CN" altLang="zh-CN" sz="1400" dirty="0" smtClean="0"/>
              <a:t>选学</a:t>
            </a:r>
            <a:r>
              <a:rPr lang="en-US" altLang="zh-CN" sz="1400" dirty="0" smtClean="0"/>
              <a:t>)</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0.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3.xml"/><Relationship Id="rId9" Type="http://schemas.openxmlformats.org/officeDocument/2006/relationships/image" Target="../media/image10.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0.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3.xml"/><Relationship Id="rId9"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0.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3.xml"/><Relationship Id="rId9" Type="http://schemas.openxmlformats.org/officeDocument/2006/relationships/image" Target="../media/image12.emf"/></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slide" Target="slide20.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slide" Target="slide20.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6.png"/><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slide" Target="slide20.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0.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3.xml"/><Relationship Id="rId9" Type="http://schemas.openxmlformats.org/officeDocument/2006/relationships/image" Target="../media/image17.emf"/></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0.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0.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19.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0.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4.xml"/><Relationship Id="rId5" Type="http://schemas.openxmlformats.org/officeDocument/2006/relationships/slide" Target="slide22.xml"/><Relationship Id="rId10" Type="http://schemas.openxmlformats.org/officeDocument/2006/relationships/image" Target="../media/image21.png"/><Relationship Id="rId4" Type="http://schemas.openxmlformats.org/officeDocument/2006/relationships/slide" Target="slide20.xml"/><Relationship Id="rId9" Type="http://schemas.openxmlformats.org/officeDocument/2006/relationships/image" Target="../media/image20.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0.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2.emf"/></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slide" Target="slide24.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7.xml"/><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4.emf"/></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8.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旅游业与地理环境</a:t>
            </a:r>
            <a:r>
              <a:rPr lang="en-US" altLang="zh-CN" dirty="0"/>
              <a:t>(</a:t>
            </a:r>
            <a:r>
              <a:rPr lang="zh-CN" altLang="zh-CN" dirty="0"/>
              <a:t>选学</a:t>
            </a:r>
            <a:r>
              <a:rPr lang="en-US" altLang="zh-CN" dirty="0"/>
              <a:t>)</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12776"/>
            <a:ext cx="8128000" cy="166346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影响旅游业发展的地理因素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位于安徽省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世界自然和文化双重遗产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世界地质公园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中国十大名胜古迹之一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级旅游景区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下图为黄山市主要旅游景区的分布图。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63347623"/>
              </p:ext>
            </p:extLst>
          </p:nvPr>
        </p:nvGraphicFramePr>
        <p:xfrm>
          <a:off x="508000" y="3170133"/>
          <a:ext cx="8128000" cy="2336213"/>
        </p:xfrm>
        <a:graphic>
          <a:graphicData uri="http://schemas.openxmlformats.org/presentationml/2006/ole">
            <mc:AlternateContent xmlns:mc="http://schemas.openxmlformats.org/markup-compatibility/2006">
              <mc:Choice xmlns:v="urn:schemas-microsoft-com:vml" Requires="v">
                <p:oleObj spid="_x0000_s3079" name="文档" r:id="rId8" imgW="3839157" imgH="1103957" progId="Word.Document.12">
                  <p:embed/>
                </p:oleObj>
              </mc:Choice>
              <mc:Fallback>
                <p:oleObj name="文档" r:id="rId8" imgW="3839157" imgH="1103957" progId="Word.Document.12">
                  <p:embed/>
                  <p:pic>
                    <p:nvPicPr>
                      <p:cNvPr id="0" name=""/>
                      <p:cNvPicPr/>
                      <p:nvPr/>
                    </p:nvPicPr>
                    <p:blipFill>
                      <a:blip r:embed="rId9"/>
                      <a:stretch>
                        <a:fillRect/>
                      </a:stretch>
                    </p:blipFill>
                    <p:spPr>
                      <a:xfrm>
                        <a:off x="508000" y="3170133"/>
                        <a:ext cx="8128000" cy="2336213"/>
                      </a:xfrm>
                      <a:prstGeom prst="rect">
                        <a:avLst/>
                      </a:prstGeom>
                    </p:spPr>
                  </p:pic>
                </p:oleObj>
              </mc:Fallback>
            </mc:AlternateContent>
          </a:graphicData>
        </a:graphic>
      </p:graphicFrame>
      <p:sp>
        <p:nvSpPr>
          <p:cNvPr id="4" name="矩形 3"/>
          <p:cNvSpPr>
            <a:spLocks noChangeAspect="1"/>
          </p:cNvSpPr>
          <p:nvPr/>
        </p:nvSpPr>
        <p:spPr>
          <a:xfrm>
            <a:off x="508000" y="5650362"/>
            <a:ext cx="546976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黄山至黄山区</a:t>
            </a:r>
            <a:r>
              <a:rPr lang="en-US" altLang="zh-CN" sz="2200" dirty="0">
                <a:solidFill>
                  <a:srgbClr val="000000"/>
                </a:solidFill>
                <a:latin typeface="Times New Roman" panose="02020603050405020304" pitchFamily="18" charset="0"/>
                <a:cs typeface="Times New Roman" panose="02020603050405020304" pitchFamily="18" charset="0"/>
              </a:rPr>
              <a:t>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至黄山市</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某年黄山国内旅游主要客源市场所占比重调查表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00925631"/>
              </p:ext>
            </p:extLst>
          </p:nvPr>
        </p:nvGraphicFramePr>
        <p:xfrm>
          <a:off x="508000" y="2071734"/>
          <a:ext cx="8128000" cy="3731216"/>
        </p:xfrm>
        <a:graphic>
          <a:graphicData uri="http://schemas.openxmlformats.org/presentationml/2006/ole">
            <mc:AlternateContent xmlns:mc="http://schemas.openxmlformats.org/markup-compatibility/2006">
              <mc:Choice xmlns:v="urn:schemas-microsoft-com:vml" Requires="v">
                <p:oleObj spid="_x0000_s4103" name="文档" r:id="rId8" imgW="3839157" imgH="1762154" progId="Word.Document.12">
                  <p:embed/>
                </p:oleObj>
              </mc:Choice>
              <mc:Fallback>
                <p:oleObj name="文档" r:id="rId8" imgW="3839157" imgH="1762154" progId="Word.Document.12">
                  <p:embed/>
                  <p:pic>
                    <p:nvPicPr>
                      <p:cNvPr id="0" name=""/>
                      <p:cNvPicPr/>
                      <p:nvPr/>
                    </p:nvPicPr>
                    <p:blipFill>
                      <a:blip r:embed="rId9"/>
                      <a:stretch>
                        <a:fillRect/>
                      </a:stretch>
                    </p:blipFill>
                    <p:spPr>
                      <a:xfrm>
                        <a:off x="508000" y="2071734"/>
                        <a:ext cx="8128000" cy="3731216"/>
                      </a:xfrm>
                      <a:prstGeom prst="rect">
                        <a:avLst/>
                      </a:prstGeom>
                    </p:spPr>
                  </p:pic>
                </p:oleObj>
              </mc:Fallback>
            </mc:AlternateContent>
          </a:graphicData>
        </a:graphic>
      </p:graphicFrame>
      <p:sp>
        <p:nvSpPr>
          <p:cNvPr id="4" name="矩形 3"/>
          <p:cNvSpPr>
            <a:spLocks noChangeAspect="1"/>
          </p:cNvSpPr>
          <p:nvPr/>
        </p:nvSpPr>
        <p:spPr>
          <a:xfrm>
            <a:off x="508000" y="538366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黄山风景区核定每日最大承载量为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就停止售票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闭门谢客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景区内各主要景点也进行游客数量控制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及时发布预警信息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一锅粥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71027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黄山与齐云山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道教名山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、歙县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历史文化名城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、千岛湖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新安江水库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等旅游景点相距不远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这表明黄山旅游区的旅游资源组合上有何特点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该地区除了黄山这一旅游资源外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还有其他不同类型的旅游景点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表明黄山旅游区有较好的资源集群状况。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影响黄山旅游客源的主要因素是什么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从表中数据可看出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安徽、江苏、上海、北京、浙江和广东是黄山的主要客源地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这些客源地有两大特点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距离黄山较近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经济条件较好。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黄山为什么在旅游旺季限定进入景区的旅游人数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考虑到当地的接待能力和环境承载量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为了更好地保护旅游环境。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70902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影响旅游业发展的因素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影响一个地区旅游业发展的地理因素主要有五个方面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游览价值、市场距离、交通位置及其通达性、地区接待能力和旅游环境承载量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如下表所示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45297464"/>
              </p:ext>
            </p:extLst>
          </p:nvPr>
        </p:nvGraphicFramePr>
        <p:xfrm>
          <a:off x="508000" y="2867852"/>
          <a:ext cx="8128000" cy="4410230"/>
        </p:xfrm>
        <a:graphic>
          <a:graphicData uri="http://schemas.openxmlformats.org/presentationml/2006/ole">
            <mc:AlternateContent xmlns:mc="http://schemas.openxmlformats.org/markup-compatibility/2006">
              <mc:Choice xmlns:v="urn:schemas-microsoft-com:vml" Requires="v">
                <p:oleObj spid="_x0000_s5127" name="文档" r:id="rId8" imgW="3839157" imgH="2082612" progId="Word.Document.12">
                  <p:embed/>
                </p:oleObj>
              </mc:Choice>
              <mc:Fallback>
                <p:oleObj name="文档" r:id="rId8" imgW="3839157" imgH="2082612" progId="Word.Document.12">
                  <p:embed/>
                  <p:pic>
                    <p:nvPicPr>
                      <p:cNvPr id="0" name=""/>
                      <p:cNvPicPr/>
                      <p:nvPr/>
                    </p:nvPicPr>
                    <p:blipFill>
                      <a:blip r:embed="rId9"/>
                      <a:stretch>
                        <a:fillRect/>
                      </a:stretch>
                    </p:blipFill>
                    <p:spPr>
                      <a:xfrm>
                        <a:off x="508000" y="2867852"/>
                        <a:ext cx="8128000" cy="4410230"/>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375906"/>
            <a:ext cx="8128000" cy="4573374"/>
          </a:xfrm>
          <a:prstGeom prst="rect">
            <a:avLst/>
          </a:prstGeom>
        </p:spPr>
      </p:pic>
    </p:spTree>
    <p:extLst>
      <p:ext uri="{BB962C8B-B14F-4D97-AF65-F5344CB8AC3E}">
        <p14:creationId xmlns:p14="http://schemas.microsoft.com/office/powerpoint/2010/main" val="1910903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414162"/>
            <a:ext cx="8128000" cy="4283676"/>
          </a:xfrm>
          <a:prstGeom prst="rect">
            <a:avLst/>
          </a:prstGeom>
        </p:spPr>
      </p:pic>
    </p:spTree>
    <p:extLst>
      <p:ext uri="{BB962C8B-B14F-4D97-AF65-F5344CB8AC3E}">
        <p14:creationId xmlns:p14="http://schemas.microsoft.com/office/powerpoint/2010/main" val="3143862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pSp>
        <p:nvGrpSpPr>
          <p:cNvPr id="4" name="组合 3"/>
          <p:cNvGrpSpPr/>
          <p:nvPr/>
        </p:nvGrpSpPr>
        <p:grpSpPr>
          <a:xfrm>
            <a:off x="508000" y="1344249"/>
            <a:ext cx="8128000" cy="4986843"/>
            <a:chOff x="508000" y="1272241"/>
            <a:chExt cx="8128000" cy="4986843"/>
          </a:xfrm>
        </p:grpSpPr>
        <p:pic>
          <p:nvPicPr>
            <p:cNvPr id="2" name="图片 1"/>
            <p:cNvPicPr>
              <a:picLocks noChangeAspect="1"/>
            </p:cNvPicPr>
            <p:nvPr/>
          </p:nvPicPr>
          <p:blipFill>
            <a:blip r:embed="rId6"/>
            <a:stretch>
              <a:fillRect/>
            </a:stretch>
          </p:blipFill>
          <p:spPr>
            <a:xfrm>
              <a:off x="508000" y="1272241"/>
              <a:ext cx="8128000" cy="2743660"/>
            </a:xfrm>
            <a:prstGeom prst="rect">
              <a:avLst/>
            </a:prstGeom>
          </p:spPr>
        </p:pic>
        <p:pic>
          <p:nvPicPr>
            <p:cNvPr id="3" name="图片 2"/>
            <p:cNvPicPr>
              <a:picLocks noChangeAspect="1"/>
            </p:cNvPicPr>
            <p:nvPr/>
          </p:nvPicPr>
          <p:blipFill>
            <a:blip r:embed="rId7"/>
            <a:stretch>
              <a:fillRect/>
            </a:stretch>
          </p:blipFill>
          <p:spPr>
            <a:xfrm>
              <a:off x="508000" y="3983244"/>
              <a:ext cx="8128000" cy="2275840"/>
            </a:xfrm>
            <a:prstGeom prst="rect">
              <a:avLst/>
            </a:prstGeom>
          </p:spPr>
        </p:pic>
      </p:grpSp>
    </p:spTree>
    <p:extLst>
      <p:ext uri="{BB962C8B-B14F-4D97-AF65-F5344CB8AC3E}">
        <p14:creationId xmlns:p14="http://schemas.microsoft.com/office/powerpoint/2010/main" val="16879339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九黄机场位于四川省松潘县川主寺镇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距九寨沟和黄龙景区分别为</a:t>
            </a:r>
            <a:r>
              <a:rPr lang="en-US" altLang="zh-CN" sz="2200" dirty="0">
                <a:solidFill>
                  <a:srgbClr val="000000"/>
                </a:solidFill>
                <a:latin typeface="Times New Roman" panose="02020603050405020304" pitchFamily="18" charset="0"/>
                <a:cs typeface="Times New Roman" panose="02020603050405020304" pitchFamily="18" charset="0"/>
              </a:rPr>
              <a:t>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千米和</a:t>
            </a:r>
            <a:r>
              <a:rPr lang="en-US" altLang="zh-CN" sz="2200" dirty="0">
                <a:solidFill>
                  <a:srgbClr val="000000"/>
                </a:solidFill>
                <a:latin typeface="Times New Roman" panose="02020603050405020304" pitchFamily="18" charset="0"/>
                <a:cs typeface="Times New Roman" panose="02020603050405020304" pitchFamily="18" charset="0"/>
              </a:rPr>
              <a:t>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千米。目前已开通成都、重庆、西安、上海、北京、杭州、广州等地至九黄机场的多条航线。近年来九黄机场旅客年吞吐量维持在</a:t>
            </a:r>
            <a:r>
              <a:rPr lang="en-US" altLang="zh-CN" sz="2200" dirty="0">
                <a:solidFill>
                  <a:srgbClr val="000000"/>
                </a:solidFill>
                <a:latin typeface="Times New Roman" panose="02020603050405020304" pitchFamily="18" charset="0"/>
                <a:cs typeface="Times New Roman" panose="02020603050405020304" pitchFamily="18" charset="0"/>
              </a:rPr>
              <a:t>170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远超设计能力。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76749325"/>
              </p:ext>
            </p:extLst>
          </p:nvPr>
        </p:nvGraphicFramePr>
        <p:xfrm>
          <a:off x="781433" y="3283389"/>
          <a:ext cx="7581134" cy="3461361"/>
        </p:xfrm>
        <a:graphic>
          <a:graphicData uri="http://schemas.openxmlformats.org/presentationml/2006/ole">
            <mc:AlternateContent xmlns:mc="http://schemas.openxmlformats.org/markup-compatibility/2006">
              <mc:Choice xmlns:v="urn:schemas-microsoft-com:vml" Requires="v">
                <p:oleObj spid="_x0000_s6150" name="文档" r:id="rId8" imgW="3839157" imgH="1752433" progId="Word.Document.12">
                  <p:embed/>
                </p:oleObj>
              </mc:Choice>
              <mc:Fallback>
                <p:oleObj name="文档" r:id="rId8" imgW="3839157" imgH="1752433" progId="Word.Document.12">
                  <p:embed/>
                  <p:pic>
                    <p:nvPicPr>
                      <p:cNvPr id="0" name=""/>
                      <p:cNvPicPr/>
                      <p:nvPr/>
                    </p:nvPicPr>
                    <p:blipFill>
                      <a:blip r:embed="rId9"/>
                      <a:stretch>
                        <a:fillRect/>
                      </a:stretch>
                    </p:blipFill>
                    <p:spPr>
                      <a:xfrm>
                        <a:off x="781433" y="3283389"/>
                        <a:ext cx="7581134" cy="3461361"/>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分析我国东部地区赴九寨沟、黄龙旅游的游客多数乘飞机抵达的原因。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九寨沟和黄龙景区位于四川省西部横断山区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地势地伏较大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公路、铁路建设困难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投资成本高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交通运输线路少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我国东部地区距离景区遥远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乘坐飞机可以节约时间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我国东部地区经济发达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居民支付能力强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58815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本题以自然环境对人类活动的影响为背景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考查旅游条件的评价分析。</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分析九寨沟、黄龙景区及其附近地区的地形地势特点、道路状况。</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分析我国东部地区与九寨沟、黄龙景区之间的时间距离和空间距离。</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应采取的合理交通运输方式。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Times New Roman" panose="02020603050405020304" pitchFamily="18" charset="0"/>
                <a:cs typeface="Times New Roman" panose="02020603050405020304" pitchFamily="18" charset="0"/>
              </a:rPr>
              <a:t>九寨沟、黄龙景区地处偏远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陆路交通可达性差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耗时长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主要客源地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经济较发达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居民收入高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支付能力强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与九寨沟、黄龙相距较远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乘飞机可节省路途时间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增加有效的旅游时间。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70802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715699675"/>
              </p:ext>
            </p:extLst>
          </p:nvPr>
        </p:nvGraphicFramePr>
        <p:xfrm>
          <a:off x="508000" y="1201851"/>
          <a:ext cx="8128000" cy="5035461"/>
        </p:xfrm>
        <a:graphic>
          <a:graphicData uri="http://schemas.openxmlformats.org/presentationml/2006/ole">
            <mc:AlternateContent xmlns:mc="http://schemas.openxmlformats.org/markup-compatibility/2006">
              <mc:Choice xmlns:v="urn:schemas-microsoft-com:vml" Requires="v">
                <p:oleObj spid="_x0000_s1035" name="文档" r:id="rId4" imgW="3839157" imgH="2377864" progId="Word.Document.12">
                  <p:embed/>
                </p:oleObj>
              </mc:Choice>
              <mc:Fallback>
                <p:oleObj name="文档" r:id="rId4" imgW="3839157" imgH="2377864" progId="Word.Document.12">
                  <p:embed/>
                  <p:pic>
                    <p:nvPicPr>
                      <p:cNvPr id="0" name=""/>
                      <p:cNvPicPr/>
                      <p:nvPr/>
                    </p:nvPicPr>
                    <p:blipFill>
                      <a:blip r:embed="rId5"/>
                      <a:stretch>
                        <a:fillRect/>
                      </a:stretch>
                    </p:blipFill>
                    <p:spPr>
                      <a:xfrm>
                        <a:off x="508000" y="1201851"/>
                        <a:ext cx="8128000" cy="503546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62880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旅游业对地理环境的影响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山东曲阜启动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彬彬有礼道德城市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曲阜已评选出</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美德游客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66637749"/>
              </p:ext>
            </p:extLst>
          </p:nvPr>
        </p:nvGraphicFramePr>
        <p:xfrm>
          <a:off x="508000" y="3148985"/>
          <a:ext cx="8128000" cy="1936199"/>
        </p:xfrm>
        <a:graphic>
          <a:graphicData uri="http://schemas.openxmlformats.org/presentationml/2006/ole">
            <mc:AlternateContent xmlns:mc="http://schemas.openxmlformats.org/markup-compatibility/2006">
              <mc:Choice xmlns:v="urn:schemas-microsoft-com:vml" Requires="v">
                <p:oleObj spid="_x0000_s7174" name="文档" r:id="rId8" imgW="3839157" imgH="914563" progId="Word.Document.12">
                  <p:embed/>
                </p:oleObj>
              </mc:Choice>
              <mc:Fallback>
                <p:oleObj name="文档" r:id="rId8" imgW="3839157" imgH="914563" progId="Word.Document.12">
                  <p:embed/>
                  <p:pic>
                    <p:nvPicPr>
                      <p:cNvPr id="0" name=""/>
                      <p:cNvPicPr/>
                      <p:nvPr/>
                    </p:nvPicPr>
                    <p:blipFill>
                      <a:blip r:embed="rId9"/>
                      <a:stretch>
                        <a:fillRect/>
                      </a:stretch>
                    </p:blipFill>
                    <p:spPr>
                      <a:xfrm>
                        <a:off x="508000" y="3148985"/>
                        <a:ext cx="8128000" cy="1936199"/>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不文明的旅游行为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会造成哪些旅游环境问题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会造成乱扔垃圾、乱刻乱画、随意拍照、争吵打闹、破坏旅游设施等。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你认为作为一名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美德游客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应具备哪些基本素质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不乱扔垃圾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不破坏花草树木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遵守相关法律法规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理解和尊重当地的社会文化、宗教信仰和民俗习惯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讲文明礼貌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注意旅游安全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27391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29882"/>
            <a:ext cx="5085046"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旅游业的发展对地理环境的负面</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11432376"/>
              </p:ext>
            </p:extLst>
          </p:nvPr>
        </p:nvGraphicFramePr>
        <p:xfrm>
          <a:off x="508000" y="1905946"/>
          <a:ext cx="8128000" cy="4776628"/>
        </p:xfrm>
        <a:graphic>
          <a:graphicData uri="http://schemas.openxmlformats.org/presentationml/2006/ole">
            <mc:AlternateContent xmlns:mc="http://schemas.openxmlformats.org/markup-compatibility/2006">
              <mc:Choice xmlns:v="urn:schemas-microsoft-com:vml" Requires="v">
                <p:oleObj spid="_x0000_s8197" name="文档" r:id="rId8" imgW="3839157" imgH="2255802" progId="Word.Document.12">
                  <p:embed/>
                </p:oleObj>
              </mc:Choice>
              <mc:Fallback>
                <p:oleObj name="文档" r:id="rId8" imgW="3839157" imgH="2255802" progId="Word.Document.12">
                  <p:embed/>
                  <p:pic>
                    <p:nvPicPr>
                      <p:cNvPr id="0" name=""/>
                      <p:cNvPicPr/>
                      <p:nvPr/>
                    </p:nvPicPr>
                    <p:blipFill>
                      <a:blip r:embed="rId9"/>
                      <a:stretch>
                        <a:fillRect/>
                      </a:stretch>
                    </p:blipFill>
                    <p:spPr>
                      <a:xfrm>
                        <a:off x="508000" y="1905946"/>
                        <a:ext cx="8128000" cy="4776628"/>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1124534466"/>
              </p:ext>
            </p:extLst>
          </p:nvPr>
        </p:nvGraphicFramePr>
        <p:xfrm>
          <a:off x="508000" y="1389156"/>
          <a:ext cx="8128000" cy="2104271"/>
        </p:xfrm>
        <a:graphic>
          <a:graphicData uri="http://schemas.openxmlformats.org/presentationml/2006/ole">
            <mc:AlternateContent xmlns:mc="http://schemas.openxmlformats.org/markup-compatibility/2006">
              <mc:Choice xmlns:v="urn:schemas-microsoft-com:vml" Requires="v">
                <p:oleObj spid="_x0000_s9221" name="文档" r:id="rId8" imgW="3839157" imgH="994137" progId="Word.Document.12">
                  <p:embed/>
                </p:oleObj>
              </mc:Choice>
              <mc:Fallback>
                <p:oleObj name="文档" r:id="rId8" imgW="3839157" imgH="994137" progId="Word.Document.12">
                  <p:embed/>
                  <p:pic>
                    <p:nvPicPr>
                      <p:cNvPr id="0" name=""/>
                      <p:cNvPicPr/>
                      <p:nvPr/>
                    </p:nvPicPr>
                    <p:blipFill>
                      <a:blip r:embed="rId9"/>
                      <a:stretch>
                        <a:fillRect/>
                      </a:stretch>
                    </p:blipFill>
                    <p:spPr>
                      <a:xfrm>
                        <a:off x="508000" y="1389156"/>
                        <a:ext cx="8128000" cy="2104271"/>
                      </a:xfrm>
                      <a:prstGeom prst="rect">
                        <a:avLst/>
                      </a:prstGeom>
                    </p:spPr>
                  </p:pic>
                </p:oleObj>
              </mc:Fallback>
            </mc:AlternateContent>
          </a:graphicData>
        </a:graphic>
      </p:graphicFrame>
      <p:pic>
        <p:nvPicPr>
          <p:cNvPr id="3" name="图片 2"/>
          <p:cNvPicPr>
            <a:picLocks noChangeAspect="1"/>
          </p:cNvPicPr>
          <p:nvPr/>
        </p:nvPicPr>
        <p:blipFill>
          <a:blip r:embed="rId10"/>
          <a:stretch>
            <a:fillRect/>
          </a:stretch>
        </p:blipFill>
        <p:spPr>
          <a:xfrm>
            <a:off x="508000" y="3178387"/>
            <a:ext cx="8128000" cy="3058925"/>
          </a:xfrm>
          <a:prstGeom prst="rect">
            <a:avLst/>
          </a:prstGeom>
        </p:spPr>
      </p:pic>
    </p:spTree>
    <p:extLst>
      <p:ext uri="{BB962C8B-B14F-4D97-AF65-F5344CB8AC3E}">
        <p14:creationId xmlns:p14="http://schemas.microsoft.com/office/powerpoint/2010/main" val="2661671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34640051(2015·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以自然旅游资源为主的四川省某景区平均海拔</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景区游客数量季节差异明显。下图为该景区某年各月游客数量比重饼状图。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78843652"/>
              </p:ext>
            </p:extLst>
          </p:nvPr>
        </p:nvGraphicFramePr>
        <p:xfrm>
          <a:off x="508000" y="3118090"/>
          <a:ext cx="8128000" cy="3522806"/>
        </p:xfrm>
        <a:graphic>
          <a:graphicData uri="http://schemas.openxmlformats.org/presentationml/2006/ole">
            <mc:AlternateContent xmlns:mc="http://schemas.openxmlformats.org/markup-compatibility/2006">
              <mc:Choice xmlns:v="urn:schemas-microsoft-com:vml" Requires="v">
                <p:oleObj spid="_x0000_s10244" name="文档" r:id="rId8" imgW="3839157" imgH="1663497" progId="Word.Document.12">
                  <p:embed/>
                </p:oleObj>
              </mc:Choice>
              <mc:Fallback>
                <p:oleObj name="文档" r:id="rId8" imgW="3839157" imgH="1663497" progId="Word.Document.12">
                  <p:embed/>
                  <p:pic>
                    <p:nvPicPr>
                      <p:cNvPr id="0" name=""/>
                      <p:cNvPicPr/>
                      <p:nvPr/>
                    </p:nvPicPr>
                    <p:blipFill>
                      <a:blip r:embed="rId9"/>
                      <a:stretch>
                        <a:fillRect/>
                      </a:stretch>
                    </p:blipFill>
                    <p:spPr>
                      <a:xfrm>
                        <a:off x="508000" y="3118090"/>
                        <a:ext cx="8128000" cy="3522806"/>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460039"/>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分析该景区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月游客数量明显不同于其他月份的原因。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说明游客数量季节差异明显可能对当地旅游业造成的不利影响。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月份游客数量多的原因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要从景区的特征和游客来源两方面分析。景区特征的分析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四川省气候属亚热带季风气候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夏季高温多雨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该景区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月正值夏季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景区山清水秀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景色迷人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适合避暑度假。游客分析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成为游客的条件有旅游动机、收入水平、闲暇时间等</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月正值暑假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出来旅游的游客增多。第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游客数量差异对旅游业的不利影响可从游客过多和游客过少两方面对旅游资源、旅游设施等的影响进行分析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7751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34076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海拔高</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月天气凉爽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适合避暑</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月自然景观丰富、优美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月为学校暑假。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淡季游客少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会造成景区旅游设施闲置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降低旅游收入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旺季游客集中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容易破坏景区环境。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6"/>
          <a:stretch>
            <a:fillRect/>
          </a:stretch>
        </p:blipFill>
        <p:spPr>
          <a:xfrm>
            <a:off x="508000" y="3019304"/>
            <a:ext cx="8128000" cy="3048923"/>
          </a:xfrm>
          <a:prstGeom prst="rect">
            <a:avLst/>
          </a:prstGeom>
        </p:spPr>
      </p:pic>
    </p:spTree>
    <p:extLst>
      <p:ext uri="{BB962C8B-B14F-4D97-AF65-F5344CB8AC3E}">
        <p14:creationId xmlns:p14="http://schemas.microsoft.com/office/powerpoint/2010/main" val="12351979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685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旅游业是一种具有强烈文化性质的经济行业。下列关于旅游业的说法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是一个跨行业、跨部门、跨地区的单一性行业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具有地域性、季节性、综合性等特点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是资源密集型产业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在国民经济中占主导地位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旅游业是一个包括政治、经济、文化和科技、教育等内容在内的综合性产业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已成为国民经济的重要组成部分。旅游业是劳动密集型产业。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8" name="圆角矩形 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9" name="圆角矩形 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0" name="圆角矩形 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867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是最为时尚的旅游方式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它综合了组团出游的低花费和自助游的自由、随意性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因此自从面世以来日益受到现代旅游者的青睐。据此完成第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旅游在我国迅速兴起的原因是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经济收入的差别不断增大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旅游业中介服务机构日渐衰落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交通的发展及休闲时间增多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新的旅游景点不断增多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丽江自由行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成都自由行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西安自由行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等旅游深受旅友追捧的原因是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旅游资源的集群性</a:t>
            </a:r>
            <a:r>
              <a:rPr lang="zh-CN" altLang="zh-CN" sz="2200" dirty="0" smtClean="0">
                <a:solidFill>
                  <a:srgbClr val="000000"/>
                </a:solidFill>
                <a:latin typeface="Times New Roman" panose="02020603050405020304" pitchFamily="18" charset="0"/>
                <a:cs typeface="Times New Roman" panose="02020603050405020304" pitchFamily="18" charset="0"/>
              </a:rPr>
              <a:t>好</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地区接待能力强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旅游地的最优吸引半径</a:t>
            </a:r>
            <a:r>
              <a:rPr lang="zh-CN" altLang="zh-CN" sz="2200" dirty="0" smtClean="0">
                <a:solidFill>
                  <a:srgbClr val="000000"/>
                </a:solidFill>
                <a:latin typeface="Times New Roman" panose="02020603050405020304" pitchFamily="18" charset="0"/>
                <a:cs typeface="Times New Roman" panose="02020603050405020304" pitchFamily="18" charset="0"/>
              </a:rPr>
              <a:t>大</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旅游地的交通位置优越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8" name="圆角矩形 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9" name="圆角矩形 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0" name="圆角矩形 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旅游活动必须有时间和资金。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旅游在我国迅速兴起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是因为交通的发展及休闲时间增多</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项对。经济收入的差别不断增大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旅游业中介服务机构日渐衰落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旅游兴起无关</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两项错。新的旅游景点不断增多不是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旅游兴起的主要原因</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这些地区旅游资源的集群性好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游览价值高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所以深受旅友追捧</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项对。地区接待能力强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旅游地的最优吸引半径大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旅游受追捧关系不大</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两项错。丽江旅游地的交通位置偏僻</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2.C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6715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一、旅游业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旅游业是一种具有强烈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性质的经济行业。主要利用风景名胜、文物古迹、风土民情等旅游资源以及各种旅游设施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旅游者</a:t>
            </a:r>
            <a:r>
              <a:rPr lang="zh-CN" altLang="zh-CN" sz="2200" dirty="0">
                <a:solidFill>
                  <a:srgbClr val="000000"/>
                </a:solidFill>
                <a:latin typeface="Times New Roman" panose="02020603050405020304" pitchFamily="18" charset="0"/>
                <a:cs typeface="Times New Roman" panose="02020603050405020304" pitchFamily="18" charset="0"/>
              </a:rPr>
              <a:t>提供服务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收益的综合性产业。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旅游业以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旅游资源</a:t>
            </a:r>
            <a:r>
              <a:rPr lang="zh-CN" altLang="zh-CN" sz="2200" dirty="0">
                <a:solidFill>
                  <a:srgbClr val="000000"/>
                </a:solidFill>
                <a:latin typeface="Times New Roman" panose="02020603050405020304" pitchFamily="18" charset="0"/>
                <a:cs typeface="Times New Roman" panose="02020603050405020304" pitchFamily="18" charset="0"/>
              </a:rPr>
              <a:t>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以出售劳务和提供服务取得收入为特征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地域性</a:t>
            </a:r>
            <a:r>
              <a:rPr lang="zh-CN" altLang="zh-CN" sz="2200" dirty="0">
                <a:solidFill>
                  <a:srgbClr val="000000"/>
                </a:solidFill>
                <a:latin typeface="Times New Roman" panose="02020603050405020304" pitchFamily="18" charset="0"/>
                <a:cs typeface="Times New Roman" panose="02020603050405020304" pitchFamily="18" charset="0"/>
              </a:rPr>
              <a:t>、季节性、综合性等特点。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57668" y="2763350"/>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8344" y="3162740"/>
            <a:ext cx="1008112"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31978" y="3566885"/>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0598" y="4365492"/>
            <a:ext cx="108012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19899" y="4771574"/>
            <a:ext cx="81701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山东省把各地旅游资源进行统一的规划和包装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一山一水一圣人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来吸引游客。同时对各景区的软件设施和环境进行治理、保护。如指派保洁人员、对旅游景观进行修缮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提高服务水平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调整各景区的餐饮、住宿接待规模等。据此完成第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增加保洁人员、修缮旅游景观的原因是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正常旅游活动也会对文物古迹产生一定破坏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旅游部门重视对景区环境和景观的保护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旅游活动中存在大量的有意破坏行为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近年来旅游者素质有所下降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由近年来游客对环境的要求决定</a:t>
            </a:r>
            <a:r>
              <a:rPr lang="zh-CN" altLang="zh-CN" sz="2200" dirty="0" smtClean="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120763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调整旅游景区服务设施规模的原因是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规模的大小应与当地就业人口数量相适应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规模的大小应与旅游区景点的数量相适应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规模的大小应与旅游区的环境承载量相适应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规模的大小应与当地的经济发展水平相适应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旅游业对地理环境的影响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包括正常旅游活动带来的影响以及不文明的破坏行为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这些现象都需要加以修缮。第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为了与旅游区的环境承载量相适应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必须调整旅游景区服务设施的规模。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02366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34640052</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迪士尼乐园是世界知名的现代主题公园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联系在一起的品牌。上海迪士尼乐园于</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日正式开门迎客。据预测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上海迪士尼乐园可为当地提供</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万个新职位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开园首年接待游客量有望达到</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成熟期预计达</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门票收入可达</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20726217"/>
              </p:ext>
            </p:extLst>
          </p:nvPr>
        </p:nvGraphicFramePr>
        <p:xfrm>
          <a:off x="508000" y="3979305"/>
          <a:ext cx="8128000" cy="2474031"/>
        </p:xfrm>
        <a:graphic>
          <a:graphicData uri="http://schemas.openxmlformats.org/presentationml/2006/ole">
            <mc:AlternateContent xmlns:mc="http://schemas.openxmlformats.org/markup-compatibility/2006">
              <mc:Choice xmlns:v="urn:schemas-microsoft-com:vml" Requires="v">
                <p:oleObj spid="_x0000_s11267" name="文档" r:id="rId8" imgW="3839157" imgH="1168048" progId="Word.Document.12">
                  <p:embed/>
                </p:oleObj>
              </mc:Choice>
              <mc:Fallback>
                <p:oleObj name="文档" r:id="rId8" imgW="3839157" imgH="1168048" progId="Word.Document.12">
                  <p:embed/>
                  <p:pic>
                    <p:nvPicPr>
                      <p:cNvPr id="0" name=""/>
                      <p:cNvPicPr/>
                      <p:nvPr/>
                    </p:nvPicPr>
                    <p:blipFill>
                      <a:blip r:embed="rId9"/>
                      <a:stretch>
                        <a:fillRect/>
                      </a:stretch>
                    </p:blipFill>
                    <p:spPr>
                      <a:xfrm>
                        <a:off x="508000" y="3979305"/>
                        <a:ext cx="8128000" cy="2474031"/>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4" name="圆角矩形 13">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5" name="圆角矩形 14">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6" name="圆角矩形 15">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20763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迪士尼乐园属于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更多地表现出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方面的意义。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简述迪士尼乐园落户上海的原因。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上海迪士尼乐园的建成对上海有哪些影响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迪士尼乐园属人文景观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可供娱乐、休憩。第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从地理位置、交通、客源市场、基础设施、接待能力等方面分析。第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迪士尼乐园的建成对提高上海的知名度、丰富上海的旅游资源、带动相关产业发展有积极的影响。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人文　娱乐　休憩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地理位置优越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可进入性好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长江三角洲地区经济发达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邻近客源市场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基础设施完善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接待能力强。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提高上海的知名度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丰富上海的旅游资源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带动相关产业发展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有利于上海的经济结构转型。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95857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animEffect transition="in" filter="wipe(down)">
                                      <p:cBhvr>
                                        <p:cTn id="15" dur="500"/>
                                        <p:tgtEl>
                                          <p:spTgt spid="4">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wipe(down)">
                                      <p:cBhvr>
                                        <p:cTn id="18"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27964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是许多国家和地区重要的经济来源。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发展国际旅游可增加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外汇</a:t>
            </a:r>
            <a:r>
              <a:rPr lang="zh-CN" altLang="zh-CN" sz="2200" dirty="0">
                <a:solidFill>
                  <a:srgbClr val="000000"/>
                </a:solidFill>
                <a:latin typeface="Times New Roman" panose="02020603050405020304" pitchFamily="18" charset="0"/>
                <a:cs typeface="Times New Roman" panose="02020603050405020304" pitchFamily="18" charset="0"/>
              </a:rPr>
              <a:t>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促进国际收支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发展国内旅游可刺激消费需求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货币</a:t>
            </a:r>
            <a:r>
              <a:rPr lang="zh-CN" altLang="zh-CN" sz="2200" dirty="0">
                <a:solidFill>
                  <a:srgbClr val="000000"/>
                </a:solidFill>
                <a:latin typeface="Times New Roman" panose="02020603050405020304" pitchFamily="18" charset="0"/>
                <a:cs typeface="Times New Roman" panose="02020603050405020304" pitchFamily="18" charset="0"/>
              </a:rPr>
              <a:t>流通。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促进旅游地的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利于旅游区吸引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外资</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利于落后地区的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市场</a:t>
            </a:r>
            <a:r>
              <a:rPr lang="zh-CN" altLang="zh-CN" sz="2200" dirty="0">
                <a:solidFill>
                  <a:srgbClr val="000000"/>
                </a:solidFill>
                <a:latin typeface="Times New Roman" panose="02020603050405020304" pitchFamily="18" charset="0"/>
                <a:cs typeface="Times New Roman" panose="02020603050405020304" pitchFamily="18" charset="0"/>
              </a:rPr>
              <a:t>开发。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吸纳大量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劳动者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就业</a:t>
            </a:r>
            <a:r>
              <a:rPr lang="zh-CN" altLang="zh-CN" sz="2200" dirty="0">
                <a:solidFill>
                  <a:srgbClr val="000000"/>
                </a:solidFill>
                <a:latin typeface="Times New Roman" panose="02020603050405020304" pitchFamily="18" charset="0"/>
                <a:cs typeface="Times New Roman" panose="02020603050405020304" pitchFamily="18" charset="0"/>
              </a:rPr>
              <a:t>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调整和优化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产业</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带动相关产业的发展。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旅游业的发展对区域经济具有重要意义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旅游活动对旅游者自身有什么意义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增长知识、强身健体、愉快身心等。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391408" y="2124076"/>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54149" y="2124076"/>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6881" y="2530809"/>
            <a:ext cx="521503"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5509" y="2926659"/>
            <a:ext cx="521503" cy="318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66034" y="3326000"/>
            <a:ext cx="521503" cy="3213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66034" y="3716565"/>
            <a:ext cx="521503"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31348" y="4161449"/>
            <a:ext cx="802028"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97035" y="4161449"/>
            <a:ext cx="516297"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06193" y="4564058"/>
            <a:ext cx="516297"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39318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二、影响旅游业发展的地理因素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自然地理环境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不同环境形成不同的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旅游价值也有所区别。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同一旅游区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旅游价值也往往因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季节</a:t>
            </a:r>
            <a:r>
              <a:rPr lang="zh-CN" altLang="zh-CN" sz="2200" dirty="0">
                <a:solidFill>
                  <a:srgbClr val="000000"/>
                </a:solidFill>
                <a:latin typeface="Times New Roman" panose="02020603050405020304" pitchFamily="18" charset="0"/>
                <a:cs typeface="Times New Roman" panose="02020603050405020304" pitchFamily="18" charset="0"/>
              </a:rPr>
              <a:t>变化等而有所不同。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地区经济发展水平和市场距离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收入是影响旅游活动的重要因素之一。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客源地</a:t>
            </a:r>
            <a:r>
              <a:rPr lang="zh-CN" altLang="zh-CN" sz="2200" dirty="0">
                <a:solidFill>
                  <a:srgbClr val="000000"/>
                </a:solidFill>
                <a:latin typeface="Times New Roman" panose="02020603050405020304" pitchFamily="18" charset="0"/>
                <a:cs typeface="Times New Roman" panose="02020603050405020304" pitchFamily="18" charset="0"/>
              </a:rPr>
              <a:t>与目的地之间的距离远近、途中耗时长短也影响旅游动机的产生。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07904" y="2770042"/>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99382" y="3173626"/>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17980" y="3976600"/>
            <a:ext cx="53730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65541" y="4375990"/>
            <a:ext cx="814223"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13067"/>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旅游资源的游览价值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资源质量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旅游景区的景点是否具备较高的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审美</a:t>
            </a:r>
            <a:r>
              <a:rPr lang="zh-CN" altLang="zh-CN" sz="2200" dirty="0">
                <a:solidFill>
                  <a:srgbClr val="000000"/>
                </a:solidFill>
                <a:latin typeface="Times New Roman" panose="02020603050405020304" pitchFamily="18" charset="0"/>
                <a:cs typeface="Times New Roman" panose="02020603050405020304" pitchFamily="18" charset="0"/>
              </a:rPr>
              <a:t>价值或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历史文化</a:t>
            </a:r>
            <a:r>
              <a:rPr lang="zh-CN" altLang="zh-CN" sz="2200" dirty="0">
                <a:solidFill>
                  <a:srgbClr val="000000"/>
                </a:solidFill>
                <a:latin typeface="Times New Roman" panose="02020603050405020304" pitchFamily="18" charset="0"/>
                <a:cs typeface="Times New Roman" panose="02020603050405020304" pitchFamily="18" charset="0"/>
              </a:rPr>
              <a:t>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集群状况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是否与其他景点构成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景观群</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地域组合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同一区域内是否拥有特征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相似</a:t>
            </a:r>
            <a:r>
              <a:rPr lang="zh-CN" altLang="zh-CN" sz="2200" dirty="0">
                <a:solidFill>
                  <a:srgbClr val="000000"/>
                </a:solidFill>
                <a:latin typeface="Times New Roman" panose="02020603050405020304" pitchFamily="18" charset="0"/>
                <a:cs typeface="Times New Roman" panose="02020603050405020304" pitchFamily="18" charset="0"/>
              </a:rPr>
              <a:t>且更具价值的资源。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旅游地交通的通达性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旅游地的交通状况直接影响旅游资源的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开发</a:t>
            </a:r>
            <a:r>
              <a:rPr lang="zh-CN" altLang="zh-CN" sz="2200" dirty="0">
                <a:solidFill>
                  <a:srgbClr val="000000"/>
                </a:solidFill>
                <a:latin typeface="Times New Roman" panose="02020603050405020304" pitchFamily="18" charset="0"/>
                <a:cs typeface="Times New Roman" panose="02020603050405020304" pitchFamily="18" charset="0"/>
              </a:rPr>
              <a:t>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旅游地的接待能力及环境承载量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旅游地要建设与旅游活动相配套的设施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提高旅游地的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接待能力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旅游活动的规模要与环境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承载量</a:t>
            </a:r>
            <a:r>
              <a:rPr lang="zh-CN" altLang="zh-CN" sz="2200" dirty="0">
                <a:solidFill>
                  <a:srgbClr val="000000"/>
                </a:solidFill>
                <a:latin typeface="Times New Roman" panose="02020603050405020304" pitchFamily="18" charset="0"/>
                <a:cs typeface="Times New Roman" panose="02020603050405020304" pitchFamily="18" charset="0"/>
              </a:rPr>
              <a:t>相适应。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政治</a:t>
            </a:r>
            <a:r>
              <a:rPr lang="zh-CN" altLang="zh-CN" sz="2200" dirty="0">
                <a:solidFill>
                  <a:srgbClr val="000000"/>
                </a:solidFill>
                <a:latin typeface="Times New Roman" panose="02020603050405020304" pitchFamily="18" charset="0"/>
                <a:cs typeface="Times New Roman" panose="02020603050405020304" pitchFamily="18" charset="0"/>
              </a:rPr>
              <a:t>、文化和治安等因素。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300192" y="1652678"/>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7694" y="1652678"/>
            <a:ext cx="1152128"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9522" y="2060848"/>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12089" y="2458145"/>
            <a:ext cx="838683"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69345" y="2924944"/>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23656" y="3662615"/>
            <a:ext cx="537305"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696808" y="4469770"/>
            <a:ext cx="928306"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4178" y="4877953"/>
            <a:ext cx="582649"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87660" y="5272212"/>
            <a:ext cx="804083" cy="3213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36306" y="6070992"/>
            <a:ext cx="537305" cy="3213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04780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周口店北京人遗址已被列入《世界遗产名录》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具有很高的历史文化价值和科学价值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但多年来游人相对较少的原因是什么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周口店北京人遗址虽然有一定的质量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但只是个孤立景点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无法与其他景点共同构成景观群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旅游资源集群状况较差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再加上相关配套设施比较薄弱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这样的旅游资源游览价值不大。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12504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34076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三、旅游业发展对地理环境的影响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有利影响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594728136"/>
              </p:ext>
            </p:extLst>
          </p:nvPr>
        </p:nvGraphicFramePr>
        <p:xfrm>
          <a:off x="508000" y="2193978"/>
          <a:ext cx="8128000" cy="1694174"/>
        </p:xfrm>
        <a:graphic>
          <a:graphicData uri="http://schemas.openxmlformats.org/presentationml/2006/ole">
            <mc:AlternateContent xmlns:mc="http://schemas.openxmlformats.org/markup-compatibility/2006">
              <mc:Choice xmlns:v="urn:schemas-microsoft-com:vml" Requires="v">
                <p:oleObj spid="_x0000_s2056" name="文档" r:id="rId7" imgW="3839157" imgH="799703" progId="Word.Document.12">
                  <p:embed/>
                </p:oleObj>
              </mc:Choice>
              <mc:Fallback>
                <p:oleObj name="文档" r:id="rId7" imgW="3839157" imgH="799703" progId="Word.Document.12">
                  <p:embed/>
                  <p:pic>
                    <p:nvPicPr>
                      <p:cNvPr id="0" name=""/>
                      <p:cNvPicPr/>
                      <p:nvPr/>
                    </p:nvPicPr>
                    <p:blipFill>
                      <a:blip r:embed="rId8"/>
                      <a:stretch>
                        <a:fillRect/>
                      </a:stretch>
                    </p:blipFill>
                    <p:spPr>
                      <a:xfrm>
                        <a:off x="508000" y="2193978"/>
                        <a:ext cx="8128000" cy="1694174"/>
                      </a:xfrm>
                      <a:prstGeom prst="rect">
                        <a:avLst/>
                      </a:prstGeom>
                    </p:spPr>
                  </p:pic>
                </p:oleObj>
              </mc:Fallback>
            </mc:AlternateContent>
          </a:graphicData>
        </a:graphic>
      </p:graphicFrame>
      <p:sp>
        <p:nvSpPr>
          <p:cNvPr id="9" name="矩形 8"/>
          <p:cNvSpPr>
            <a:spLocks noChangeAspect="1"/>
          </p:cNvSpPr>
          <p:nvPr/>
        </p:nvSpPr>
        <p:spPr>
          <a:xfrm>
            <a:off x="508000" y="4069617"/>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环境污染。包括垃圾污染、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a:t>
            </a:r>
            <a:r>
              <a:rPr lang="zh-CN" altLang="zh-CN" sz="2200" dirty="0">
                <a:solidFill>
                  <a:srgbClr val="000000"/>
                </a:solidFill>
                <a:latin typeface="Times New Roman" panose="02020603050405020304" pitchFamily="18" charset="0"/>
                <a:cs typeface="Times New Roman" panose="02020603050405020304" pitchFamily="18" charset="0"/>
              </a:rPr>
              <a:t>污染、空气污染、噪声污染等。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破坏动植物资源。包括盗挖珍贵花木、偷猎野生动物等。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对背景环境的破坏。包括摆摊设点、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051198" y="2282205"/>
            <a:ext cx="409759" cy="255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10664" y="2685817"/>
            <a:ext cx="409759" cy="255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39343" y="4440996"/>
            <a:ext cx="270194" cy="381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64542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治理措施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对于自然景观。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治理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a:t>
            </a:r>
            <a:r>
              <a:rPr lang="zh-CN" altLang="zh-CN" sz="2200" dirty="0">
                <a:solidFill>
                  <a:srgbClr val="000000"/>
                </a:solidFill>
                <a:latin typeface="Times New Roman" panose="02020603050405020304" pitchFamily="18" charset="0"/>
                <a:cs typeface="Times New Roman" panose="02020603050405020304" pitchFamily="18" charset="0"/>
              </a:rPr>
              <a:t>污水和垃圾等污染物。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加强封山育林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涵养水源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保护景观生态系统等工作。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对于古代建筑景观。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在外观上要保持原貌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修复文物古迹应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修旧如旧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慎重处理扩建、新建建筑物与原有文物古迹的关系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其风格、规模都应与旅游区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a:t>
            </a:r>
            <a:r>
              <a:rPr lang="zh-CN" altLang="zh-CN" sz="2200" dirty="0">
                <a:solidFill>
                  <a:srgbClr val="000000"/>
                </a:solidFill>
                <a:latin typeface="Times New Roman" panose="02020603050405020304" pitchFamily="18" charset="0"/>
                <a:cs typeface="Times New Roman" panose="02020603050405020304" pitchFamily="18" charset="0"/>
              </a:rPr>
              <a:t>相协调。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作为旅游者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应该如何规避旅游环境问题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了解并尊重当地文化和风俗、步行或使用对环境无害的交通工具、不丢废垃圾、不采集珍贵的动植物样本等。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702566" y="2151586"/>
            <a:ext cx="537305"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90366" y="2554018"/>
            <a:ext cx="1102556"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13714" y="3353372"/>
            <a:ext cx="1102556" cy="318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7726" y="4167155"/>
            <a:ext cx="537305"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49210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wipe(down)">
                                      <p:cBhvr>
                                        <p:cTn id="2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353</TotalTime>
  <Words>2185</Words>
  <Application>Microsoft Office PowerPoint</Application>
  <PresentationFormat>全屏显示(4:3)</PresentationFormat>
  <Paragraphs>264</Paragraphs>
  <Slides>33</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5"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旅游业与地理环境(选学)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2016-08-17T00:45:06Z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