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73" r:id="rId2"/>
    <p:sldId id="264" r:id="rId3"/>
    <p:sldId id="265" r:id="rId4"/>
    <p:sldId id="378" r:id="rId5"/>
    <p:sldId id="383" r:id="rId6"/>
    <p:sldId id="384" r:id="rId7"/>
    <p:sldId id="379" r:id="rId8"/>
    <p:sldId id="275" r:id="rId9"/>
    <p:sldId id="385" r:id="rId10"/>
    <p:sldId id="361" r:id="rId11"/>
    <p:sldId id="386" r:id="rId12"/>
    <p:sldId id="387" r:id="rId13"/>
    <p:sldId id="389" r:id="rId14"/>
    <p:sldId id="390" r:id="rId15"/>
    <p:sldId id="391" r:id="rId16"/>
    <p:sldId id="362" r:id="rId17"/>
    <p:sldId id="388" r:id="rId18"/>
    <p:sldId id="392" r:id="rId19"/>
    <p:sldId id="372" r:id="rId20"/>
    <p:sldId id="393" r:id="rId21"/>
    <p:sldId id="374" r:id="rId22"/>
    <p:sldId id="394" r:id="rId23"/>
    <p:sldId id="395" r:id="rId24"/>
    <p:sldId id="396" r:id="rId25"/>
    <p:sldId id="375" r:id="rId26"/>
    <p:sldId id="397" r:id="rId27"/>
    <p:sldId id="270" r:id="rId28"/>
    <p:sldId id="398" r:id="rId29"/>
    <p:sldId id="277" r:id="rId30"/>
    <p:sldId id="399" r:id="rId31"/>
    <p:sldId id="310" r:id="rId32"/>
    <p:sldId id="400" r:id="rId33"/>
    <p:sldId id="401" r:id="rId34"/>
    <p:sldId id="311" r:id="rId35"/>
    <p:sldId id="402" r:id="rId36"/>
    <p:sldId id="403"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单元活动　学用地理统计图</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8.xml"/><Relationship Id="rId7"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9.xml"/><Relationship Id="rId5" Type="http://schemas.openxmlformats.org/officeDocument/2006/relationships/slide" Target="slide16.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8.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9.xml"/><Relationship Id="rId5" Type="http://schemas.openxmlformats.org/officeDocument/2006/relationships/slide" Target="slide16.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8.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9.xml"/><Relationship Id="rId5" Type="http://schemas.openxmlformats.org/officeDocument/2006/relationships/slide" Target="slide16.xml"/><Relationship Id="rId4" Type="http://schemas.openxmlformats.org/officeDocument/2006/relationships/slide" Target="slide10.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8.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8.xml"/><Relationship Id="rId7"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slide" Target="slide25.xml"/><Relationship Id="rId4" Type="http://schemas.openxmlformats.org/officeDocument/2006/relationships/slide" Target="slide21.xml"/></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1.xml"/></Relationships>
</file>

<file path=ppt/slides/_rels/slide27.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27.xml"/><Relationship Id="rId7" Type="http://schemas.openxmlformats.org/officeDocument/2006/relationships/package" Target="../embeddings/Microsoft_Word___8.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slide" Target="slide34.xml"/><Relationship Id="rId5" Type="http://schemas.openxmlformats.org/officeDocument/2006/relationships/slide" Target="slide31.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4.xml"/><Relationship Id="rId4" Type="http://schemas.openxmlformats.org/officeDocument/2006/relationships/slide" Target="slide31.xml"/></Relationships>
</file>

<file path=ppt/slides/_rels/slide29.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27.xml"/><Relationship Id="rId7" Type="http://schemas.openxmlformats.org/officeDocument/2006/relationships/package" Target="../embeddings/Microsoft_Word___9.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slide" Target="slide34.xml"/><Relationship Id="rId5" Type="http://schemas.openxmlformats.org/officeDocument/2006/relationships/slide" Target="slide31.xml"/><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4.xml"/><Relationship Id="rId4" Type="http://schemas.openxmlformats.org/officeDocument/2006/relationships/slide" Target="slide31.xml"/></Relationships>
</file>

<file path=ppt/slides/_rels/slide31.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slide" Target="slide27.xml"/><Relationship Id="rId7" Type="http://schemas.openxmlformats.org/officeDocument/2006/relationships/package" Target="../embeddings/Microsoft_Word___10.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slide" Target="slide34.xml"/><Relationship Id="rId5" Type="http://schemas.openxmlformats.org/officeDocument/2006/relationships/slide" Target="slide31.xml"/><Relationship Id="rId4" Type="http://schemas.openxmlformats.org/officeDocument/2006/relationships/slide" Target="slide29.xml"/></Relationships>
</file>

<file path=ppt/slides/_rels/slide3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4.xml"/><Relationship Id="rId4" Type="http://schemas.openxmlformats.org/officeDocument/2006/relationships/slide" Target="slide31.xml"/></Relationships>
</file>

<file path=ppt/slides/_rels/slide3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4.xml"/><Relationship Id="rId4" Type="http://schemas.openxmlformats.org/officeDocument/2006/relationships/slide" Target="slide31.xml"/></Relationships>
</file>

<file path=ppt/slides/_rels/slide34.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slide" Target="slide27.xml"/><Relationship Id="rId7" Type="http://schemas.openxmlformats.org/officeDocument/2006/relationships/package" Target="../embeddings/Microsoft_Word___11.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34.xml"/><Relationship Id="rId5" Type="http://schemas.openxmlformats.org/officeDocument/2006/relationships/slide" Target="slide31.xml"/><Relationship Id="rId4" Type="http://schemas.openxmlformats.org/officeDocument/2006/relationships/slide" Target="slide29.xml"/></Relationships>
</file>

<file path=ppt/slides/_rels/slide3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4.xml"/><Relationship Id="rId4" Type="http://schemas.openxmlformats.org/officeDocument/2006/relationships/slide" Target="slide31.xml"/></Relationships>
</file>

<file path=ppt/slides/_rels/slide3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4.xml"/><Relationship Id="rId4" Type="http://schemas.openxmlformats.org/officeDocument/2006/relationships/slide" Target="slide31.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8.xml"/><Relationship Id="rId7"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19.xml"/><Relationship Id="rId5" Type="http://schemas.openxmlformats.org/officeDocument/2006/relationships/slide" Target="slide16.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单元活动　学用地理统计图</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一、人口年龄结构金字塔图的判读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人口年龄结构金字塔图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可直观地表示某一地区人口的年龄构成和性别构成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进而可分析该地区未来的人口变化趋势和可能存在的问题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可关注以下几点。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读构成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可直接读出该地区不同年龄段人口占总人口的比例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以及男女比例差异。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497732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确定三种人口增长</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类型</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811664093"/>
              </p:ext>
            </p:extLst>
          </p:nvPr>
        </p:nvGraphicFramePr>
        <p:xfrm>
          <a:off x="508000" y="1726439"/>
          <a:ext cx="8128000" cy="5374969"/>
        </p:xfrm>
        <a:graphic>
          <a:graphicData uri="http://schemas.openxmlformats.org/presentationml/2006/ole">
            <mc:AlternateContent xmlns:mc="http://schemas.openxmlformats.org/markup-compatibility/2006">
              <mc:Choice xmlns:v="urn:schemas-microsoft-com:vml" Requires="v">
                <p:oleObj spid="_x0000_s3086" name="文档" r:id="rId7" imgW="3839157" imgH="2538453" progId="Word.Document.12">
                  <p:embed/>
                </p:oleObj>
              </mc:Choice>
              <mc:Fallback>
                <p:oleObj name="文档" r:id="rId7" imgW="3839157" imgH="2538453" progId="Word.Document.12">
                  <p:embed/>
                  <p:pic>
                    <p:nvPicPr>
                      <p:cNvPr id="0" name=""/>
                      <p:cNvPicPr/>
                      <p:nvPr/>
                    </p:nvPicPr>
                    <p:blipFill>
                      <a:blip r:embed="rId8"/>
                      <a:stretch>
                        <a:fillRect/>
                      </a:stretch>
                    </p:blipFill>
                    <p:spPr>
                      <a:xfrm>
                        <a:off x="508000" y="1726439"/>
                        <a:ext cx="8128000" cy="5374969"/>
                      </a:xfrm>
                      <a:prstGeom prst="rect">
                        <a:avLst/>
                      </a:prstGeom>
                    </p:spPr>
                  </p:pic>
                </p:oleObj>
              </mc:Fallback>
            </mc:AlternateContent>
          </a:graphicData>
        </a:graphic>
      </p:graphicFrame>
    </p:spTree>
    <p:extLst>
      <p:ext uri="{BB962C8B-B14F-4D97-AF65-F5344CB8AC3E}">
        <p14:creationId xmlns:p14="http://schemas.microsoft.com/office/powerpoint/2010/main" val="257430572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析变化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分析增长模式的转变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其变化主要是受人口自然增长率的影响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随着人口增长模式的不断转变而转变。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看异常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看不同年龄阶段男女比重的异常状况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79566605"/>
              </p:ext>
            </p:extLst>
          </p:nvPr>
        </p:nvGraphicFramePr>
        <p:xfrm>
          <a:off x="508000" y="3068960"/>
          <a:ext cx="8128000" cy="3391708"/>
        </p:xfrm>
        <a:graphic>
          <a:graphicData uri="http://schemas.openxmlformats.org/presentationml/2006/ole">
            <mc:AlternateContent xmlns:mc="http://schemas.openxmlformats.org/markup-compatibility/2006">
              <mc:Choice xmlns:v="urn:schemas-microsoft-com:vml" Requires="v">
                <p:oleObj spid="_x0000_s4110" name="文档" r:id="rId7" imgW="3839157" imgH="1601206" progId="Word.Document.12">
                  <p:embed/>
                </p:oleObj>
              </mc:Choice>
              <mc:Fallback>
                <p:oleObj name="文档" r:id="rId7" imgW="3839157" imgH="1601206" progId="Word.Document.12">
                  <p:embed/>
                  <p:pic>
                    <p:nvPicPr>
                      <p:cNvPr id="0" name=""/>
                      <p:cNvPicPr/>
                      <p:nvPr/>
                    </p:nvPicPr>
                    <p:blipFill>
                      <a:blip r:embed="rId8"/>
                      <a:stretch>
                        <a:fillRect/>
                      </a:stretch>
                    </p:blipFill>
                    <p:spPr>
                      <a:xfrm>
                        <a:off x="508000" y="3068960"/>
                        <a:ext cx="8128000" cy="3391708"/>
                      </a:xfrm>
                      <a:prstGeom prst="rect">
                        <a:avLst/>
                      </a:prstGeom>
                    </p:spPr>
                  </p:pic>
                </p:oleObj>
              </mc:Fallback>
            </mc:AlternateContent>
          </a:graphicData>
        </a:graphic>
      </p:graphicFrame>
    </p:spTree>
    <p:extLst>
      <p:ext uri="{BB962C8B-B14F-4D97-AF65-F5344CB8AC3E}">
        <p14:creationId xmlns:p14="http://schemas.microsoft.com/office/powerpoint/2010/main" val="346308339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9" name="矩形 8"/>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某年龄段男女比重突然变小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。其原因主要有以下几种情况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一是生育等导致出生率突然降低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二是重大灾害等导致死亡率上升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三是人口的大量外迁。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某年龄段男女比重突然增加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。其变化可能是由就业、升学等原因导致的人口大量迁入。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男女比例的明显失调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。可能是战争导致的大量男性死亡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也可能是纺织等对职工性别有一定要求的工厂建设导致。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288509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二、分析人口年龄结构的基本指标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老年人口系数是指老年人口在总人口中的比例。通常以</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cs typeface="Times New Roman" panose="02020603050405020304" pitchFamily="18" charset="0"/>
              </a:rPr>
              <a:t>岁及以上的老年人口系数达到</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作为确定人口是否达到老龄化的标准。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少年儿童系数是指</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岁及以下的少年儿童人口在总人口中的比例。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依据上述各种指标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人口年龄结构类型可分为增长型、稳定型和衰退型三种类型。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7082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三、统计图的一般判读程序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统计图一般可依下列程序阅读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或图例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大小及变化趋势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用文字概括联系或规律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图表转换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或图图转换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。读图名的目的在于知道统计图反映的内容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或图例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则反映出统计数据的性质、种类和数值的大小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读图名与坐标是读统计图的基础。读数据一要读全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二要注意数据的变化趋势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这样才能准确地从数据中把握事物的联系和发展变化特征。</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图表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转换的目的在于巩固知识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培养发散思维和动手能力。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28641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3" name="矩形 2"/>
          <p:cNvSpPr>
            <a:spLocks noChangeAspect="1"/>
          </p:cNvSpPr>
          <p:nvPr/>
        </p:nvSpPr>
        <p:spPr>
          <a:xfrm>
            <a:off x="508000" y="120705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34640012(2015·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下图示意我国不同生育率方案预测的</a:t>
            </a:r>
            <a:r>
              <a:rPr lang="en-US" altLang="zh-CN" sz="2200" dirty="0">
                <a:solidFill>
                  <a:srgbClr val="000000"/>
                </a:solidFill>
                <a:latin typeface="Times New Roman" panose="02020603050405020304" pitchFamily="18" charset="0"/>
                <a:cs typeface="Times New Roman" panose="02020603050405020304" pitchFamily="18" charset="0"/>
              </a:rPr>
              <a:t>2050</a:t>
            </a:r>
            <a:r>
              <a:rPr lang="zh-CN" altLang="zh-CN" sz="2200" dirty="0">
                <a:solidFill>
                  <a:srgbClr val="000000"/>
                </a:solidFill>
                <a:latin typeface="Times New Roman" panose="02020603050405020304" pitchFamily="18" charset="0"/>
                <a:cs typeface="Times New Roman" panose="02020603050405020304" pitchFamily="18" charset="0"/>
              </a:rPr>
              <a:t>年人口结构。读图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011611622"/>
              </p:ext>
            </p:extLst>
          </p:nvPr>
        </p:nvGraphicFramePr>
        <p:xfrm>
          <a:off x="1174425" y="2069398"/>
          <a:ext cx="6795150" cy="4698713"/>
        </p:xfrm>
        <a:graphic>
          <a:graphicData uri="http://schemas.openxmlformats.org/presentationml/2006/ole">
            <mc:AlternateContent xmlns:mc="http://schemas.openxmlformats.org/markup-compatibility/2006">
              <mc:Choice xmlns:v="urn:schemas-microsoft-com:vml" Requires="v">
                <p:oleObj spid="_x0000_s5132" name="文档" r:id="rId7" imgW="3839157" imgH="2653673" progId="Word.Document.12">
                  <p:embed/>
                </p:oleObj>
              </mc:Choice>
              <mc:Fallback>
                <p:oleObj name="文档" r:id="rId7" imgW="3839157" imgH="2653673" progId="Word.Document.12">
                  <p:embed/>
                  <p:pic>
                    <p:nvPicPr>
                      <p:cNvPr id="0" name=""/>
                      <p:cNvPicPr/>
                      <p:nvPr/>
                    </p:nvPicPr>
                    <p:blipFill>
                      <a:blip r:embed="rId8"/>
                      <a:stretch>
                        <a:fillRect/>
                      </a:stretch>
                    </p:blipFill>
                    <p:spPr>
                      <a:xfrm>
                        <a:off x="1174425" y="2069398"/>
                        <a:ext cx="6795150" cy="4698713"/>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3" name="矩形 2"/>
          <p:cNvSpPr>
            <a:spLocks noChangeAspect="1"/>
          </p:cNvSpPr>
          <p:nvPr/>
        </p:nvSpPr>
        <p:spPr>
          <a:xfrm>
            <a:off x="508000" y="2291038"/>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方案与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方案的人口结构比较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差异最大的是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人口性别比</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老年人口比重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青壮年人口比重</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少儿人口比重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从我国可持续发展的角度判断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三种生育率方案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a:t>
            </a:r>
            <a:r>
              <a:rPr lang="zh-CN" altLang="zh-CN" sz="2200" dirty="0">
                <a:solidFill>
                  <a:srgbClr val="000000"/>
                </a:solidFill>
                <a:latin typeface="Times New Roman" panose="02020603050405020304" pitchFamily="18" charset="0"/>
                <a:cs typeface="Times New Roman" panose="02020603050405020304" pitchFamily="18" charset="0"/>
              </a:rPr>
              <a:t>方案较合理</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B.b</a:t>
            </a:r>
            <a:r>
              <a:rPr lang="zh-CN" altLang="zh-CN" sz="2200" dirty="0">
                <a:solidFill>
                  <a:srgbClr val="000000"/>
                </a:solidFill>
                <a:latin typeface="Times New Roman" panose="02020603050405020304" pitchFamily="18" charset="0"/>
                <a:cs typeface="Times New Roman" panose="02020603050405020304" pitchFamily="18" charset="0"/>
              </a:rPr>
              <a:t>方案较合理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C.c</a:t>
            </a:r>
            <a:r>
              <a:rPr lang="zh-CN" altLang="zh-CN" sz="2200" dirty="0">
                <a:solidFill>
                  <a:srgbClr val="000000"/>
                </a:solidFill>
                <a:latin typeface="Times New Roman" panose="02020603050405020304" pitchFamily="18" charset="0"/>
                <a:cs typeface="Times New Roman" panose="02020603050405020304" pitchFamily="18" charset="0"/>
              </a:rPr>
              <a:t>方案较合理</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均不</a:t>
            </a:r>
            <a:r>
              <a:rPr lang="zh-CN" altLang="zh-CN" sz="2200" dirty="0" smtClean="0">
                <a:solidFill>
                  <a:srgbClr val="000000"/>
                </a:solidFill>
                <a:latin typeface="Times New Roman" panose="02020603050405020304" pitchFamily="18" charset="0"/>
                <a:cs typeface="Times New Roman" panose="02020603050405020304" pitchFamily="18" charset="0"/>
              </a:rPr>
              <a:t>合理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52501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53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读图析图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从三个人口年龄结构金字塔图看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方案</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相比</a:t>
            </a:r>
            <a:r>
              <a:rPr lang="en-US" altLang="zh-CN" sz="2200" dirty="0">
                <a:solidFill>
                  <a:srgbClr val="000000"/>
                </a:solidFill>
                <a:latin typeface="Times New Roman" panose="02020603050405020304" pitchFamily="18" charset="0"/>
                <a:cs typeface="Times New Roman" panose="02020603050405020304" pitchFamily="18" charset="0"/>
              </a:rPr>
              <a:t>,0~14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岁的比重差别最大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其他年龄段的比例差别较小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人口性别比差别较小。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方案少儿人口比重太小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将来会出现严重的劳动力短缺和老龄化问题</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方案人口增长过快</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方案少儿人口比重、人口增长较合适。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解题技巧</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正确判读</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三幅图中少儿人口比重、青壮年人口比重、老年人口比重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并对其特征加以比较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这是正确解答试题的先决条件。</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从我国可持续发展的角度判断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三种生育率方案的合理性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要抓住人口的增长也必须符合可持续发展的原则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即应适度增长。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820293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三角统计图的判读</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a:t>
            </a:r>
            <a:r>
              <a:rPr lang="zh-CN" altLang="zh-CN" sz="2200" dirty="0">
                <a:solidFill>
                  <a:srgbClr val="000000"/>
                </a:solidFill>
                <a:latin typeface="NEU-BZ-S92"/>
                <a:cs typeface="宋体" panose="02010600030101010101" pitchFamily="2" charset="-122"/>
              </a:rPr>
              <a:t>①②③④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分别表示不同国家某年不同年龄段人口比重图。下图中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分别表示</a:t>
            </a:r>
            <a:r>
              <a:rPr lang="en-US" altLang="zh-CN" sz="2200" dirty="0">
                <a:solidFill>
                  <a:srgbClr val="000000"/>
                </a:solidFill>
                <a:latin typeface="Times New Roman" panose="02020603050405020304" pitchFamily="18" charset="0"/>
                <a:cs typeface="Times New Roman" panose="02020603050405020304" pitchFamily="18" charset="0"/>
              </a:rPr>
              <a:t>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15~64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岁及以上人口占总人口的比重。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59976212"/>
              </p:ext>
            </p:extLst>
          </p:nvPr>
        </p:nvGraphicFramePr>
        <p:xfrm>
          <a:off x="508000" y="3212976"/>
          <a:ext cx="8128000" cy="3223637"/>
        </p:xfrm>
        <a:graphic>
          <a:graphicData uri="http://schemas.openxmlformats.org/presentationml/2006/ole">
            <mc:AlternateContent xmlns:mc="http://schemas.openxmlformats.org/markup-compatibility/2006">
              <mc:Choice xmlns:v="urn:schemas-microsoft-com:vml" Requires="v">
                <p:oleObj spid="_x0000_s6156" name="文档" r:id="rId7" imgW="3839157" imgH="1523072" progId="Word.Document.12">
                  <p:embed/>
                </p:oleObj>
              </mc:Choice>
              <mc:Fallback>
                <p:oleObj name="文档" r:id="rId7" imgW="3839157" imgH="1523072" progId="Word.Document.12">
                  <p:embed/>
                  <p:pic>
                    <p:nvPicPr>
                      <p:cNvPr id="0" name=""/>
                      <p:cNvPicPr/>
                      <p:nvPr/>
                    </p:nvPicPr>
                    <p:blipFill>
                      <a:blip r:embed="rId8"/>
                      <a:stretch>
                        <a:fillRect/>
                      </a:stretch>
                    </p:blipFill>
                    <p:spPr>
                      <a:xfrm>
                        <a:off x="508000" y="3212976"/>
                        <a:ext cx="8128000" cy="3223637"/>
                      </a:xfrm>
                      <a:prstGeom prst="rect">
                        <a:avLst/>
                      </a:prstGeom>
                    </p:spPr>
                  </p:pic>
                </p:oleObj>
              </mc:Fallback>
            </mc:AlternateContent>
          </a:graphicData>
        </a:graphic>
      </p:graphicFrame>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125900884"/>
              </p:ext>
            </p:extLst>
          </p:nvPr>
        </p:nvGraphicFramePr>
        <p:xfrm>
          <a:off x="508000" y="1129681"/>
          <a:ext cx="8128000" cy="5539679"/>
        </p:xfrm>
        <a:graphic>
          <a:graphicData uri="http://schemas.openxmlformats.org/presentationml/2006/ole">
            <mc:AlternateContent xmlns:mc="http://schemas.openxmlformats.org/markup-compatibility/2006">
              <mc:Choice xmlns:v="urn:schemas-microsoft-com:vml" Requires="v">
                <p:oleObj spid="_x0000_s1041" name="文档" r:id="rId3" imgW="3839157" imgH="2616587" progId="Word.Document.12">
                  <p:embed/>
                </p:oleObj>
              </mc:Choice>
              <mc:Fallback>
                <p:oleObj name="文档" r:id="rId3" imgW="3839157" imgH="2616587" progId="Word.Document.12">
                  <p:embed/>
                  <p:pic>
                    <p:nvPicPr>
                      <p:cNvPr id="0" name=""/>
                      <p:cNvPicPr/>
                      <p:nvPr/>
                    </p:nvPicPr>
                    <p:blipFill>
                      <a:blip r:embed="rId4"/>
                      <a:stretch>
                        <a:fillRect/>
                      </a:stretch>
                    </p:blipFill>
                    <p:spPr>
                      <a:xfrm>
                        <a:off x="508000" y="1129681"/>
                        <a:ext cx="8128000" cy="5539679"/>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该三角统计图中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共有几个变量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每个变量分别代表什么年龄结构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共有三个变量。三个变量分别代表</a:t>
            </a:r>
            <a:r>
              <a:rPr lang="en-US" altLang="zh-CN" sz="2200" dirty="0">
                <a:solidFill>
                  <a:srgbClr val="000000"/>
                </a:solidFill>
                <a:latin typeface="Times New Roman" panose="02020603050405020304" pitchFamily="18" charset="0"/>
                <a:cs typeface="Times New Roman" panose="02020603050405020304" pitchFamily="18" charset="0"/>
              </a:rPr>
              <a:t>0~14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15~64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岁和</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岁及以上人口占总人口的比重。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图中每个点读出的三个变量数值有何关系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每个点读出的三个变量之和等于</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①②③④</a:t>
            </a:r>
            <a:r>
              <a:rPr lang="zh-CN" altLang="zh-CN" sz="2200" dirty="0">
                <a:solidFill>
                  <a:srgbClr val="000000"/>
                </a:solidFill>
                <a:latin typeface="Times New Roman" panose="02020603050405020304" pitchFamily="18" charset="0"/>
                <a:cs typeface="Times New Roman" panose="02020603050405020304" pitchFamily="18" charset="0"/>
              </a:rPr>
              <a:t>能够表示目前中国年龄人口结构的是哪一个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003770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wipe(down)">
                                      <p:cBhvr>
                                        <p:cTn id="1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84060"/>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一、三角统计图的判读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三角统计图有三个坐标轴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从图中能读出三个数值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三个读数之和一般为</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。经常运用三角统计图来表现的地理事物有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人口的年龄结构、产业结构、产值结构、收入构成等。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图中数据只表示相对量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不表示绝对量。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图中每个点都能够读取三个数值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各构成要素所占比重的总和一般是</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此类图的构成要素有三项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而不像其他统计图的构成要素可多可少。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三项要素在数轴上比例由低到高的延伸方向一致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可能三条数轴上的值全部向右由大到小或全部向左由大到小。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68760"/>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读图步骤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读图名。明确图示主题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如上图反映的是</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年某国不同年龄段人口比重的分布状况</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27836478"/>
              </p:ext>
            </p:extLst>
          </p:nvPr>
        </p:nvGraphicFramePr>
        <p:xfrm>
          <a:off x="508000" y="2610868"/>
          <a:ext cx="8128000" cy="3670710"/>
        </p:xfrm>
        <a:graphic>
          <a:graphicData uri="http://schemas.openxmlformats.org/presentationml/2006/ole">
            <mc:AlternateContent xmlns:mc="http://schemas.openxmlformats.org/markup-compatibility/2006">
              <mc:Choice xmlns:v="urn:schemas-microsoft-com:vml" Requires="v">
                <p:oleObj spid="_x0000_s7179" name="文档" r:id="rId7" imgW="3839157" imgH="1734069" progId="Word.Document.12">
                  <p:embed/>
                </p:oleObj>
              </mc:Choice>
              <mc:Fallback>
                <p:oleObj name="文档" r:id="rId7" imgW="3839157" imgH="1734069" progId="Word.Document.12">
                  <p:embed/>
                  <p:pic>
                    <p:nvPicPr>
                      <p:cNvPr id="0" name=""/>
                      <p:cNvPicPr/>
                      <p:nvPr/>
                    </p:nvPicPr>
                    <p:blipFill>
                      <a:blip r:embed="rId8"/>
                      <a:stretch>
                        <a:fillRect/>
                      </a:stretch>
                    </p:blipFill>
                    <p:spPr>
                      <a:xfrm>
                        <a:off x="508000" y="2610868"/>
                        <a:ext cx="8128000" cy="3670710"/>
                      </a:xfrm>
                      <a:prstGeom prst="rect">
                        <a:avLst/>
                      </a:prstGeom>
                    </p:spPr>
                  </p:pic>
                </p:oleObj>
              </mc:Fallback>
            </mc:AlternateContent>
          </a:graphicData>
        </a:graphic>
      </p:graphicFrame>
    </p:spTree>
    <p:extLst>
      <p:ext uri="{BB962C8B-B14F-4D97-AF65-F5344CB8AC3E}">
        <p14:creationId xmlns:p14="http://schemas.microsoft.com/office/powerpoint/2010/main" val="306057630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读数轴。读准三个坐标轴的原点及变化趋势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如上图中的箭头</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所示的方向。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读判读点。过某点作平行于和所读坐标轴原点相交的另一个坐标轴的平行线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如上图中线</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读数值。找出该平行线与坐标轴的交点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读取与</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方向相同交点的数据。如在上图中待求点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的三个坐标是</a:t>
            </a:r>
            <a:r>
              <a:rPr lang="en-US" altLang="zh-CN" sz="2200" dirty="0">
                <a:solidFill>
                  <a:srgbClr val="000000"/>
                </a:solidFill>
                <a:latin typeface="Times New Roman" panose="02020603050405020304" pitchFamily="18" charset="0"/>
                <a:cs typeface="Times New Roman" panose="02020603050405020304" pitchFamily="18" charset="0"/>
              </a:rPr>
              <a:t>0~14</a:t>
            </a:r>
            <a:r>
              <a:rPr lang="zh-CN" altLang="zh-CN" sz="2200" dirty="0">
                <a:solidFill>
                  <a:srgbClr val="000000"/>
                </a:solidFill>
                <a:latin typeface="Times New Roman" panose="02020603050405020304" pitchFamily="18" charset="0"/>
                <a:cs typeface="Times New Roman" panose="02020603050405020304" pitchFamily="18" charset="0"/>
              </a:rPr>
              <a:t>岁为</a:t>
            </a:r>
            <a:r>
              <a:rPr lang="en-US" altLang="zh-CN" sz="2200" dirty="0">
                <a:solidFill>
                  <a:srgbClr val="000000"/>
                </a:solidFill>
                <a:latin typeface="Times New Roman" panose="02020603050405020304" pitchFamily="18" charset="0"/>
                <a:cs typeface="Times New Roman" panose="02020603050405020304" pitchFamily="18" charset="0"/>
              </a:rPr>
              <a:t>23%,15~64</a:t>
            </a:r>
            <a:r>
              <a:rPr lang="zh-CN" altLang="zh-CN" sz="2200" dirty="0">
                <a:solidFill>
                  <a:srgbClr val="000000"/>
                </a:solidFill>
                <a:latin typeface="Times New Roman" panose="02020603050405020304" pitchFamily="18" charset="0"/>
                <a:cs typeface="Times New Roman" panose="02020603050405020304" pitchFamily="18" charset="0"/>
              </a:rPr>
              <a:t>岁为</a:t>
            </a:r>
            <a:r>
              <a:rPr lang="en-US" altLang="zh-CN" sz="2200" dirty="0">
                <a:solidFill>
                  <a:srgbClr val="000000"/>
                </a:solidFill>
                <a:latin typeface="Times New Roman" panose="02020603050405020304" pitchFamily="18" charset="0"/>
                <a:cs typeface="Times New Roman" panose="02020603050405020304" pitchFamily="18" charset="0"/>
              </a:rPr>
              <a:t>73%,65</a:t>
            </a:r>
            <a:r>
              <a:rPr lang="zh-CN" altLang="zh-CN" sz="2200" dirty="0">
                <a:solidFill>
                  <a:srgbClr val="000000"/>
                </a:solidFill>
                <a:latin typeface="Times New Roman" panose="02020603050405020304" pitchFamily="18" charset="0"/>
                <a:cs typeface="Times New Roman" panose="02020603050405020304" pitchFamily="18" charset="0"/>
              </a:rPr>
              <a:t>岁及以上为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第五步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检验。看三个变量之和是否等于</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判读方法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首先要读懂每一个坐标轴所代表的变量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地理要素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其次是正确读取每一个变量的数值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正确读取数值的方法可以概括为转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即把三轴坐标图转化为常见的两轴坐标图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图中每个点都能读取三个变量。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9132304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二、四轴地理图表的判读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明确四轴地理统计图表的第四个轴并不是四边形的顶边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而是对角线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在判读底边和左右两个边的数值时按普通坐标的判读方法即可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而第四个数值的判读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则先过图中要判读的点作对角线的平行线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然后找出与右边或顶边的交点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最后根据这两个交点的数值确定即可。判读时要注意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所作平行线与右边或顶边交点的数值应相等。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74530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读我国人口年龄构成比重图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据我国第五次人口普查资料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全国共有</a:t>
            </a:r>
            <a:r>
              <a:rPr lang="en-US" altLang="zh-CN" sz="2200" dirty="0">
                <a:solidFill>
                  <a:srgbClr val="000000"/>
                </a:solidFill>
                <a:latin typeface="Times New Roman" panose="02020603050405020304" pitchFamily="18" charset="0"/>
                <a:cs typeface="Times New Roman" panose="02020603050405020304" pitchFamily="18" charset="0"/>
              </a:rPr>
              <a:t>12.95</a:t>
            </a:r>
            <a:r>
              <a:rPr lang="zh-CN" altLang="zh-CN" sz="2200" dirty="0">
                <a:solidFill>
                  <a:srgbClr val="000000"/>
                </a:solidFill>
                <a:latin typeface="Times New Roman" panose="02020603050405020304" pitchFamily="18" charset="0"/>
                <a:cs typeface="Times New Roman" panose="02020603050405020304" pitchFamily="18" charset="0"/>
              </a:rPr>
              <a:t>亿人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表示我国人口年龄构成状况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0~14</a:t>
            </a:r>
            <a:r>
              <a:rPr lang="zh-CN" altLang="zh-CN" sz="2200" dirty="0">
                <a:solidFill>
                  <a:srgbClr val="000000"/>
                </a:solidFill>
                <a:latin typeface="Times New Roman" panose="02020603050405020304" pitchFamily="18" charset="0"/>
                <a:cs typeface="Times New Roman" panose="02020603050405020304" pitchFamily="18" charset="0"/>
              </a:rPr>
              <a:t>岁人口的比重约是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A.93%	B.23%	C.13%	D.60%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年前相比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我国人口中</a:t>
            </a:r>
            <a:r>
              <a:rPr lang="en-US" altLang="zh-CN" sz="2200" dirty="0">
                <a:solidFill>
                  <a:srgbClr val="000000"/>
                </a:solidFill>
                <a:latin typeface="Times New Roman" panose="02020603050405020304" pitchFamily="18" charset="0"/>
                <a:cs typeface="Times New Roman" panose="02020603050405020304" pitchFamily="18" charset="0"/>
              </a:rPr>
              <a:t>0~14</a:t>
            </a:r>
            <a:r>
              <a:rPr lang="zh-CN" altLang="zh-CN" sz="2200" dirty="0">
                <a:solidFill>
                  <a:srgbClr val="000000"/>
                </a:solidFill>
                <a:latin typeface="Times New Roman" panose="02020603050405020304" pitchFamily="18" charset="0"/>
                <a:cs typeface="Times New Roman" panose="02020603050405020304" pitchFamily="18" charset="0"/>
              </a:rPr>
              <a:t>岁人口比重下降了</a:t>
            </a:r>
            <a:r>
              <a:rPr lang="en-US" altLang="zh-CN" sz="2200" dirty="0">
                <a:solidFill>
                  <a:srgbClr val="000000"/>
                </a:solidFill>
                <a:latin typeface="Times New Roman" panose="02020603050405020304" pitchFamily="18" charset="0"/>
                <a:cs typeface="Times New Roman" panose="02020603050405020304" pitchFamily="18" charset="0"/>
              </a:rPr>
              <a:t>4.8%,65</a:t>
            </a:r>
            <a:r>
              <a:rPr lang="zh-CN" altLang="zh-CN" sz="2200" dirty="0">
                <a:solidFill>
                  <a:srgbClr val="000000"/>
                </a:solidFill>
                <a:latin typeface="Times New Roman" panose="02020603050405020304" pitchFamily="18" charset="0"/>
                <a:cs typeface="Times New Roman" panose="02020603050405020304" pitchFamily="18" charset="0"/>
              </a:rPr>
              <a:t>岁及以上人口比重上升了</a:t>
            </a:r>
            <a:r>
              <a:rPr lang="en-US" altLang="zh-CN" sz="2200" dirty="0">
                <a:solidFill>
                  <a:srgbClr val="000000"/>
                </a:solidFill>
                <a:latin typeface="Times New Roman" panose="02020603050405020304" pitchFamily="18" charset="0"/>
                <a:cs typeface="Times New Roman" panose="02020603050405020304" pitchFamily="18" charset="0"/>
              </a:rPr>
              <a:t>1.39%,</a:t>
            </a:r>
            <a:r>
              <a:rPr lang="zh-CN" altLang="zh-CN" sz="2200" dirty="0">
                <a:solidFill>
                  <a:srgbClr val="000000"/>
                </a:solidFill>
                <a:latin typeface="Times New Roman" panose="02020603050405020304" pitchFamily="18" charset="0"/>
                <a:cs typeface="Times New Roman" panose="02020603050405020304" pitchFamily="18" charset="0"/>
              </a:rPr>
              <a:t>而总人口仍增加了近</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亿。因此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世纪人口问题的主要任务是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控制人口盲目流动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继续稳定低生育水平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遏制人口老龄化加速势头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适度提高少年儿童人口比重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W80.eps" descr="id:2147493516;FounderCES"/>
          <p:cNvPicPr/>
          <p:nvPr/>
        </p:nvPicPr>
        <p:blipFill>
          <a:blip r:embed="rId6"/>
          <a:stretch>
            <a:fillRect/>
          </a:stretch>
        </p:blipFill>
        <p:spPr>
          <a:xfrm>
            <a:off x="5301898" y="3702661"/>
            <a:ext cx="3265449" cy="2868647"/>
          </a:xfrm>
          <a:prstGeom prst="rect">
            <a:avLst/>
          </a:prstGeom>
        </p:spPr>
      </p:pic>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读图中坐标可知</a:t>
            </a:r>
            <a:r>
              <a:rPr lang="en-US" altLang="zh-CN" sz="2200" dirty="0">
                <a:solidFill>
                  <a:srgbClr val="000000"/>
                </a:solidFill>
                <a:latin typeface="Times New Roman" panose="02020603050405020304" pitchFamily="18" charset="0"/>
                <a:cs typeface="Times New Roman" panose="02020603050405020304" pitchFamily="18" charset="0"/>
              </a:rPr>
              <a:t>:0~14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岁人口的比重约是</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虽然我国人口的自然增长率出现下降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岁及以上人口比重上升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但是我国的人口基数太大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总人口的净增数量较多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仍然制约我国经济的发展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所以我国</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世纪人口问题的主要任务是继续稳定低生育水平。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02998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3" name="圆角矩形 12">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700808"/>
            <a:ext cx="5556329"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读四国人口增长模式示意图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44740952"/>
              </p:ext>
            </p:extLst>
          </p:nvPr>
        </p:nvGraphicFramePr>
        <p:xfrm>
          <a:off x="508000" y="2638935"/>
          <a:ext cx="8128000" cy="2662273"/>
        </p:xfrm>
        <a:graphic>
          <a:graphicData uri="http://schemas.openxmlformats.org/presentationml/2006/ole">
            <mc:AlternateContent xmlns:mc="http://schemas.openxmlformats.org/markup-compatibility/2006">
              <mc:Choice xmlns:v="urn:schemas-microsoft-com:vml" Requires="v">
                <p:oleObj spid="_x0000_s8199" name="文档" r:id="rId7" imgW="3839157" imgH="1256984" progId="Word.Document.12">
                  <p:embed/>
                </p:oleObj>
              </mc:Choice>
              <mc:Fallback>
                <p:oleObj name="文档" r:id="rId7" imgW="3839157" imgH="1256984" progId="Word.Document.12">
                  <p:embed/>
                  <p:pic>
                    <p:nvPicPr>
                      <p:cNvPr id="0" name=""/>
                      <p:cNvPicPr/>
                      <p:nvPr/>
                    </p:nvPicPr>
                    <p:blipFill>
                      <a:blip r:embed="rId8"/>
                      <a:stretch>
                        <a:fillRect/>
                      </a:stretch>
                    </p:blipFill>
                    <p:spPr>
                      <a:xfrm>
                        <a:off x="508000" y="2638935"/>
                        <a:ext cx="8128000" cy="2662273"/>
                      </a:xfrm>
                      <a:prstGeom prst="rect">
                        <a:avLst/>
                      </a:prstGeom>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120763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与当前我国人口增长状况最相符的国家是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国人口问题的叙述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人口老龄化问题日趋严重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老年人口增多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青壮年劳动力过剩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就业压力过大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人口素质偏低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教育压力过大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城市人口比重过高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与经济发展不相适应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当前我国的人口增长模式为低出生率、低死亡率、低自然增长率的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但人口自然增长率仍为正值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故目前我国人口增长状况与</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国最相符。第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国的人口自然增长率为负值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人口处于低增长阶段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人口老龄化问题日趋严重。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493564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animEffect transition="in" filter="wipe(down)">
                                      <p:cBhvr>
                                        <p:cTn id="7" dur="500"/>
                                        <p:tgtEl>
                                          <p:spTgt spid="4">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8" end="8"/>
                                            </p:txEl>
                                          </p:spTgt>
                                        </p:tgtEl>
                                        <p:attrNameLst>
                                          <p:attrName>style.visibility</p:attrName>
                                        </p:attrNameLst>
                                      </p:cBhvr>
                                      <p:to>
                                        <p:strVal val="visible"/>
                                      </p:to>
                                    </p:set>
                                    <p:animEffect transition="in" filter="wipe(down)">
                                      <p:cBhvr>
                                        <p:cTn id="12"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4"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a:t>
            </a:r>
            <a:endParaRPr lang="zh-CN" altLang="en-US" sz="1400" dirty="0">
              <a:solidFill>
                <a:schemeClr val="bg1"/>
              </a:solidFill>
            </a:endParaRPr>
          </a:p>
        </p:txBody>
      </p:sp>
      <p:sp>
        <p:nvSpPr>
          <p:cNvPr id="10" name="圆角矩形 9">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1" name="圆角矩形 10">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861"/>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34640013</a:t>
            </a:r>
            <a:r>
              <a:rPr lang="zh-CN" altLang="zh-CN" sz="2200" dirty="0">
                <a:solidFill>
                  <a:srgbClr val="000000"/>
                </a:solidFill>
                <a:latin typeface="Times New Roman" panose="02020603050405020304" pitchFamily="18" charset="0"/>
                <a:cs typeface="Times New Roman" panose="02020603050405020304" pitchFamily="18" charset="0"/>
              </a:rPr>
              <a:t>下列人口统计图最明显地反映出局部与整体的比例关系的是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05043309"/>
              </p:ext>
            </p:extLst>
          </p:nvPr>
        </p:nvGraphicFramePr>
        <p:xfrm>
          <a:off x="1339325" y="2079965"/>
          <a:ext cx="6465351" cy="4681903"/>
        </p:xfrm>
        <a:graphic>
          <a:graphicData uri="http://schemas.openxmlformats.org/presentationml/2006/ole">
            <mc:AlternateContent xmlns:mc="http://schemas.openxmlformats.org/markup-compatibility/2006">
              <mc:Choice xmlns:v="urn:schemas-microsoft-com:vml" Requires="v">
                <p:oleObj spid="_x0000_s9223" name="文档" r:id="rId7" imgW="3839157" imgH="2780416" progId="Word.Document.12">
                  <p:embed/>
                </p:oleObj>
              </mc:Choice>
              <mc:Fallback>
                <p:oleObj name="文档" r:id="rId7" imgW="3839157" imgH="2780416" progId="Word.Document.12">
                  <p:embed/>
                  <p:pic>
                    <p:nvPicPr>
                      <p:cNvPr id="0" name=""/>
                      <p:cNvPicPr/>
                      <p:nvPr/>
                    </p:nvPicPr>
                    <p:blipFill>
                      <a:blip r:embed="rId8"/>
                      <a:stretch>
                        <a:fillRect/>
                      </a:stretch>
                    </p:blipFill>
                    <p:spPr>
                      <a:xfrm>
                        <a:off x="1339325" y="2079965"/>
                        <a:ext cx="6465351" cy="4681903"/>
                      </a:xfrm>
                      <a:prstGeom prst="rect">
                        <a:avLst/>
                      </a:prstGeom>
                    </p:spPr>
                  </p:pic>
                </p:oleObj>
              </mc:Fallback>
            </mc:AlternateContent>
          </a:graphicData>
        </a:graphic>
      </p:graphicFrame>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一、学用常见的人口统计图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柱状图、曲线图、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扇形</a:t>
            </a:r>
            <a:r>
              <a:rPr lang="zh-CN" altLang="zh-CN" sz="2200" dirty="0">
                <a:solidFill>
                  <a:srgbClr val="000000"/>
                </a:solidFill>
                <a:latin typeface="Times New Roman" panose="02020603050405020304" pitchFamily="18" charset="0"/>
                <a:cs typeface="Times New Roman" panose="02020603050405020304" pitchFamily="18" charset="0"/>
              </a:rPr>
              <a:t>图和饼状图等。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优点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将枯燥的数据变得直观、生动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和比较各种地理事物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的变化及相互关系。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柱状图和饼形图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哪个更能直接地反映出人口局部与整体之间的关系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饼形图。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114262" y="2532246"/>
            <a:ext cx="537305"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37178" y="3331012"/>
            <a:ext cx="537305" cy="3411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38250" y="3774348"/>
            <a:ext cx="24263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wipe(down)">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a:t>
            </a:r>
            <a:endParaRPr lang="zh-CN" altLang="en-US" sz="1400" dirty="0">
              <a:solidFill>
                <a:schemeClr val="bg1"/>
              </a:solidFill>
            </a:endParaRPr>
          </a:p>
        </p:txBody>
      </p:sp>
      <p:sp>
        <p:nvSpPr>
          <p:cNvPr id="10" name="圆角矩形 9">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1" name="圆角矩形 10">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饼状图可以反映出地理事物的比例结构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四图中只有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图明显地体现了局部与整体的关系。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491916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989125"/>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下图是甲、乙两国人口年龄结构金字塔图。读图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14147596"/>
              </p:ext>
            </p:extLst>
          </p:nvPr>
        </p:nvGraphicFramePr>
        <p:xfrm>
          <a:off x="508000" y="2827177"/>
          <a:ext cx="8128000" cy="2474031"/>
        </p:xfrm>
        <a:graphic>
          <a:graphicData uri="http://schemas.openxmlformats.org/presentationml/2006/ole">
            <mc:AlternateContent xmlns:mc="http://schemas.openxmlformats.org/markup-compatibility/2006">
              <mc:Choice xmlns:v="urn:schemas-microsoft-com:vml" Requires="v">
                <p:oleObj spid="_x0000_s10246" name="文档" r:id="rId7" imgW="3839157" imgH="1168048" progId="Word.Document.12">
                  <p:embed/>
                </p:oleObj>
              </mc:Choice>
              <mc:Fallback>
                <p:oleObj name="文档" r:id="rId7" imgW="3839157" imgH="1168048" progId="Word.Document.12">
                  <p:embed/>
                  <p:pic>
                    <p:nvPicPr>
                      <p:cNvPr id="0" name=""/>
                      <p:cNvPicPr/>
                      <p:nvPr/>
                    </p:nvPicPr>
                    <p:blipFill>
                      <a:blip r:embed="rId8"/>
                      <a:stretch>
                        <a:fillRect/>
                      </a:stretch>
                    </p:blipFill>
                    <p:spPr>
                      <a:xfrm>
                        <a:off x="508000" y="2827177"/>
                        <a:ext cx="8128000" cy="2474031"/>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甲国人口增长模式属于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高出生率、低死亡率、高自然增长率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高出生率、高死亡率、高自然增长率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低出生率、高死亡率、低自然增长率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低出生率、低死亡率、低自然增长率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对甲、乙两国目前人口状况的正确判断是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甲国青少年人口少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劳动力不足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乙国青壮年人口多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即将进入人口生育高峰期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甲国男女比例失调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人口增长缓慢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乙国已进入老龄化社会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社会负担</a:t>
            </a:r>
            <a:r>
              <a:rPr lang="zh-CN" altLang="zh-CN" sz="2200" dirty="0" smtClean="0">
                <a:solidFill>
                  <a:srgbClr val="000000"/>
                </a:solidFill>
                <a:latin typeface="Times New Roman" panose="02020603050405020304" pitchFamily="18" charset="0"/>
                <a:cs typeface="Times New Roman" panose="02020603050405020304" pitchFamily="18" charset="0"/>
              </a:rPr>
              <a:t>加重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35731010"/>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229103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观察甲国的人口年龄结构金字塔图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可以看出塔形下宽上窄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说明少年儿童所占的比重较大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属于增长型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人口增长特点为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高、低、高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。乙国的塔形显示其人口增长特点为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低、低、低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乙国的老年人口所占比重明显较大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说明人口老龄化问题比较严重。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4.A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9580600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484784"/>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读某年人口增长率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的国际比较图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0430850"/>
              </p:ext>
            </p:extLst>
          </p:nvPr>
        </p:nvGraphicFramePr>
        <p:xfrm>
          <a:off x="508000" y="2171467"/>
          <a:ext cx="8128000" cy="3761469"/>
        </p:xfrm>
        <a:graphic>
          <a:graphicData uri="http://schemas.openxmlformats.org/presentationml/2006/ole">
            <mc:AlternateContent xmlns:mc="http://schemas.openxmlformats.org/markup-compatibility/2006">
              <mc:Choice xmlns:v="urn:schemas-microsoft-com:vml" Requires="v">
                <p:oleObj spid="_x0000_s11269" name="文档" r:id="rId7" imgW="3839157" imgH="1776917" progId="Word.Document.12">
                  <p:embed/>
                </p:oleObj>
              </mc:Choice>
              <mc:Fallback>
                <p:oleObj name="文档" r:id="rId7" imgW="3839157" imgH="1776917" progId="Word.Document.12">
                  <p:embed/>
                  <p:pic>
                    <p:nvPicPr>
                      <p:cNvPr id="0" name=""/>
                      <p:cNvPicPr/>
                      <p:nvPr/>
                    </p:nvPicPr>
                    <p:blipFill>
                      <a:blip r:embed="rId8"/>
                      <a:stretch>
                        <a:fillRect/>
                      </a:stretch>
                    </p:blipFill>
                    <p:spPr>
                      <a:xfrm>
                        <a:off x="508000" y="2171467"/>
                        <a:ext cx="8128000" cy="3761469"/>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5" name="矩形 4"/>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简述图中国家人口增长率的特点。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美国属于发达国家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中国是最大的发展中国家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可是美国的人口增长率比中国还高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试述其原因。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中国与印度同为发展中国家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可中国的人口增长率不到印度的一半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请简述其原因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并说明人口增长与哪些因素有关。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高收入国家人口增长率普遍比低收入国家低。第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美国的人口增长主要受两方面影响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一是宗教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二是人口迁入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人口的机械增长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我国长期实行计划生育政策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因而出生率低。印度受宗教文化的影响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人口增长率相对较高。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869566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wipe(down)">
                                      <p:cBhvr>
                                        <p:cTn id="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从经济发展程度与人口增长率之间的关系看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高收入国家人口增长率普遍比低收入国家低。</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从发展程度相近的国家来看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如中国和印度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采取的人口政策不同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人口增长率也不同。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美国是信奉基督教的国家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不实行计划生育政策。美国是世界上最大的移民国家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每年都有大量移民涌入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导致人口的机械增长过快。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中国的社会经济发展程度相对高于印度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计划生育政策实行早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控制严格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效果显著。印度受民俗文化和宗教信仰的影响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计划生育执行困难。所以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人口增长不仅仅与国家的经济发展水平有关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还与人口政策、宗教信仰、文化等社会因素有关。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65848651"/>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1" name="矩形 10">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二、探究人口年龄结构金字塔图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人口年龄构成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表示各年龄组人口数量在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总人口</a:t>
            </a:r>
            <a:r>
              <a:rPr lang="zh-CN" altLang="zh-CN" sz="2200" dirty="0">
                <a:solidFill>
                  <a:srgbClr val="000000"/>
                </a:solidFill>
                <a:latin typeface="Times New Roman" panose="02020603050405020304" pitchFamily="18" charset="0"/>
                <a:cs typeface="Times New Roman" panose="02020603050405020304" pitchFamily="18" charset="0"/>
              </a:rPr>
              <a:t>中的比例关系。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人口年龄结构金字塔图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表示一个国家或地区人口年龄、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性别</a:t>
            </a:r>
            <a:r>
              <a:rPr lang="zh-CN" altLang="zh-CN" sz="2200" dirty="0">
                <a:solidFill>
                  <a:srgbClr val="000000"/>
                </a:solidFill>
                <a:latin typeface="Times New Roman" panose="02020603050405020304" pitchFamily="18" charset="0"/>
                <a:cs typeface="Times New Roman" panose="02020603050405020304" pitchFamily="18" charset="0"/>
              </a:rPr>
              <a:t>构成的统计图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因形似金字塔而得名。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表示方法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分栏分组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将总人口按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性别</a:t>
            </a:r>
            <a:r>
              <a:rPr lang="zh-CN" altLang="zh-CN" sz="2200" dirty="0">
                <a:solidFill>
                  <a:srgbClr val="000000"/>
                </a:solidFill>
                <a:latin typeface="Times New Roman" panose="02020603050405020304" pitchFamily="18" charset="0"/>
                <a:cs typeface="Times New Roman" panose="02020603050405020304" pitchFamily="18" charset="0"/>
              </a:rPr>
              <a:t>分成两栏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再按一定的年龄段分组。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纵轴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表示年龄分组。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横轴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表示各年龄组中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男、女</a:t>
            </a:r>
            <a:r>
              <a:rPr lang="zh-CN" altLang="zh-CN" sz="2200" dirty="0">
                <a:solidFill>
                  <a:srgbClr val="000000"/>
                </a:solidFill>
                <a:latin typeface="Times New Roman" panose="02020603050405020304" pitchFamily="18" charset="0"/>
                <a:cs typeface="Times New Roman" panose="02020603050405020304" pitchFamily="18" charset="0"/>
              </a:rPr>
              <a:t>人口占总人口的百分比。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1380" y="2324288"/>
            <a:ext cx="797778"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752001" y="3130082"/>
            <a:ext cx="537305"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69126" y="3933056"/>
            <a:ext cx="537305"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52722" y="5136254"/>
            <a:ext cx="805958" cy="3411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1" name="矩形 10">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生动、形象地表明人口增长类型。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塔的底座越宽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顶端越尖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反映人口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a:t>
            </a:r>
            <a:r>
              <a:rPr lang="zh-CN" altLang="zh-CN" sz="2200" dirty="0">
                <a:solidFill>
                  <a:srgbClr val="000000"/>
                </a:solidFill>
                <a:latin typeface="Times New Roman" panose="02020603050405020304" pitchFamily="18" charset="0"/>
                <a:cs typeface="Times New Roman" panose="02020603050405020304" pitchFamily="18" charset="0"/>
              </a:rPr>
              <a:t>出生率、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a:t>
            </a:r>
            <a:r>
              <a:rPr lang="zh-CN" altLang="zh-CN" sz="2200" dirty="0">
                <a:solidFill>
                  <a:srgbClr val="000000"/>
                </a:solidFill>
                <a:latin typeface="Times New Roman" panose="02020603050405020304" pitchFamily="18" charset="0"/>
                <a:cs typeface="Times New Roman" panose="02020603050405020304" pitchFamily="18" charset="0"/>
              </a:rPr>
              <a:t>增长率的特征。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塔身越接近下窄上宽的形状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反映低出生率、低死亡率的人口低增长特征。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增长</a:t>
            </a:r>
            <a:r>
              <a:rPr lang="zh-CN" altLang="zh-CN" sz="2200" dirty="0">
                <a:solidFill>
                  <a:srgbClr val="000000"/>
                </a:solidFill>
                <a:latin typeface="Times New Roman" panose="02020603050405020304" pitchFamily="18" charset="0"/>
                <a:cs typeface="Times New Roman" panose="02020603050405020304" pitchFamily="18" charset="0"/>
              </a:rPr>
              <a:t>型、稳定型、衰退型。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我国人口增长类型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第一、二次人口普查时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人口增长类型为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增长</a:t>
            </a:r>
            <a:r>
              <a:rPr lang="zh-CN" altLang="zh-CN" sz="2200" dirty="0">
                <a:solidFill>
                  <a:srgbClr val="000000"/>
                </a:solidFill>
                <a:latin typeface="Times New Roman" panose="02020603050405020304" pitchFamily="18" charset="0"/>
                <a:cs typeface="Times New Roman" panose="02020603050405020304" pitchFamily="18" charset="0"/>
              </a:rPr>
              <a:t>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第三、四次人口普查时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人口增长类型为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稳定</a:t>
            </a:r>
            <a:r>
              <a:rPr lang="zh-CN" altLang="zh-CN" sz="2200" dirty="0">
                <a:solidFill>
                  <a:srgbClr val="000000"/>
                </a:solidFill>
                <a:latin typeface="Times New Roman" panose="02020603050405020304" pitchFamily="18" charset="0"/>
                <a:cs typeface="Times New Roman" panose="02020603050405020304" pitchFamily="18" charset="0"/>
              </a:rPr>
              <a:t>型</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224459" y="2100198"/>
            <a:ext cx="250797"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06196" y="2100198"/>
            <a:ext cx="258396"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32985" y="3717032"/>
            <a:ext cx="540817"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26374" y="4520006"/>
            <a:ext cx="530160"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026374" y="4945726"/>
            <a:ext cx="530160"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79818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1" name="矩形 10">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2494171"/>
            <a:ext cx="8128000" cy="212365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smtClean="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一般情况下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衰退型的人口年龄结构金字塔图中老年人口年龄段部分相对于增长型的而言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有何明显差异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明显的差异主要有两点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一是老年年龄段男、女人口占总人口比重较大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二是往往有增长型所没有的高龄人口年龄段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且人口的平均寿命延长。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79565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7" name="矩形 6"/>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三、解读复杂的统计图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三角形统计图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三个</a:t>
            </a:r>
            <a:r>
              <a:rPr lang="zh-CN" altLang="zh-CN" sz="2200" dirty="0">
                <a:solidFill>
                  <a:srgbClr val="000000"/>
                </a:solidFill>
                <a:latin typeface="Times New Roman" panose="02020603050405020304" pitchFamily="18" charset="0"/>
                <a:cs typeface="Times New Roman" panose="02020603050405020304" pitchFamily="18" charset="0"/>
              </a:rPr>
              <a:t>坐标轴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从中能读出三个数值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三个数值之和一般为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四个坐标轴的统计图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有两个横轴、两个纵轴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能读出四个数值。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48274" y="3370466"/>
            <a:ext cx="537305"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29765" y="3370466"/>
            <a:ext cx="623794"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64542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484784"/>
            <a:ext cx="8128000" cy="1316258"/>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人口年龄结构金字塔图的正确判读</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人口年龄结构金字塔图是表示一个国家或地区人口年龄、性别构成的统计图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因形似金字塔而得名。如下图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47667345"/>
              </p:ext>
            </p:extLst>
          </p:nvPr>
        </p:nvGraphicFramePr>
        <p:xfrm>
          <a:off x="508000" y="2924944"/>
          <a:ext cx="8128000" cy="2393356"/>
        </p:xfrm>
        <a:graphic>
          <a:graphicData uri="http://schemas.openxmlformats.org/presentationml/2006/ole">
            <mc:AlternateContent xmlns:mc="http://schemas.openxmlformats.org/markup-compatibility/2006">
              <mc:Choice xmlns:v="urn:schemas-microsoft-com:vml" Requires="v">
                <p:oleObj spid="_x0000_s2063" name="文档" r:id="rId7" imgW="3839157" imgH="1129882" progId="Word.Document.12">
                  <p:embed/>
                </p:oleObj>
              </mc:Choice>
              <mc:Fallback>
                <p:oleObj name="文档" r:id="rId7" imgW="3839157" imgH="1129882" progId="Word.Document.12">
                  <p:embed/>
                  <p:pic>
                    <p:nvPicPr>
                      <p:cNvPr id="0" name=""/>
                      <p:cNvPicPr/>
                      <p:nvPr/>
                    </p:nvPicPr>
                    <p:blipFill>
                      <a:blip r:embed="rId8"/>
                      <a:stretch>
                        <a:fillRect/>
                      </a:stretch>
                    </p:blipFill>
                    <p:spPr>
                      <a:xfrm>
                        <a:off x="508000" y="2924944"/>
                        <a:ext cx="8128000" cy="2393356"/>
                      </a:xfrm>
                      <a:prstGeom prst="rect">
                        <a:avLst/>
                      </a:prstGeom>
                    </p:spPr>
                  </p:pic>
                </p:oleObj>
              </mc:Fallback>
            </mc:AlternateContent>
          </a:graphicData>
        </a:graphic>
      </p:graphicFrame>
      <p:sp>
        <p:nvSpPr>
          <p:cNvPr id="4" name="矩形 3"/>
          <p:cNvSpPr>
            <a:spLocks noChangeAspect="1"/>
          </p:cNvSpPr>
          <p:nvPr/>
        </p:nvSpPr>
        <p:spPr>
          <a:xfrm>
            <a:off x="2892694" y="5463974"/>
            <a:ext cx="3358612"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世界人口年龄结构</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金字塔</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正确解读该图的关键是什么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关键是明确图中纵轴、横轴表示的含义。图中纵轴表示各年龄组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横轴分别表示各年龄组中男、女人口占总人口的百分比。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目前世界人口属于哪种增长类型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增长型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或年轻型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132942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303</TotalTime>
  <Words>2683</Words>
  <Application>Microsoft Office PowerPoint</Application>
  <PresentationFormat>全屏显示(4:3)</PresentationFormat>
  <Paragraphs>290</Paragraphs>
  <Slides>36</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48"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单元活动　学用地理统计图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2016-08-17T00:08:09Z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