
<file path=[Content_Types].xml><?xml version="1.0" encoding="utf-8"?>
<Types xmlns="http://schemas.openxmlformats.org/package/2006/content-types">
  <Default Extension="png" ContentType="image/png"/>
  <Default Extension="bin" ContentType="application/vnd.openxmlformats-officedocument.oleObject"/>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2" r:id="rId2"/>
    <p:sldId id="265" r:id="rId3"/>
    <p:sldId id="270" r:id="rId4"/>
    <p:sldId id="273" r:id="rId5"/>
    <p:sldId id="274" r:id="rId6"/>
    <p:sldId id="275" r:id="rId7"/>
    <p:sldId id="276" r:id="rId8"/>
    <p:sldId id="277" r:id="rId9"/>
    <p:sldId id="278" r:id="rId10"/>
    <p:sldId id="279" r:id="rId11"/>
    <p:sldId id="280" r:id="rId12"/>
    <p:sldId id="271" r:id="rId13"/>
    <p:sldId id="281" r:id="rId14"/>
    <p:sldId id="282" r:id="rId15"/>
    <p:sldId id="283" r:id="rId16"/>
    <p:sldId id="284"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94" autoAdjust="0"/>
  </p:normalViewPr>
  <p:slideViewPr>
    <p:cSldViewPr showGuides="1">
      <p:cViewPr varScale="1">
        <p:scale>
          <a:sx n="88" d="100"/>
          <a:sy n="88" d="100"/>
        </p:scale>
        <p:origin x="1464" y="84"/>
      </p:cViewPr>
      <p:guideLst>
        <p:guide orient="horz" pos="799"/>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97545"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核心归纳</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312395" y="24090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知识网络</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kern="1200" dirty="0" smtClean="0">
                <a:solidFill>
                  <a:schemeClr val="tx1"/>
                </a:solidFill>
                <a:effectLst/>
                <a:latin typeface="黑体" panose="02010600030101010101" pitchFamily="2" charset="-122"/>
                <a:ea typeface="黑体" panose="02010600030101010101" pitchFamily="2" charset="-122"/>
                <a:cs typeface="+mj-cs"/>
              </a:rPr>
              <a:t>单元整合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单元</a:t>
            </a:r>
            <a:r>
              <a:rPr dirty="0" smtClean="0"/>
              <a:t>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69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2034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0~15</a:t>
            </a:r>
            <a:r>
              <a:rPr lang="zh-CN" altLang="zh-CN" sz="2200" dirty="0">
                <a:solidFill>
                  <a:srgbClr val="000000"/>
                </a:solidFill>
                <a:latin typeface="Times New Roman" panose="02020603050405020304" pitchFamily="18" charset="0"/>
                <a:cs typeface="Times New Roman" panose="02020603050405020304" pitchFamily="18" charset="0"/>
              </a:rPr>
              <a:t>岁和</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岁及以上人口比重将分别达到约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A.58%</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22%	B.19%</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	D.19%</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58%</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中共十八届五中全会决定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坚持计划生育的基本国策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完善人口发展战略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全面实施一对夫妇可生育两个孩子政策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积极开展应对人口老龄化行动。全面二孩定于</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日起正式实施。这一政策的实施可能使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人口死亡率较目前更高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国家养老金的支付压力增大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 0~15</a:t>
            </a:r>
            <a:r>
              <a:rPr lang="zh-CN" altLang="zh-CN" sz="2200" dirty="0">
                <a:solidFill>
                  <a:srgbClr val="000000"/>
                </a:solidFill>
                <a:latin typeface="Times New Roman" panose="02020603050405020304" pitchFamily="18" charset="0"/>
                <a:cs typeface="Times New Roman" panose="02020603050405020304" pitchFamily="18" charset="0"/>
              </a:rPr>
              <a:t>岁人口比重上升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人口向国外进行大规模迁移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7844280"/>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尝试解答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结合我国目前劳动力资源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老龄化趋势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、自然增长率较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线为</a:t>
            </a:r>
            <a:r>
              <a:rPr lang="en-US" altLang="zh-CN" sz="2200" dirty="0">
                <a:solidFill>
                  <a:srgbClr val="000000"/>
                </a:solidFill>
                <a:latin typeface="Times New Roman" panose="02020603050405020304" pitchFamily="18" charset="0"/>
                <a:cs typeface="Times New Roman" panose="02020603050405020304" pitchFamily="18" charset="0"/>
              </a:rPr>
              <a:t>16~59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线为</a:t>
            </a:r>
            <a:r>
              <a:rPr lang="en-US" altLang="zh-CN" sz="2200" dirty="0">
                <a:solidFill>
                  <a:srgbClr val="000000"/>
                </a:solidFill>
                <a:latin typeface="Times New Roman" panose="02020603050405020304" pitchFamily="18" charset="0"/>
                <a:cs typeface="Times New Roman" panose="02020603050405020304" pitchFamily="18" charset="0"/>
              </a:rPr>
              <a:t>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线为</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岁及以上人口。不难从图中读出</a:t>
            </a:r>
            <a:r>
              <a:rPr lang="en-US" altLang="zh-CN" sz="2200" dirty="0">
                <a:solidFill>
                  <a:srgbClr val="000000"/>
                </a:solidFill>
                <a:latin typeface="Times New Roman" panose="02020603050405020304" pitchFamily="18" charset="0"/>
                <a:cs typeface="Times New Roman" panose="02020603050405020304" pitchFamily="18" charset="0"/>
              </a:rPr>
              <a:t>2034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年各年龄段人口的比重。</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全面二孩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政策的实施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使自然增长率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a:t>
            </a:r>
            <a:r>
              <a:rPr lang="en-US" altLang="zh-CN" sz="2200" dirty="0">
                <a:solidFill>
                  <a:srgbClr val="000000"/>
                </a:solidFill>
                <a:latin typeface="Times New Roman" panose="02020603050405020304" pitchFamily="18" charset="0"/>
                <a:cs typeface="Times New Roman" panose="02020603050405020304" pitchFamily="18" charset="0"/>
              </a:rPr>
              <a:t>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岁人口比重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尝试解答答案：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丰富　加重　低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上升　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题目答案：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146533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我国的人口问题及对策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我国的人口问题比较特殊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既有发展中国家普遍存在的人口增长速度过快的问题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还有发达国家的人口老龄化问题。这是因为虽然我国的自然增长率较低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但是由于人口基数大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所以增长速度较快。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解决我国目前人口问题首要的任务是继续保持较低的人口自然增长率而不是控制人口老龄化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因此要坚持计划生育政策。除此之外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我国在人口上还存在着其他不合理问题。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4"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graphicFrame>
        <p:nvGraphicFramePr>
          <p:cNvPr id="2" name="对象 1"/>
          <p:cNvGraphicFramePr>
            <a:graphicFrameLocks noChangeAspect="1"/>
          </p:cNvGraphicFramePr>
          <p:nvPr>
            <p:extLst>
              <p:ext uri="{D42A27DB-BD31-4B8C-83A1-F6EECF244321}">
                <p14:modId xmlns:p14="http://schemas.microsoft.com/office/powerpoint/2010/main" val="4128194198"/>
              </p:ext>
            </p:extLst>
          </p:nvPr>
        </p:nvGraphicFramePr>
        <p:xfrm>
          <a:off x="508000" y="1611058"/>
          <a:ext cx="8128000" cy="4410230"/>
        </p:xfrm>
        <a:graphic>
          <a:graphicData uri="http://schemas.openxmlformats.org/presentationml/2006/ole">
            <mc:AlternateContent xmlns:mc="http://schemas.openxmlformats.org/markup-compatibility/2006">
              <mc:Choice xmlns:v="urn:schemas-microsoft-com:vml" Requires="v">
                <p:oleObj spid="_x0000_s6147" name="文档" r:id="rId6" imgW="3839157" imgH="2082612" progId="Word.Document.12">
                  <p:embed/>
                </p:oleObj>
              </mc:Choice>
              <mc:Fallback>
                <p:oleObj name="文档" r:id="rId6" imgW="3839157" imgH="2082612" progId="Word.Document.12">
                  <p:embed/>
                  <p:pic>
                    <p:nvPicPr>
                      <p:cNvPr id="0" name=""/>
                      <p:cNvPicPr/>
                      <p:nvPr/>
                    </p:nvPicPr>
                    <p:blipFill>
                      <a:blip r:embed="rId7"/>
                      <a:stretch>
                        <a:fillRect/>
                      </a:stretch>
                    </p:blipFill>
                    <p:spPr>
                      <a:xfrm>
                        <a:off x="508000" y="1611058"/>
                        <a:ext cx="8128000" cy="4410230"/>
                      </a:xfrm>
                      <a:prstGeom prst="rect">
                        <a:avLst/>
                      </a:prstGeom>
                    </p:spPr>
                  </p:pic>
                </p:oleObj>
              </mc:Fallback>
            </mc:AlternateContent>
          </a:graphicData>
        </a:graphic>
      </p:graphicFrame>
    </p:spTree>
    <p:extLst>
      <p:ext uri="{BB962C8B-B14F-4D97-AF65-F5344CB8AC3E}">
        <p14:creationId xmlns:p14="http://schemas.microsoft.com/office/powerpoint/2010/main" val="192195401"/>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4"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792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年我国出生人口性别比为</a:t>
            </a:r>
            <a:r>
              <a:rPr lang="en-US" altLang="zh-CN" sz="2200" dirty="0">
                <a:solidFill>
                  <a:srgbClr val="000000"/>
                </a:solidFill>
                <a:latin typeface="Times New Roman" panose="02020603050405020304" pitchFamily="18" charset="0"/>
                <a:cs typeface="Times New Roman" panose="02020603050405020304" pitchFamily="18" charset="0"/>
              </a:rPr>
              <a:t>113.5,</a:t>
            </a:r>
            <a:r>
              <a:rPr lang="zh-CN" altLang="zh-CN" sz="2200" dirty="0">
                <a:solidFill>
                  <a:srgbClr val="000000"/>
                </a:solidFill>
                <a:latin typeface="Times New Roman" panose="02020603050405020304" pitchFamily="18" charset="0"/>
                <a:cs typeface="Times New Roman" panose="02020603050405020304" pitchFamily="18" charset="0"/>
              </a:rPr>
              <a:t>即每</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名出生女婴数对应</a:t>
            </a:r>
            <a:r>
              <a:rPr lang="en-US" altLang="zh-CN" sz="2200" dirty="0">
                <a:solidFill>
                  <a:srgbClr val="000000"/>
                </a:solidFill>
                <a:latin typeface="Times New Roman" panose="02020603050405020304" pitchFamily="18" charset="0"/>
                <a:cs typeface="Times New Roman" panose="02020603050405020304" pitchFamily="18" charset="0"/>
              </a:rPr>
              <a:t>113.5</a:t>
            </a:r>
            <a:r>
              <a:rPr lang="zh-CN" altLang="zh-CN" sz="2200" dirty="0">
                <a:solidFill>
                  <a:srgbClr val="000000"/>
                </a:solidFill>
                <a:latin typeface="Times New Roman" panose="02020603050405020304" pitchFamily="18" charset="0"/>
                <a:cs typeface="Times New Roman" panose="02020603050405020304" pitchFamily="18" charset="0"/>
              </a:rPr>
              <a:t>名出生男婴数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实现了自</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cs typeface="Times New Roman" panose="02020603050405020304" pitchFamily="18" charset="0"/>
              </a:rPr>
              <a:t>年以来的连续第七次下降。读</a:t>
            </a:r>
            <a:r>
              <a:rPr lang="en-US" altLang="zh-CN" sz="2200" dirty="0">
                <a:solidFill>
                  <a:srgbClr val="000000"/>
                </a:solidFill>
                <a:latin typeface="Times New Roman" panose="02020603050405020304" pitchFamily="18" charset="0"/>
                <a:cs typeface="Times New Roman" panose="02020603050405020304" pitchFamily="18" charset="0"/>
              </a:rPr>
              <a:t>2005—2010</a:t>
            </a:r>
            <a:r>
              <a:rPr lang="zh-CN" altLang="zh-CN" sz="2200" dirty="0">
                <a:solidFill>
                  <a:srgbClr val="000000"/>
                </a:solidFill>
                <a:latin typeface="Times New Roman" panose="02020603050405020304" pitchFamily="18" charset="0"/>
                <a:cs typeface="Times New Roman" panose="02020603050405020304" pitchFamily="18" charset="0"/>
              </a:rPr>
              <a:t>年我国出生人口性别比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用每</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名出生女婴数相对应的出生男婴数表示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正常的出生人口性别比为</a:t>
            </a:r>
            <a:r>
              <a:rPr lang="en-US" altLang="zh-CN" sz="2200" dirty="0">
                <a:solidFill>
                  <a:srgbClr val="000000"/>
                </a:solidFill>
                <a:latin typeface="Times New Roman" panose="02020603050405020304" pitchFamily="18" charset="0"/>
                <a:cs typeface="Times New Roman" panose="02020603050405020304" pitchFamily="18" charset="0"/>
              </a:rPr>
              <a:t>102~107)</a:t>
            </a:r>
            <a:r>
              <a:rPr lang="zh-CN" altLang="zh-CN" sz="2200" dirty="0">
                <a:solidFill>
                  <a:srgbClr val="000000"/>
                </a:solidFill>
                <a:latin typeface="Times New Roman" panose="02020603050405020304" pitchFamily="18" charset="0"/>
                <a:cs typeface="Times New Roman" panose="02020603050405020304" pitchFamily="18" charset="0"/>
              </a:rPr>
              <a:t>变化情况图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73164505"/>
              </p:ext>
            </p:extLst>
          </p:nvPr>
        </p:nvGraphicFramePr>
        <p:xfrm>
          <a:off x="508000" y="3717032"/>
          <a:ext cx="8128000" cy="2285790"/>
        </p:xfrm>
        <a:graphic>
          <a:graphicData uri="http://schemas.openxmlformats.org/presentationml/2006/ole">
            <mc:AlternateContent xmlns:mc="http://schemas.openxmlformats.org/markup-compatibility/2006">
              <mc:Choice xmlns:v="urn:schemas-microsoft-com:vml" Requires="v">
                <p:oleObj spid="_x0000_s7171" name="文档" r:id="rId6" imgW="3839157" imgH="1079833" progId="Word.Document.12">
                  <p:embed/>
                </p:oleObj>
              </mc:Choice>
              <mc:Fallback>
                <p:oleObj name="文档" r:id="rId6" imgW="3839157" imgH="1079833" progId="Word.Document.12">
                  <p:embed/>
                  <p:pic>
                    <p:nvPicPr>
                      <p:cNvPr id="0" name=""/>
                      <p:cNvPicPr/>
                      <p:nvPr/>
                    </p:nvPicPr>
                    <p:blipFill>
                      <a:blip r:embed="rId7"/>
                      <a:stretch>
                        <a:fillRect/>
                      </a:stretch>
                    </p:blipFill>
                    <p:spPr>
                      <a:xfrm>
                        <a:off x="508000" y="3717032"/>
                        <a:ext cx="8128000" cy="2285790"/>
                      </a:xfrm>
                      <a:prstGeom prst="rect">
                        <a:avLst/>
                      </a:prstGeom>
                    </p:spPr>
                  </p:pic>
                </p:oleObj>
              </mc:Fallback>
            </mc:AlternateContent>
          </a:graphicData>
        </a:graphic>
      </p:graphicFrame>
    </p:spTree>
    <p:extLst>
      <p:ext uri="{BB962C8B-B14F-4D97-AF65-F5344CB8AC3E}">
        <p14:creationId xmlns:p14="http://schemas.microsoft.com/office/powerpoint/2010/main" val="387113990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关于我国出生人口性别比的叙述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 2005—2010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我国出生人口性别比均偏离正常水平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出生人口性别比过高会影响社会的稳定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出生人口性别比过高会导致体力劳动者减少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 2009</a:t>
            </a:r>
            <a:r>
              <a:rPr lang="zh-CN" altLang="zh-CN" sz="2200" dirty="0">
                <a:solidFill>
                  <a:srgbClr val="000000"/>
                </a:solidFill>
                <a:latin typeface="Times New Roman" panose="02020603050405020304" pitchFamily="18" charset="0"/>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我国出生人口性别比呈下降趋势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我国出生人口性别比偏高的主要原因有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存在重男轻女的封建思想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我国农村生产力水平仍比较低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社会保障制度不完善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现代胎儿性别鉴定技术的进步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由我国独特的自然环境决定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1407856"/>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根据题干及图可知</a:t>
            </a:r>
            <a:r>
              <a:rPr lang="en-US" altLang="zh-CN" sz="2200" dirty="0">
                <a:solidFill>
                  <a:srgbClr val="000000"/>
                </a:solidFill>
                <a:latin typeface="Times New Roman" panose="02020603050405020304" pitchFamily="18" charset="0"/>
                <a:cs typeface="Times New Roman" panose="02020603050405020304" pitchFamily="18" charset="0"/>
              </a:rPr>
              <a:t>,2005—2010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年我国出生人口性别比均偏离正常水平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我国出生人口性别比呈下降趋势。出生人口性别比过高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导致男性人口比重较大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不利于社会的稳定。第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我国出生人口性别比偏高主要受社会经济因素的影响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与自然环境的关系不大。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594390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166280322"/>
              </p:ext>
            </p:extLst>
          </p:nvPr>
        </p:nvGraphicFramePr>
        <p:xfrm>
          <a:off x="508000" y="1700808"/>
          <a:ext cx="8128000" cy="3186660"/>
        </p:xfrm>
        <a:graphic>
          <a:graphicData uri="http://schemas.openxmlformats.org/presentationml/2006/ole">
            <mc:AlternateContent xmlns:mc="http://schemas.openxmlformats.org/markup-compatibility/2006">
              <mc:Choice xmlns:v="urn:schemas-microsoft-com:vml" Requires="v">
                <p:oleObj spid="_x0000_s1030" name="文档" r:id="rId4" imgW="3839157" imgH="1505069" progId="Word.Document.12">
                  <p:embed/>
                </p:oleObj>
              </mc:Choice>
              <mc:Fallback>
                <p:oleObj name="文档" r:id="rId4" imgW="3839157" imgH="1505069" progId="Word.Document.12">
                  <p:embed/>
                  <p:pic>
                    <p:nvPicPr>
                      <p:cNvPr id="0" name=""/>
                      <p:cNvPicPr/>
                      <p:nvPr/>
                    </p:nvPicPr>
                    <p:blipFill>
                      <a:blip r:embed="rId5"/>
                      <a:stretch>
                        <a:fillRect/>
                      </a:stretch>
                    </p:blipFill>
                    <p:spPr>
                      <a:xfrm>
                        <a:off x="508000" y="1700808"/>
                        <a:ext cx="8128000" cy="3186660"/>
                      </a:xfrm>
                      <a:prstGeom prst="rect">
                        <a:avLst/>
                      </a:prstGeom>
                    </p:spPr>
                  </p:pic>
                </p:oleObj>
              </mc:Fallback>
            </mc:AlternateContent>
          </a:graphicData>
        </a:graphic>
      </p:graphicFrame>
      <p:sp>
        <p:nvSpPr>
          <p:cNvPr id="3" name="矩形 2"/>
          <p:cNvSpPr>
            <a:spLocks noChangeAspect="1"/>
          </p:cNvSpPr>
          <p:nvPr/>
        </p:nvSpPr>
        <p:spPr>
          <a:xfrm>
            <a:off x="508000" y="5111354"/>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出生率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现代型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自然环境</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环境人口</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容量</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87624" y="5139887"/>
            <a:ext cx="792088"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2369" y="5139887"/>
            <a:ext cx="792088"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88182" y="5139887"/>
            <a:ext cx="1167637"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26154" y="5139887"/>
            <a:ext cx="2016224"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几种常见的地理统计图及其判读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圆环统计图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圆环统计图也是用来显示部分与整体的关系。但它可以显示多个数据系列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由多个同心的圆环表示。它把一个圆环划分为若干个圆环段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每个圆环段代表一个数值在相应数据系列中所占的比例。如下图</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某国三次产业结构图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04847234"/>
              </p:ext>
            </p:extLst>
          </p:nvPr>
        </p:nvGraphicFramePr>
        <p:xfrm>
          <a:off x="508000" y="3994178"/>
          <a:ext cx="8128000" cy="1613499"/>
        </p:xfrm>
        <a:graphic>
          <a:graphicData uri="http://schemas.openxmlformats.org/presentationml/2006/ole">
            <mc:AlternateContent xmlns:mc="http://schemas.openxmlformats.org/markup-compatibility/2006">
              <mc:Choice xmlns:v="urn:schemas-microsoft-com:vml" Requires="v">
                <p:oleObj spid="_x0000_s2053" name="文档" r:id="rId6" imgW="3839157" imgH="761536" progId="Word.Document.12">
                  <p:embed/>
                </p:oleObj>
              </mc:Choice>
              <mc:Fallback>
                <p:oleObj name="文档" r:id="rId6" imgW="3839157" imgH="761536" progId="Word.Document.12">
                  <p:embed/>
                  <p:pic>
                    <p:nvPicPr>
                      <p:cNvPr id="0" name=""/>
                      <p:cNvPicPr/>
                      <p:nvPr/>
                    </p:nvPicPr>
                    <p:blipFill>
                      <a:blip r:embed="rId7"/>
                      <a:stretch>
                        <a:fillRect/>
                      </a:stretch>
                    </p:blipFill>
                    <p:spPr>
                      <a:xfrm>
                        <a:off x="508000" y="3994178"/>
                        <a:ext cx="8128000" cy="1613499"/>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964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散点统计图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散点统计图除了可以显示数据的变化趋势外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更多地用来描述数据之间的关系。它不仅可以用线段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而且可以用一系列的点来描述数据。散点统计图可分为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直角散点统计图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a:t>
            </a:r>
            <a:r>
              <a:rPr lang="en-US" altLang="zh-CN" sz="2200"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散点统计图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三角散点统计图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a:t>
            </a:r>
            <a:r>
              <a:rPr lang="en-US" altLang="zh-CN" sz="2200" dirty="0">
                <a:solidFill>
                  <a:srgbClr val="000000"/>
                </a:solidFill>
                <a:latin typeface="Times New Roman" panose="02020603050405020304" pitchFamily="18" charset="0"/>
                <a:cs typeface="Times New Roman" panose="02020603050405020304" pitchFamily="18" charset="0"/>
              </a:rPr>
              <a:t>XYZ</a:t>
            </a:r>
            <a:r>
              <a:rPr lang="zh-CN" altLang="zh-CN" sz="2200" dirty="0">
                <a:solidFill>
                  <a:srgbClr val="000000"/>
                </a:solidFill>
                <a:latin typeface="Times New Roman" panose="02020603050405020304" pitchFamily="18" charset="0"/>
                <a:cs typeface="Times New Roman" panose="02020603050405020304" pitchFamily="18" charset="0"/>
              </a:rPr>
              <a:t>散点统计图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a:t>
            </a:r>
            <a:r>
              <a:rPr lang="en-US" altLang="zh-CN" sz="2200"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散点统计图在组织数据时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一般将</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轴置于一行或一列中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而将</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轴置于相邻的行或列中。</a:t>
            </a:r>
            <a:r>
              <a:rPr lang="en-US" altLang="zh-CN" sz="2200"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散点统计图可以按不等间隔来表示数据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也可用折线或平滑曲线把各散点连接起来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以便更好地描述变化趋势。</a:t>
            </a:r>
            <a:r>
              <a:rPr lang="en-US" altLang="zh-CN" sz="2200" dirty="0">
                <a:solidFill>
                  <a:srgbClr val="000000"/>
                </a:solidFill>
                <a:latin typeface="Times New Roman" panose="02020603050405020304" pitchFamily="18" charset="0"/>
                <a:cs typeface="Times New Roman" panose="02020603050405020304" pitchFamily="18" charset="0"/>
              </a:rPr>
              <a:t>XYZ</a:t>
            </a:r>
            <a:r>
              <a:rPr lang="zh-CN" altLang="zh-CN" sz="2200" dirty="0">
                <a:solidFill>
                  <a:srgbClr val="000000"/>
                </a:solidFill>
                <a:latin typeface="Times New Roman" panose="02020603050405020304" pitchFamily="18" charset="0"/>
                <a:cs typeface="Times New Roman" panose="02020603050405020304" pitchFamily="18" charset="0"/>
              </a:rPr>
              <a:t>散点统计图与一般的直角坐标示意图不同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该统计图用等边三角形的三条边作为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来表示三个变量。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三条数轴分别代表不同的分类项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而每一散点则分别代表三种对应的数值。三角散点统计图常用来表示某一地理事物中各分类项在总量中的比例关系。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1361185"/>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W99.eps" descr="id:2147493743;FounderCES"/>
          <p:cNvPicPr/>
          <p:nvPr/>
        </p:nvPicPr>
        <p:blipFill>
          <a:blip r:embed="rId4"/>
          <a:stretch>
            <a:fillRect/>
          </a:stretch>
        </p:blipFill>
        <p:spPr>
          <a:xfrm>
            <a:off x="827584" y="1916832"/>
            <a:ext cx="2589657" cy="3816424"/>
          </a:xfrm>
          <a:prstGeom prst="rect">
            <a:avLst/>
          </a:prstGeom>
        </p:spPr>
      </p:pic>
      <p:pic>
        <p:nvPicPr>
          <p:cNvPr id="6" name="W100.eps" descr="id:2147493750;FounderCES"/>
          <p:cNvPicPr/>
          <p:nvPr/>
        </p:nvPicPr>
        <p:blipFill>
          <a:blip r:embed="rId5"/>
          <a:stretch>
            <a:fillRect/>
          </a:stretch>
        </p:blipFill>
        <p:spPr>
          <a:xfrm>
            <a:off x="3851920" y="2420888"/>
            <a:ext cx="4669270" cy="2945165"/>
          </a:xfrm>
          <a:prstGeom prst="rect">
            <a:avLst/>
          </a:prstGeom>
        </p:spPr>
      </p:pic>
    </p:spTree>
    <p:extLst>
      <p:ext uri="{BB962C8B-B14F-4D97-AF65-F5344CB8AC3E}">
        <p14:creationId xmlns:p14="http://schemas.microsoft.com/office/powerpoint/2010/main" val="682830611"/>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面积统计图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面积统计图用面积的大小来显示某一数值的大小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可以用来描述国民经济不同时期某一数值的变化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我国人均耕地面积的变化图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而且还可以表示某一数量中各分量的对比关系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地球水体的存在形式及储量图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。该类统计图还可使用折线和分类轴</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组成的面积以及两条折线之间的面积来显示数据系列的值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世界能源消费构成的变化图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。面积统计图强调幅度随时间的变化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通过显示绘制值的总和还可以显示部分与整体的关系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因此该统计图常被用来描述国民经济不同时期、不同产业部门的产值数据等。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73725805"/>
              </p:ext>
            </p:extLst>
          </p:nvPr>
        </p:nvGraphicFramePr>
        <p:xfrm>
          <a:off x="508000" y="5160283"/>
          <a:ext cx="8128000" cy="1035328"/>
        </p:xfrm>
        <a:graphic>
          <a:graphicData uri="http://schemas.openxmlformats.org/presentationml/2006/ole">
            <mc:AlternateContent xmlns:mc="http://schemas.openxmlformats.org/markup-compatibility/2006">
              <mc:Choice xmlns:v="urn:schemas-microsoft-com:vml" Requires="v">
                <p:oleObj spid="_x0000_s3077" name="文档" r:id="rId6" imgW="3839157" imgH="489327" progId="Word.Document.12">
                  <p:embed/>
                </p:oleObj>
              </mc:Choice>
              <mc:Fallback>
                <p:oleObj name="文档" r:id="rId6" imgW="3839157" imgH="489327" progId="Word.Document.12">
                  <p:embed/>
                  <p:pic>
                    <p:nvPicPr>
                      <p:cNvPr id="0" name=""/>
                      <p:cNvPicPr/>
                      <p:nvPr/>
                    </p:nvPicPr>
                    <p:blipFill>
                      <a:blip r:embed="rId7"/>
                      <a:stretch>
                        <a:fillRect/>
                      </a:stretch>
                    </p:blipFill>
                    <p:spPr>
                      <a:xfrm>
                        <a:off x="508000" y="5160283"/>
                        <a:ext cx="8128000" cy="1035328"/>
                      </a:xfrm>
                      <a:prstGeom prst="rect">
                        <a:avLst/>
                      </a:prstGeom>
                    </p:spPr>
                  </p:pic>
                </p:oleObj>
              </mc:Fallback>
            </mc:AlternateContent>
          </a:graphicData>
        </a:graphic>
      </p:graphicFrame>
    </p:spTree>
    <p:extLst>
      <p:ext uri="{BB962C8B-B14F-4D97-AF65-F5344CB8AC3E}">
        <p14:creationId xmlns:p14="http://schemas.microsoft.com/office/powerpoint/2010/main" val="3806626437"/>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W102.eps" descr="id:2147493764;FounderCES"/>
          <p:cNvPicPr/>
          <p:nvPr/>
        </p:nvPicPr>
        <p:blipFill>
          <a:blip r:embed="rId4"/>
          <a:stretch>
            <a:fillRect/>
          </a:stretch>
        </p:blipFill>
        <p:spPr>
          <a:xfrm>
            <a:off x="615570" y="2000974"/>
            <a:ext cx="4417768" cy="2736304"/>
          </a:xfrm>
          <a:prstGeom prst="rect">
            <a:avLst/>
          </a:prstGeom>
        </p:spPr>
      </p:pic>
      <p:pic>
        <p:nvPicPr>
          <p:cNvPr id="6" name="W103.eps" descr="id:2147493771;FounderCES"/>
          <p:cNvPicPr/>
          <p:nvPr/>
        </p:nvPicPr>
        <p:blipFill>
          <a:blip r:embed="rId5"/>
          <a:stretch>
            <a:fillRect/>
          </a:stretch>
        </p:blipFill>
        <p:spPr>
          <a:xfrm>
            <a:off x="5151305" y="1628800"/>
            <a:ext cx="3381135" cy="3480653"/>
          </a:xfrm>
          <a:prstGeom prst="rect">
            <a:avLst/>
          </a:prstGeom>
        </p:spPr>
      </p:pic>
      <p:sp>
        <p:nvSpPr>
          <p:cNvPr id="2" name="矩形 1"/>
          <p:cNvSpPr>
            <a:spLocks noChangeAspect="1"/>
          </p:cNvSpPr>
          <p:nvPr/>
        </p:nvSpPr>
        <p:spPr>
          <a:xfrm>
            <a:off x="615570" y="5469492"/>
            <a:ext cx="39228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地球水体的存在形式及储量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35716" y="5469492"/>
            <a:ext cx="364074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世界能源消费构成的变化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5697301"/>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9646"/>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玫瑰统计图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玫瑰统计图也称雷达统计图或定位统计图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它是由一个中心向四周辐射出多条数值坐标轴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每个分类都拥有自己的数值坐标轴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把同一数据系列的值用折线连接起来而形成。玫瑰统计图用来比较若干数据系列的总体水平。气候统计学上常用玫瑰统计图表达某地某一时段内风向的频率等。如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某地风频统计图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92101686"/>
              </p:ext>
            </p:extLst>
          </p:nvPr>
        </p:nvGraphicFramePr>
        <p:xfrm>
          <a:off x="508000" y="3778154"/>
          <a:ext cx="8128000" cy="3011864"/>
        </p:xfrm>
        <a:graphic>
          <a:graphicData uri="http://schemas.openxmlformats.org/presentationml/2006/ole">
            <mc:AlternateContent xmlns:mc="http://schemas.openxmlformats.org/markup-compatibility/2006">
              <mc:Choice xmlns:v="urn:schemas-microsoft-com:vml" Requires="v">
                <p:oleObj spid="_x0000_s4100" name="文档" r:id="rId6" imgW="3839157" imgH="1421894" progId="Word.Document.12">
                  <p:embed/>
                </p:oleObj>
              </mc:Choice>
              <mc:Fallback>
                <p:oleObj name="文档" r:id="rId6" imgW="3839157" imgH="1421894" progId="Word.Document.12">
                  <p:embed/>
                  <p:pic>
                    <p:nvPicPr>
                      <p:cNvPr id="0" name=""/>
                      <p:cNvPicPr/>
                      <p:nvPr/>
                    </p:nvPicPr>
                    <p:blipFill>
                      <a:blip r:embed="rId7"/>
                      <a:stretch>
                        <a:fillRect/>
                      </a:stretch>
                    </p:blipFill>
                    <p:spPr>
                      <a:xfrm>
                        <a:off x="508000" y="3778154"/>
                        <a:ext cx="8128000" cy="3011864"/>
                      </a:xfrm>
                      <a:prstGeom prst="rect">
                        <a:avLst/>
                      </a:prstGeom>
                    </p:spPr>
                  </p:pic>
                </p:oleObj>
              </mc:Fallback>
            </mc:AlternateContent>
          </a:graphicData>
        </a:graphic>
      </p:graphicFrame>
    </p:spTree>
    <p:extLst>
      <p:ext uri="{BB962C8B-B14F-4D97-AF65-F5344CB8AC3E}">
        <p14:creationId xmlns:p14="http://schemas.microsoft.com/office/powerpoint/2010/main" val="3678845582"/>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34640016</a:t>
            </a:r>
            <a:r>
              <a:rPr lang="zh-CN" altLang="zh-CN" sz="2200" dirty="0">
                <a:solidFill>
                  <a:srgbClr val="000000"/>
                </a:solidFill>
                <a:latin typeface="Times New Roman" panose="02020603050405020304" pitchFamily="18" charset="0"/>
                <a:cs typeface="Times New Roman" panose="02020603050405020304" pitchFamily="18" charset="0"/>
              </a:rPr>
              <a:t>下图为我国</a:t>
            </a:r>
            <a:r>
              <a:rPr lang="en-US" altLang="zh-CN" sz="2200" dirty="0">
                <a:solidFill>
                  <a:srgbClr val="000000"/>
                </a:solidFill>
                <a:latin typeface="Times New Roman" panose="02020603050405020304" pitchFamily="18" charset="0"/>
                <a:cs typeface="Times New Roman" panose="02020603050405020304" pitchFamily="18" charset="0"/>
              </a:rPr>
              <a:t>2005—2034</a:t>
            </a:r>
            <a:r>
              <a:rPr lang="zh-CN" altLang="zh-CN" sz="2200" dirty="0">
                <a:solidFill>
                  <a:srgbClr val="000000"/>
                </a:solidFill>
                <a:latin typeface="Times New Roman" panose="02020603050405020304" pitchFamily="18" charset="0"/>
                <a:cs typeface="Times New Roman" panose="02020603050405020304" pitchFamily="18" charset="0"/>
              </a:rPr>
              <a:t>年分年龄段</a:t>
            </a:r>
            <a:r>
              <a:rPr lang="en-US" altLang="zh-CN" sz="2200" dirty="0">
                <a:solidFill>
                  <a:srgbClr val="000000"/>
                </a:solidFill>
                <a:latin typeface="Times New Roman" panose="02020603050405020304" pitchFamily="18" charset="0"/>
                <a:cs typeface="Times New Roman" panose="02020603050405020304" pitchFamily="18" charset="0"/>
              </a:rPr>
              <a:t>(0~15</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16~59</a:t>
            </a:r>
            <a:r>
              <a:rPr lang="zh-CN" altLang="zh-CN" sz="2200" dirty="0">
                <a:solidFill>
                  <a:srgbClr val="000000"/>
                </a:solidFill>
                <a:latin typeface="Times New Roman" panose="02020603050405020304" pitchFamily="18" charset="0"/>
                <a:cs typeface="Times New Roman" panose="02020603050405020304" pitchFamily="18" charset="0"/>
              </a:rPr>
              <a:t>岁和</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岁及以上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人口结构趋势图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曲线代表不同年龄段。读图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3018513"/>
              </p:ext>
            </p:extLst>
          </p:nvPr>
        </p:nvGraphicFramePr>
        <p:xfrm>
          <a:off x="508000" y="2928749"/>
          <a:ext cx="8128000" cy="3092539"/>
        </p:xfrm>
        <a:graphic>
          <a:graphicData uri="http://schemas.openxmlformats.org/presentationml/2006/ole">
            <mc:AlternateContent xmlns:mc="http://schemas.openxmlformats.org/markup-compatibility/2006">
              <mc:Choice xmlns:v="urn:schemas-microsoft-com:vml" Requires="v">
                <p:oleObj spid="_x0000_s5124" name="文档" r:id="rId6" imgW="3839157" imgH="1460061" progId="Word.Document.12">
                  <p:embed/>
                </p:oleObj>
              </mc:Choice>
              <mc:Fallback>
                <p:oleObj name="文档" r:id="rId6" imgW="3839157" imgH="1460061" progId="Word.Document.12">
                  <p:embed/>
                  <p:pic>
                    <p:nvPicPr>
                      <p:cNvPr id="0" name=""/>
                      <p:cNvPicPr/>
                      <p:nvPr/>
                    </p:nvPicPr>
                    <p:blipFill>
                      <a:blip r:embed="rId7"/>
                      <a:stretch>
                        <a:fillRect/>
                      </a:stretch>
                    </p:blipFill>
                    <p:spPr>
                      <a:xfrm>
                        <a:off x="508000" y="2928749"/>
                        <a:ext cx="8128000" cy="3092539"/>
                      </a:xfrm>
                      <a:prstGeom prst="rect">
                        <a:avLst/>
                      </a:prstGeom>
                    </p:spPr>
                  </p:pic>
                </p:oleObj>
              </mc:Fallback>
            </mc:AlternateContent>
          </a:graphicData>
        </a:graphic>
      </p:graphicFrame>
    </p:spTree>
    <p:extLst>
      <p:ext uri="{BB962C8B-B14F-4D97-AF65-F5344CB8AC3E}">
        <p14:creationId xmlns:p14="http://schemas.microsoft.com/office/powerpoint/2010/main" val="3377265773"/>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45</TotalTime>
  <Words>801</Words>
  <Application>Microsoft Office PowerPoint</Application>
  <PresentationFormat>全屏显示(4:3)</PresentationFormat>
  <Paragraphs>76</Paragraphs>
  <Slides>16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7" baseType="lpstr">
      <vt:lpstr>NEU-BZ-S92</vt:lpstr>
      <vt:lpstr>方正书宋_GBK</vt:lpstr>
      <vt:lpstr>黑体</vt:lpstr>
      <vt:lpstr>楷体</vt:lpstr>
      <vt:lpstr>宋体</vt:lpstr>
      <vt:lpstr>微软雅黑</vt:lpstr>
      <vt:lpstr>Arial</vt:lpstr>
      <vt:lpstr>Calibri</vt:lpstr>
      <vt:lpstr>Times New Roman</vt:lpstr>
      <vt:lpstr>测控设计模板14新</vt:lpstr>
      <vt:lpstr>文档</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2014-03-10T01:26:03Z</dcterms:created>
  <dcterms:modified xsi:type="dcterms:W3CDTF">2016-08-17T00:08:57Z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