
<file path=[Content_Types].xml><?xml version="1.0" encoding="utf-8"?>
<Types xmlns="http://schemas.openxmlformats.org/package/2006/content-types">
  <Default Extension="png" ContentType="image/png"/>
  <Default Extension="bin" ContentType="application/vnd.openxmlformats-officedocument.oleObject"/>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jpeg" ContentType="image/jpeg"/>
  <Default Extension="emf" ContentType="image/x-emf"/>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2" r:id="rId2"/>
    <p:sldId id="265" r:id="rId3"/>
    <p:sldId id="270" r:id="rId4"/>
    <p:sldId id="273" r:id="rId5"/>
    <p:sldId id="274" r:id="rId6"/>
    <p:sldId id="275" r:id="rId7"/>
    <p:sldId id="276" r:id="rId8"/>
    <p:sldId id="271" r:id="rId9"/>
    <p:sldId id="277" r:id="rId10"/>
    <p:sldId id="278" r:id="rId11"/>
    <p:sldId id="279" r:id="rId12"/>
    <p:sldId id="280" r:id="rId13"/>
    <p:sldId id="282" r:id="rId14"/>
    <p:sldId id="281" r:id="rId15"/>
    <p:sldId id="28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C0C0C0"/>
    <a:srgbClr val="4F81BD"/>
    <a:srgbClr val="333333"/>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5494" autoAdjust="0"/>
  </p:normalViewPr>
  <p:slideViewPr>
    <p:cSldViewPr showGuides="1">
      <p:cViewPr varScale="1">
        <p:scale>
          <a:sx n="88" d="100"/>
          <a:sy n="88" d="100"/>
        </p:scale>
        <p:origin x="1464" y="84"/>
      </p:cViewPr>
      <p:guideLst>
        <p:guide orient="horz" pos="799"/>
        <p:guide pos="295"/>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2016-08-17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6" name="组合 25"/>
          <p:cNvGrpSpPr/>
          <p:nvPr userDrawn="1"/>
        </p:nvGrpSpPr>
        <p:grpSpPr>
          <a:xfrm>
            <a:off x="6167395" y="29754"/>
            <a:ext cx="1406154" cy="584776"/>
            <a:chOff x="29482" y="2276803"/>
            <a:chExt cx="1406154" cy="487313"/>
          </a:xfrm>
        </p:grpSpPr>
        <p:sp>
          <p:nvSpPr>
            <p:cNvPr id="27" name="TextBox 26"/>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28" name="TextBox 27">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9" name="组合 28"/>
          <p:cNvGrpSpPr/>
          <p:nvPr userDrawn="1"/>
        </p:nvGrpSpPr>
        <p:grpSpPr>
          <a:xfrm>
            <a:off x="7645150" y="29754"/>
            <a:ext cx="1175322" cy="584776"/>
            <a:chOff x="29482" y="2918863"/>
            <a:chExt cx="1175322" cy="487313"/>
          </a:xfrm>
        </p:grpSpPr>
        <p:sp>
          <p:nvSpPr>
            <p:cNvPr id="30" name="TextBox 29"/>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1" name="TextBox 30">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75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8" name="组合 27"/>
          <p:cNvGrpSpPr/>
          <p:nvPr userDrawn="1"/>
        </p:nvGrpSpPr>
        <p:grpSpPr>
          <a:xfrm>
            <a:off x="6167395" y="19397"/>
            <a:ext cx="1406154" cy="584775"/>
            <a:chOff x="29482" y="2276803"/>
            <a:chExt cx="1406154" cy="487313"/>
          </a:xfrm>
        </p:grpSpPr>
        <p:sp>
          <p:nvSpPr>
            <p:cNvPr id="29" name="TextBox 28"/>
            <p:cNvSpPr txBox="1"/>
            <p:nvPr userDrawn="1"/>
          </p:nvSpPr>
          <p:spPr>
            <a:xfrm>
              <a:off x="29482" y="2276803"/>
              <a:ext cx="1406154"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HONGDIAN</a:t>
              </a:r>
              <a:r>
                <a:rPr lang="en-US" altLang="zh-CN" sz="900" baseline="0" dirty="0" smtClean="0">
                  <a:solidFill>
                    <a:srgbClr val="333333"/>
                  </a:solidFill>
                  <a:latin typeface="+mn-lt"/>
                  <a:ea typeface="+mn-ea"/>
                </a:rPr>
                <a:t> NANDIAN</a:t>
              </a:r>
              <a:endParaRPr lang="zh-CN" altLang="en-US" sz="900" dirty="0">
                <a:solidFill>
                  <a:srgbClr val="333333"/>
                </a:solidFill>
              </a:endParaRPr>
            </a:p>
          </p:txBody>
        </p:sp>
        <p:sp>
          <p:nvSpPr>
            <p:cNvPr id="30" name="TextBox 29">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重点难点</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1" name="组合 30"/>
          <p:cNvGrpSpPr/>
          <p:nvPr userDrawn="1"/>
        </p:nvGrpSpPr>
        <p:grpSpPr>
          <a:xfrm>
            <a:off x="7645150" y="19402"/>
            <a:ext cx="1175322" cy="584776"/>
            <a:chOff x="29482" y="2918863"/>
            <a:chExt cx="1175322" cy="487313"/>
          </a:xfrm>
        </p:grpSpPr>
        <p:sp>
          <p:nvSpPr>
            <p:cNvPr id="32" name="TextBox 31"/>
            <p:cNvSpPr txBox="1"/>
            <p:nvPr userDrawn="1"/>
          </p:nvSpPr>
          <p:spPr>
            <a:xfrm>
              <a:off x="29482" y="2918863"/>
              <a:ext cx="1175322" cy="487313"/>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a:t>
              </a:r>
              <a:r>
                <a:rPr lang="en-US" altLang="zh-CN" sz="1000" baseline="0" dirty="0" smtClean="0">
                  <a:solidFill>
                    <a:srgbClr val="333333"/>
                  </a:solidFill>
                  <a:latin typeface="+mn-lt"/>
                  <a:ea typeface="+mn-ea"/>
                </a:rPr>
                <a:t> LIANXI</a:t>
              </a:r>
              <a:endParaRPr lang="zh-CN" altLang="en-US" sz="1000" dirty="0">
                <a:solidFill>
                  <a:srgbClr val="333333"/>
                </a:solidFill>
              </a:endParaRPr>
            </a:p>
          </p:txBody>
        </p:sp>
        <p:sp>
          <p:nvSpPr>
            <p:cNvPr id="33" name="TextBox 32">
              <a:hlinkClick r:id="rId3"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随堂练习</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75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97901" y="-27384"/>
            <a:ext cx="1443037"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197545"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2" name="TextBox 31">
            <a:hlinkClick r:id="rId4" action="ppaction://hlinksldjump"/>
          </p:cNvPr>
          <p:cNvSpPr txBox="1"/>
          <p:nvPr userDrawn="1"/>
        </p:nvSpPr>
        <p:spPr>
          <a:xfrm>
            <a:off x="781259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2" name="组合 1"/>
          <p:cNvGrpSpPr/>
          <p:nvPr userDrawn="1"/>
        </p:nvGrpSpPr>
        <p:grpSpPr>
          <a:xfrm>
            <a:off x="7543337" y="-27384"/>
            <a:ext cx="1443037" cy="880109"/>
            <a:chOff x="11613" y="2907777"/>
            <a:chExt cx="1443037" cy="733424"/>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2" name="TextBox 11">
              <a:hlinkClick r:id="rId3" action="ppaction://hlinksldjump"/>
            </p:cNvPr>
            <p:cNvSpPr txBox="1"/>
            <p:nvPr userDrawn="1"/>
          </p:nvSpPr>
          <p:spPr>
            <a:xfrm>
              <a:off x="209431" y="3131349"/>
              <a:ext cx="902811" cy="2564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bg1"/>
                  </a:solidFill>
                  <a:effectLst/>
                  <a:uLnTx/>
                  <a:uFillTx/>
                  <a:latin typeface="黑体" panose="02010600030101010101" pitchFamily="2" charset="-122"/>
                  <a:ea typeface="黑体" panose="02010600030101010101" pitchFamily="2" charset="-122"/>
                  <a:cs typeface="+mn-cs"/>
                </a:rPr>
                <a:t>核心归纳</a:t>
              </a:r>
              <a:endParaRPr kumimoji="0" lang="zh-CN" altLang="en-US" sz="1400" b="0" i="0" u="none" strike="noStrike" kern="1200" cap="none" spc="0" normalizeH="0" baseline="0" noProof="0" dirty="0">
                <a:ln>
                  <a:noFill/>
                </a:ln>
                <a:solidFill>
                  <a:schemeClr val="bg1"/>
                </a:solidFill>
                <a:effectLst/>
                <a:uLnTx/>
                <a:uFillTx/>
                <a:latin typeface="黑体" panose="02010600030101010101" pitchFamily="2" charset="-122"/>
                <a:ea typeface="黑体" panose="02010600030101010101" pitchFamily="2" charset="-122"/>
                <a:cs typeface="+mn-cs"/>
              </a:endParaRPr>
            </a:p>
          </p:txBody>
        </p:sp>
      </p:grpSp>
      <p:sp>
        <p:nvSpPr>
          <p:cNvPr id="27" name="TextBox 26">
            <a:hlinkClick r:id="rId4" action="ppaction://hlinksldjump"/>
          </p:cNvPr>
          <p:cNvSpPr txBox="1"/>
          <p:nvPr userDrawn="1"/>
        </p:nvSpPr>
        <p:spPr>
          <a:xfrm>
            <a:off x="6312395" y="24090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schemeClr val="tx1"/>
                </a:solidFill>
                <a:effectLst/>
                <a:uLnTx/>
                <a:uFillTx/>
                <a:latin typeface="黑体" panose="02010600030101010101" pitchFamily="2" charset="-122"/>
                <a:ea typeface="黑体" panose="02010600030101010101" pitchFamily="2" charset="-122"/>
                <a:cs typeface="+mn-cs"/>
              </a:rPr>
              <a:t>知识网络</a:t>
            </a:r>
            <a:endParaRPr kumimoji="0" lang="zh-CN" altLang="en-US" sz="1400" b="0" i="0" u="none" strike="noStrike" kern="1200" cap="none" spc="0" normalizeH="0" baseline="0" noProof="0" dirty="0">
              <a:ln>
                <a:noFill/>
              </a:ln>
              <a:solidFill>
                <a:schemeClr val="tx1"/>
              </a:solidFill>
              <a:effectLst/>
              <a:uLnTx/>
              <a:uFillTx/>
              <a:latin typeface="黑体" panose="02010600030101010101" pitchFamily="2" charset="-122"/>
              <a:ea typeface="黑体" panose="02010600030101010101" pitchFamily="2" charset="-122"/>
              <a:cs typeface="+mn-cs"/>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21485376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i="0" kern="1200" dirty="0" smtClean="0">
                <a:solidFill>
                  <a:schemeClr val="tx1"/>
                </a:solidFill>
                <a:effectLst/>
                <a:latin typeface="黑体" panose="02010600030101010101" pitchFamily="2" charset="-122"/>
                <a:ea typeface="黑体" panose="02010600030101010101" pitchFamily="2" charset="-122"/>
                <a:cs typeface="+mj-cs"/>
              </a:rPr>
              <a:t>单元整合</a:t>
            </a:r>
            <a:endParaRPr lang="zh-CN" altLang="zh-CN" sz="1600" i="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6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8.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单元</a:t>
            </a:r>
            <a:r>
              <a:rPr dirty="0" smtClean="0"/>
              <a:t>整合</a:t>
            </a:r>
            <a:endParaRPr dirty="0"/>
          </a:p>
        </p:txBody>
      </p:sp>
    </p:spTree>
    <p:extLst>
      <p:ext uri="{BB962C8B-B14F-4D97-AF65-F5344CB8AC3E}">
        <p14:creationId xmlns:p14="http://schemas.microsoft.com/office/powerpoint/2010/main" val="1491153988"/>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4"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77281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立体图</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42792294"/>
              </p:ext>
            </p:extLst>
          </p:nvPr>
        </p:nvGraphicFramePr>
        <p:xfrm>
          <a:off x="508000" y="2615199"/>
          <a:ext cx="8128000" cy="2497563"/>
        </p:xfrm>
        <a:graphic>
          <a:graphicData uri="http://schemas.openxmlformats.org/presentationml/2006/ole">
            <mc:AlternateContent xmlns:mc="http://schemas.openxmlformats.org/markup-compatibility/2006">
              <mc:Choice xmlns:v="urn:schemas-microsoft-com:vml" Requires="v">
                <p:oleObj spid="_x0000_s5123" name="文档" r:id="rId6" imgW="3839157" imgH="1179931" progId="Word.Document.12">
                  <p:embed/>
                </p:oleObj>
              </mc:Choice>
              <mc:Fallback>
                <p:oleObj name="文档" r:id="rId6" imgW="3839157" imgH="1179931" progId="Word.Document.12">
                  <p:embed/>
                  <p:pic>
                    <p:nvPicPr>
                      <p:cNvPr id="0" name=""/>
                      <p:cNvPicPr/>
                      <p:nvPr/>
                    </p:nvPicPr>
                    <p:blipFill>
                      <a:blip r:embed="rId7"/>
                      <a:stretch>
                        <a:fillRect/>
                      </a:stretch>
                    </p:blipFill>
                    <p:spPr>
                      <a:xfrm>
                        <a:off x="508000" y="2615199"/>
                        <a:ext cx="8128000" cy="2497563"/>
                      </a:xfrm>
                      <a:prstGeom prst="rect">
                        <a:avLst/>
                      </a:prstGeom>
                    </p:spPr>
                  </p:pic>
                </p:oleObj>
              </mc:Fallback>
            </mc:AlternateContent>
          </a:graphicData>
        </a:graphic>
      </p:graphicFrame>
    </p:spTree>
    <p:extLst>
      <p:ext uri="{BB962C8B-B14F-4D97-AF65-F5344CB8AC3E}">
        <p14:creationId xmlns:p14="http://schemas.microsoft.com/office/powerpoint/2010/main" val="1391661405"/>
      </p:ext>
    </p:extLst>
  </p:cSld>
  <p:clrMapOvr>
    <a:masterClrMapping/>
  </p:clrMapOvr>
  <p:transition spd="slow">
    <p:pull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4"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772816"/>
            <a:ext cx="300242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地租分布</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等值线图</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46539518"/>
              </p:ext>
            </p:extLst>
          </p:nvPr>
        </p:nvGraphicFramePr>
        <p:xfrm>
          <a:off x="508000" y="2570466"/>
          <a:ext cx="8128000" cy="2954721"/>
        </p:xfrm>
        <a:graphic>
          <a:graphicData uri="http://schemas.openxmlformats.org/presentationml/2006/ole">
            <mc:AlternateContent xmlns:mc="http://schemas.openxmlformats.org/markup-compatibility/2006">
              <mc:Choice xmlns:v="urn:schemas-microsoft-com:vml" Requires="v">
                <p:oleObj spid="_x0000_s6147" name="文档" r:id="rId6" imgW="3839157" imgH="1395969" progId="Word.Document.12">
                  <p:embed/>
                </p:oleObj>
              </mc:Choice>
              <mc:Fallback>
                <p:oleObj name="文档" r:id="rId6" imgW="3839157" imgH="1395969" progId="Word.Document.12">
                  <p:embed/>
                  <p:pic>
                    <p:nvPicPr>
                      <p:cNvPr id="0" name=""/>
                      <p:cNvPicPr/>
                      <p:nvPr/>
                    </p:nvPicPr>
                    <p:blipFill>
                      <a:blip r:embed="rId7"/>
                      <a:stretch>
                        <a:fillRect/>
                      </a:stretch>
                    </p:blipFill>
                    <p:spPr>
                      <a:xfrm>
                        <a:off x="508000" y="2570466"/>
                        <a:ext cx="8128000" cy="2954721"/>
                      </a:xfrm>
                      <a:prstGeom prst="rect">
                        <a:avLst/>
                      </a:prstGeom>
                    </p:spPr>
                  </p:pic>
                </p:oleObj>
              </mc:Fallback>
            </mc:AlternateContent>
          </a:graphicData>
        </a:graphic>
      </p:graphicFrame>
    </p:spTree>
    <p:extLst>
      <p:ext uri="{BB962C8B-B14F-4D97-AF65-F5344CB8AC3E}">
        <p14:creationId xmlns:p14="http://schemas.microsoft.com/office/powerpoint/2010/main" val="110251136"/>
      </p:ext>
    </p:extLst>
  </p:cSld>
  <p:clrMapOvr>
    <a:masterClrMapping/>
  </p:clrMapOvr>
  <p:transition spd="slow">
    <p:pull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等值线图用地租等值线表示城市地租的变化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是一种特殊的等值线图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地租数值由里向外减小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该等值线并不是规则的同心圆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弯曲的地方主要是受交通通达度的影响。判读地租等值线图时需注意以下方法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该区域地租的最大、最小值。等值线的递变规律是从地租最高值向四周递减。地租数值由里向外逐渐减小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表明城市地租市中心最高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越向外地租越低。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二读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地租等值线的疏密变化。等值线密集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地租变化大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等值线稀疏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地租变化小。曲线上的某点表示在某距离条件下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地租水平的数值距离市中心越近地租越高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但距离市中心的远近与地租并不是成正比关系。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4303091"/>
      </p:ext>
    </p:extLst>
  </p:cSld>
  <p:clrMapOvr>
    <a:masterClrMapping/>
  </p:clrMapOvr>
  <p:transition spd="slow">
    <p:pull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三读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地租等值线的弯曲变化及形成原因。等值线并不是规则的同心圆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弯曲的地方主要是受交通通达度的影响。交通便捷的地方等值线向城外凸出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交通相对闭塞的地方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等值线向市中心凸出。即交通通达度越好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土地价格或地租越高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交通通达度越差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土地价格或地租越低。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四读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功能分区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在城市功能区中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商业区支付地租的能力最强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工业区支付地租能力最低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住宅区居于两者之间。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0898440"/>
      </p:ext>
    </p:extLst>
  </p:cSld>
  <p:clrMapOvr>
    <a:masterClrMapping/>
  </p:clrMapOvr>
  <p:transition spd="slow">
    <p:pull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3" name="矩形 2"/>
          <p:cNvSpPr>
            <a:spLocks noChangeAspect="1"/>
          </p:cNvSpPr>
          <p:nvPr/>
        </p:nvSpPr>
        <p:spPr>
          <a:xfrm>
            <a:off x="508000" y="1279646"/>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34640038</a:t>
            </a:r>
            <a:r>
              <a:rPr lang="zh-CN" altLang="zh-CN" sz="2200" dirty="0">
                <a:solidFill>
                  <a:srgbClr val="000000"/>
                </a:solidFill>
                <a:latin typeface="Times New Roman" panose="02020603050405020304" pitchFamily="18" charset="0"/>
                <a:cs typeface="Times New Roman" panose="02020603050405020304" pitchFamily="18" charset="0"/>
              </a:rPr>
              <a:t>读我国某城市等地租线分布图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沿图中四条线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交通通达度最好的是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A.OA	B.OB	C.OC	D.OD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(2)O</a:t>
            </a:r>
            <a:r>
              <a:rPr lang="zh-CN" altLang="zh-CN" sz="2200" dirty="0">
                <a:solidFill>
                  <a:srgbClr val="000000"/>
                </a:solidFill>
                <a:latin typeface="Times New Roman" panose="02020603050405020304" pitchFamily="18" charset="0"/>
                <a:cs typeface="Times New Roman" panose="02020603050405020304" pitchFamily="18" charset="0"/>
              </a:rPr>
              <a:t>处最可能是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工业区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商业区</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住宅区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文化区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图中甲、乙、丙、丁四处地理事物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分布比较合理的是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Z108.eps" descr="id:2147495550;FounderCES"/>
          <p:cNvPicPr/>
          <p:nvPr/>
        </p:nvPicPr>
        <p:blipFill>
          <a:blip r:embed="rId4"/>
          <a:stretch>
            <a:fillRect/>
          </a:stretch>
        </p:blipFill>
        <p:spPr>
          <a:xfrm>
            <a:off x="3275856" y="4293096"/>
            <a:ext cx="3392190" cy="2174091"/>
          </a:xfrm>
          <a:prstGeom prst="rect">
            <a:avLst/>
          </a:prstGeom>
        </p:spPr>
      </p:pic>
    </p:spTree>
    <p:extLst>
      <p:ext uri="{BB962C8B-B14F-4D97-AF65-F5344CB8AC3E}">
        <p14:creationId xmlns:p14="http://schemas.microsoft.com/office/powerpoint/2010/main" val="4192986771"/>
      </p:ext>
    </p:extLst>
  </p:cSld>
  <p:clrMapOvr>
    <a:masterClrMapping/>
  </p:clrMapOvr>
  <p:transition spd="slow">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从图中可以看出沿</a:t>
            </a:r>
            <a:r>
              <a:rPr lang="en-US" altLang="zh-CN" sz="2200"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线等地租线向外凸出最明显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a:t>
            </a:r>
            <a:r>
              <a:rPr lang="en-US" altLang="zh-CN" sz="2200"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线附近地租比两侧高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由此可以判断沿</a:t>
            </a:r>
            <a:r>
              <a:rPr lang="en-US" altLang="zh-CN" sz="2200"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线的交通最便利。第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处位于市中心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地租最高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商业对交通和人流量的要求最高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在该区域其付租能力也最高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因而可以判断</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处最可能是商业区。第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根据图中等高线的弯曲方向可以判断河流的流向是自东北向西南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甲为印刷厂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不应在河流上游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乙为自来水厂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应位于河流上游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丙为铁路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一般不经过市中心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以免加重市中心的交通拥堵问题。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0745342"/>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17506479"/>
              </p:ext>
            </p:extLst>
          </p:nvPr>
        </p:nvGraphicFramePr>
        <p:xfrm>
          <a:off x="508000" y="1772816"/>
          <a:ext cx="8128000" cy="2605129"/>
        </p:xfrm>
        <a:graphic>
          <a:graphicData uri="http://schemas.openxmlformats.org/presentationml/2006/ole">
            <mc:AlternateContent xmlns:mc="http://schemas.openxmlformats.org/markup-compatibility/2006">
              <mc:Choice xmlns:v="urn:schemas-microsoft-com:vml" Requires="v">
                <p:oleObj spid="_x0000_s1030" name="文档" r:id="rId4" imgW="3839157" imgH="1230700" progId="Word.Document.12">
                  <p:embed/>
                </p:oleObj>
              </mc:Choice>
              <mc:Fallback>
                <p:oleObj name="文档" r:id="rId4" imgW="3839157" imgH="1230700" progId="Word.Document.12">
                  <p:embed/>
                  <p:pic>
                    <p:nvPicPr>
                      <p:cNvPr id="0" name=""/>
                      <p:cNvPicPr/>
                      <p:nvPr/>
                    </p:nvPicPr>
                    <p:blipFill>
                      <a:blip r:embed="rId5"/>
                      <a:stretch>
                        <a:fillRect/>
                      </a:stretch>
                    </p:blipFill>
                    <p:spPr>
                      <a:xfrm>
                        <a:off x="508000" y="1772816"/>
                        <a:ext cx="8128000" cy="2605129"/>
                      </a:xfrm>
                      <a:prstGeom prst="rect">
                        <a:avLst/>
                      </a:prstGeom>
                    </p:spPr>
                  </p:pic>
                </p:oleObj>
              </mc:Fallback>
            </mc:AlternateContent>
          </a:graphicData>
        </a:graphic>
      </p:graphicFrame>
      <p:sp>
        <p:nvSpPr>
          <p:cNvPr id="3" name="矩形 2"/>
          <p:cNvSpPr>
            <a:spLocks noChangeAspect="1"/>
          </p:cNvSpPr>
          <p:nvPr/>
        </p:nvSpPr>
        <p:spPr>
          <a:xfrm>
            <a:off x="508000" y="4604564"/>
            <a:ext cx="503855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自然因素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管理</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165852" y="4660753"/>
            <a:ext cx="792088"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89806" y="4660753"/>
            <a:ext cx="115607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33732" y="4660753"/>
            <a:ext cx="1156076"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城市功能区的合理布局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合理布局城市功能区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主要是指住宅区与工业区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主要考虑五个方面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协调工业用地、住宅用地和交通用地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既要保证工业用地和住宅用地内部的交通联系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又要在两者之间布置便利的交通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以方便两者之间的联系。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工业用地要充分考虑交通条件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工业用地应沿公路、铁路、通航河流等交通便捷的地区布局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以降低生产成本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工业区和住宅区之间也要有方便的联系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以方便工人上下班。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合理布局住宅用地、工业用地的相对位置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可减少污染物对城市环境的污染。住宅用地要建在城市盛行风的上风向、河流的上游。污染企业要布局在城市外围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并注意与盛行风和河流的关系。如有大气污染的企业要布局在常年盛行风的下风向或最小风频的上风向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如在季风区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则布局在垂直于盛行风向的郊外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。有水污染的企业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一定要布局在流经城市河流的下游。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工业区与住宅区之间要有卫生防护带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带内可植树造林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安排一些非公用建筑物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如仓库等。这样既可对住宅区起到防护作用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又可增加绿地面积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改善城市环境。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各功能区之间要留有发展的余地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目的是针对一些预想不到的情况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使各功能区有足够的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2007139"/>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34640037</a:t>
            </a:r>
            <a:r>
              <a:rPr lang="zh-CN" altLang="zh-CN" sz="2200" dirty="0">
                <a:solidFill>
                  <a:srgbClr val="000000"/>
                </a:solidFill>
                <a:latin typeface="Times New Roman" panose="02020603050405020304" pitchFamily="18" charset="0"/>
                <a:cs typeface="Times New Roman" panose="02020603050405020304" pitchFamily="18" charset="0"/>
              </a:rPr>
              <a:t>读我国某城市规划图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简要分析</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功能区的区位优势。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功能区是高级住宅区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请说明该住宅区的主要区位优势。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该城市工业区的分布有何特点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297778395"/>
              </p:ext>
            </p:extLst>
          </p:nvPr>
        </p:nvGraphicFramePr>
        <p:xfrm>
          <a:off x="508000" y="2020642"/>
          <a:ext cx="8128000" cy="2685804"/>
        </p:xfrm>
        <a:graphic>
          <a:graphicData uri="http://schemas.openxmlformats.org/presentationml/2006/ole">
            <mc:AlternateContent xmlns:mc="http://schemas.openxmlformats.org/markup-compatibility/2006">
              <mc:Choice xmlns:v="urn:schemas-microsoft-com:vml" Requires="v">
                <p:oleObj spid="_x0000_s2052" name="文档" r:id="rId6" imgW="3839157" imgH="1268866" progId="Word.Document.12">
                  <p:embed/>
                </p:oleObj>
              </mc:Choice>
              <mc:Fallback>
                <p:oleObj name="文档" r:id="rId6" imgW="3839157" imgH="1268866" progId="Word.Document.12">
                  <p:embed/>
                  <p:pic>
                    <p:nvPicPr>
                      <p:cNvPr id="0" name=""/>
                      <p:cNvPicPr/>
                      <p:nvPr/>
                    </p:nvPicPr>
                    <p:blipFill>
                      <a:blip r:embed="rId7"/>
                      <a:stretch>
                        <a:fillRect/>
                      </a:stretch>
                    </p:blipFill>
                    <p:spPr>
                      <a:xfrm>
                        <a:off x="508000" y="2020642"/>
                        <a:ext cx="8128000" cy="2685804"/>
                      </a:xfrm>
                      <a:prstGeom prst="rect">
                        <a:avLst/>
                      </a:prstGeom>
                    </p:spPr>
                  </p:pic>
                </p:oleObj>
              </mc:Fallback>
            </mc:AlternateContent>
          </a:graphicData>
        </a:graphic>
      </p:graphicFrame>
    </p:spTree>
    <p:extLst>
      <p:ext uri="{BB962C8B-B14F-4D97-AF65-F5344CB8AC3E}">
        <p14:creationId xmlns:p14="http://schemas.microsoft.com/office/powerpoint/2010/main" val="1439829971"/>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尝试解答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功能区为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其区位优势主要是位于城市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、交通便利、接近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高级住宅区的主要区位优势是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便利等。</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工业区的分布特点主要从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两方面考虑。</a:t>
            </a:r>
            <a:r>
              <a:rPr lang="en-US" altLang="zh-CN" sz="2200" dirty="0">
                <a:solidFill>
                  <a:srgbClr val="000000"/>
                </a:solidFill>
                <a:latin typeface="宋体" panose="02010600030101010101" pitchFamily="2" charset="-122"/>
                <a:ea typeface="方正书宋_GBK" panose="03000509000000000000" pitchFamily="65" charset="-122"/>
                <a:cs typeface="宋体" panose="02010600030101010101" pitchFamily="2" charset="-122"/>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尝试解答答案：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商业　中心　消费市场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交通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环境污染　交通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164067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wipe(down)">
                                      <p:cBhvr>
                                        <p:cTn id="10"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55621" y="1009531"/>
            <a:ext cx="88794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73921" y="1009531"/>
            <a:ext cx="92798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smtClean="0">
                <a:solidFill>
                  <a:schemeClr val="tx1"/>
                </a:solidFill>
                <a:latin typeface="微软雅黑" panose="020B0503020204020204" pitchFamily="34" charset="-122"/>
                <a:ea typeface="微软雅黑" panose="020B0503020204020204" pitchFamily="34" charset="-122"/>
              </a:rPr>
              <a:t>专题二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题目答案：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位于城市中心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接近消费市场等。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地处盛行风的上风地带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位于河流上游沿岸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邻近风景区和教育区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位于城市外缘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远离市中心和工业区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环境污染相对较轻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靠近公路干线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交通便利。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位于城市外缘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多沿交通线分布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位于城市盛行风的下风地带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位于河流下游沿岸。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6732756"/>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3"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专题二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常见地租曲线图的判读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地租曲线图是用来表示城市内部地租的空间分布和变化的图示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一般呈现从市中心向四周随距离变化而变化的规律。常见的地租曲线图有坐标图、立体图、等值线图等。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在判读地租曲线图时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注意抓住距城市中心的距离和交通的通达度这两方面。从综合付租能力和地租水平两方面看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一般在地租最高峰处和次高峰处形成商业区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在地租较高的道路两侧形成住宅区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在地租较低的城市外围形成工业区。常见类型如下图所示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455621" y="1009531"/>
            <a:ext cx="887942"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专题一</a:t>
            </a:r>
          </a:p>
        </p:txBody>
      </p:sp>
      <p:sp>
        <p:nvSpPr>
          <p:cNvPr id="7" name="矩形 6">
            <a:hlinkClick r:id="rId4" action="ppaction://hlinksldjump"/>
          </p:cNvPr>
          <p:cNvSpPr/>
          <p:nvPr/>
        </p:nvSpPr>
        <p:spPr>
          <a:xfrm>
            <a:off x="1373921" y="1009531"/>
            <a:ext cx="927982"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专题二</a:t>
            </a:r>
          </a:p>
        </p:txBody>
      </p:sp>
      <p:sp>
        <p:nvSpPr>
          <p:cNvPr id="2" name="矩形 1"/>
          <p:cNvSpPr>
            <a:spLocks noChangeAspect="1"/>
          </p:cNvSpPr>
          <p:nvPr/>
        </p:nvSpPr>
        <p:spPr>
          <a:xfrm>
            <a:off x="508000" y="177281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坐标图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横坐标表示距离市中心的远近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纵坐标表示地租水平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曲线上的某点表示在某距离条件下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地租水平的数值。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2877770"/>
              </p:ext>
            </p:extLst>
          </p:nvPr>
        </p:nvGraphicFramePr>
        <p:xfrm>
          <a:off x="508000" y="3293001"/>
          <a:ext cx="8128000" cy="1936199"/>
        </p:xfrm>
        <a:graphic>
          <a:graphicData uri="http://schemas.openxmlformats.org/presentationml/2006/ole">
            <mc:AlternateContent xmlns:mc="http://schemas.openxmlformats.org/markup-compatibility/2006">
              <mc:Choice xmlns:v="urn:schemas-microsoft-com:vml" Requires="v">
                <p:oleObj spid="_x0000_s4099" name="文档" r:id="rId6" imgW="3839157" imgH="914563" progId="Word.Document.12">
                  <p:embed/>
                </p:oleObj>
              </mc:Choice>
              <mc:Fallback>
                <p:oleObj name="文档" r:id="rId6" imgW="3839157" imgH="914563" progId="Word.Document.12">
                  <p:embed/>
                  <p:pic>
                    <p:nvPicPr>
                      <p:cNvPr id="0" name=""/>
                      <p:cNvPicPr/>
                      <p:nvPr/>
                    </p:nvPicPr>
                    <p:blipFill>
                      <a:blip r:embed="rId7"/>
                      <a:stretch>
                        <a:fillRect/>
                      </a:stretch>
                    </p:blipFill>
                    <p:spPr>
                      <a:xfrm>
                        <a:off x="508000" y="3293001"/>
                        <a:ext cx="8128000" cy="1936199"/>
                      </a:xfrm>
                      <a:prstGeom prst="rect">
                        <a:avLst/>
                      </a:prstGeom>
                    </p:spPr>
                  </p:pic>
                </p:oleObj>
              </mc:Fallback>
            </mc:AlternateContent>
          </a:graphicData>
        </a:graphic>
      </p:graphicFrame>
    </p:spTree>
    <p:extLst>
      <p:ext uri="{BB962C8B-B14F-4D97-AF65-F5344CB8AC3E}">
        <p14:creationId xmlns:p14="http://schemas.microsoft.com/office/powerpoint/2010/main" val="1393044798"/>
      </p:ext>
    </p:extLst>
  </p:cSld>
  <p:clrMapOvr>
    <a:masterClrMapping/>
  </p:clrMapOvr>
  <p:transition spd="slow">
    <p:pull dir="l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118</TotalTime>
  <Words>918</Words>
  <Application>Microsoft Office PowerPoint</Application>
  <PresentationFormat>全屏显示(4:3)</PresentationFormat>
  <Paragraphs>81</Paragraphs>
  <Slides>15</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6" baseType="lpstr">
      <vt:lpstr>NEU-BZ-S92</vt:lpstr>
      <vt:lpstr>方正书宋_GBK</vt:lpstr>
      <vt:lpstr>黑体</vt:lpstr>
      <vt:lpstr>楷体</vt:lpstr>
      <vt:lpstr>宋体</vt:lpstr>
      <vt:lpstr>微软雅黑</vt:lpstr>
      <vt:lpstr>Arial</vt:lpstr>
      <vt:lpstr>Calibri</vt:lpstr>
      <vt:lpstr>Times New Roman</vt:lpstr>
      <vt:lpstr>测控设计模板14新</vt:lpstr>
      <vt:lpstr>文档</vt:lpstr>
      <vt:lpstr>单元整合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2014-03-10T01:26:03Z</dcterms:created>
  <dcterms:modified xsi:type="dcterms:W3CDTF">2016-08-17T00:27:54Z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