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emf" ContentType="image/x-e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2" r:id="rId2"/>
    <p:sldId id="265" r:id="rId3"/>
    <p:sldId id="270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71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73" r:id="rId23"/>
    <p:sldId id="291" r:id="rId24"/>
    <p:sldId id="295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C0C0C0"/>
    <a:srgbClr val="4F81BD"/>
    <a:srgbClr val="333333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494" autoAdjust="0"/>
  </p:normalViewPr>
  <p:slideViewPr>
    <p:cSldViewPr showGuides="1">
      <p:cViewPr varScale="1">
        <p:scale>
          <a:sx n="88" d="100"/>
          <a:sy n="88" d="100"/>
        </p:scale>
        <p:origin x="1464" y="84"/>
      </p:cViewPr>
      <p:guideLst>
        <p:guide orient="horz" pos="799"/>
        <p:guide pos="2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2016-08-17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 userDrawn="1"/>
        </p:nvGrpSpPr>
        <p:grpSpPr>
          <a:xfrm>
            <a:off x="6167395" y="19397"/>
            <a:ext cx="1406154" cy="584775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1940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97545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知识网络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2" name="TextBox 31">
            <a:hlinkClick r:id="rId4" action="ppaction://hlinksldjump"/>
          </p:cNvPr>
          <p:cNvSpPr txBox="1"/>
          <p:nvPr userDrawn="1"/>
        </p:nvSpPr>
        <p:spPr>
          <a:xfrm>
            <a:off x="781259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09431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0030101010101" pitchFamily="2" charset="-122"/>
                  <a:ea typeface="黑体" panose="02010600030101010101" pitchFamily="2" charset="-122"/>
                  <a:cs typeface="+mn-cs"/>
                </a:rPr>
                <a:t>核心归纳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endParaRPr>
            </a:p>
          </p:txBody>
        </p:sp>
      </p:grpSp>
      <p:sp>
        <p:nvSpPr>
          <p:cNvPr id="27" name="TextBox 26">
            <a:hlinkClick r:id="rId4" action="ppaction://hlinksldjump"/>
          </p:cNvPr>
          <p:cNvSpPr txBox="1"/>
          <p:nvPr userDrawn="1"/>
        </p:nvSpPr>
        <p:spPr>
          <a:xfrm>
            <a:off x="6312395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知识网络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85376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i="0" kern="1200" dirty="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rPr>
              <a:t>单元整合</a:t>
            </a:r>
            <a:endParaRPr lang="zh-CN" altLang="zh-CN" sz="1600" i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6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" Target="slide3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slide" Target="slide22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slide" Target="slide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slide" Target="slide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slide" Target="slide3.xml"/><Relationship Id="rId7" Type="http://schemas.openxmlformats.org/officeDocument/2006/relationships/package" Target="../embeddings/Microsoft_Word___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slide" Target="slide22.xml"/><Relationship Id="rId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slide" Target="slide3.xml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.bin"/><Relationship Id="rId5" Type="http://schemas.openxmlformats.org/officeDocument/2006/relationships/slide" Target="slide22.xml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slide" Target="slide3.xml"/><Relationship Id="rId7" Type="http://schemas.openxmlformats.org/officeDocument/2006/relationships/package" Target="../embeddings/Microsoft_Word___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9.bin"/><Relationship Id="rId5" Type="http://schemas.openxmlformats.org/officeDocument/2006/relationships/slide" Target="slide22.xml"/><Relationship Id="rId4" Type="http://schemas.openxmlformats.org/officeDocument/2006/relationships/slide" Target="slide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slide" Target="slide3.xml"/><Relationship Id="rId7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0.bin"/><Relationship Id="rId5" Type="http://schemas.openxmlformats.org/officeDocument/2006/relationships/slide" Target="slide22.xml"/><Relationship Id="rId4" Type="http://schemas.openxmlformats.org/officeDocument/2006/relationships/slide" Target="slide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slide" Target="slide3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" Target="slide22.xml"/><Relationship Id="rId4" Type="http://schemas.openxmlformats.org/officeDocument/2006/relationships/slide" Target="slide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slide" Target="slide3.xml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slide" Target="slide22.xml"/><Relationship Id="rId4" Type="http://schemas.openxmlformats.org/officeDocument/2006/relationships/slide" Target="slide1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" Target="slide3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slide" Target="slide22.xml"/><Relationship Id="rId4" Type="http://schemas.openxmlformats.org/officeDocument/2006/relationships/slide" Target="slide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slide" Target="slide3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" Target="slide22.xml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单元</a:t>
            </a:r>
            <a:r>
              <a:rPr dirty="0" smtClean="0"/>
              <a:t>整合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11539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334086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与澳大利亚墨累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达令盆地农业地域类型类似的区域是图中的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图中湖泊对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区域农作物生长的有利影响最可能是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夏季降水增多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夏季气温降低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冬季降水增多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冬季气温增高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区域大规模农业生产活动对当地原始自然环境的影响主要是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温室气体减少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森林覆盖率减小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入湖泥沙量降低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草原生产量降低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47430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334086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考查农业区位的影响因素。图示区域为北美五大湖区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是城市众多、人口密集的区域。水果、蔬菜等农产品保鲜期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不方便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距离运输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因此布局应尽量接近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宋体" panose="02010600030101010101" pitchFamily="2" charset="-122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考查农业地域类型。澳大利亚墨累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达令盆地农业地域类型是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农业。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区域的农业活动是畜牧和玉米种植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业和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业的有机结合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属于混合农业。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宋体" panose="02010600030101010101" pitchFamily="2" charset="-122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5920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334086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8485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考查下垫面对局地气候的影响。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区域位于休伦湖和伊利湖之间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周边水面广阔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夏季水汽蒸发多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所以降水将会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这对农作物的生长有利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项正确。夏季气温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不利于农作物生长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项错误。冬季虽然也会使降水增多、气温增高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但冬季不是农作物生长的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因此意义不大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两项错误。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宋体" panose="02010600030101010101" pitchFamily="2" charset="-122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考查人类活动对自然环境的影响。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区域大规模的农业生产活动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会开垦大量的耕地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因此森林覆盖率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项正确。种植业和畜牧业的发展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有可能会使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气体的排放增加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项错误。大量的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被砍伐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有可能加重水土流失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入湖泥沙量会增加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项错误。农业生产中也可以建设人工优质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草原生产量不一定会降低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宋体" panose="02010600030101010101" pitchFamily="2" charset="-122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63269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334086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尝试解答答案：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　长　市场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混合　畜牧　种植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　降低　活跃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　温室　森林　草场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4154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334086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7964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工业区位模式的判读方法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常见的工业区位模式图及其判读方法如下所示。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柱状图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46538"/>
              </p:ext>
            </p:extLst>
          </p:nvPr>
        </p:nvGraphicFramePr>
        <p:xfrm>
          <a:off x="508000" y="2521360"/>
          <a:ext cx="8128000" cy="2474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7" imgW="3839157" imgH="1168048" progId="Word.Document.12">
                  <p:embed/>
                </p:oleObj>
              </mc:Choice>
              <mc:Fallback>
                <p:oleObj name="文档" r:id="rId7" imgW="3839157" imgH="11680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521360"/>
                        <a:ext cx="8128000" cy="24740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507477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依据图示信息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指出占成本比例最大的因素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即为影响该工业区位的主导因素。如图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中甲为技术指向型工业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乙为原料指向型工业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丙为劳动力指向型工业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丁为市场指向型工业。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334086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79646"/>
            <a:ext cx="215603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直角坐标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R86.eps" descr="id:214749258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27584" y="1812166"/>
            <a:ext cx="3431666" cy="2304256"/>
          </a:xfrm>
          <a:prstGeom prst="rect">
            <a:avLst/>
          </a:prstGeom>
        </p:spPr>
      </p:pic>
      <p:pic>
        <p:nvPicPr>
          <p:cNvPr id="10" name="R87.eps" descr="id:2147492590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5580112" y="1935882"/>
            <a:ext cx="2342082" cy="2100367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1837912" y="4080367"/>
            <a:ext cx="6783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551482" y="4080367"/>
            <a:ext cx="607859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530892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依据坐标轴含义和坐标值变化趋势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判断各工业的主导区位因素。如图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工业的人才投入最多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即为技术指向型工业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工业的能源投入最多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即为动力指向型工业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工业的人才投入最少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即对技术要求不高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一般需大量廉价劳动力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即为劳动力指向型工业。图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合理的棉纺织工业应该布局在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3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334086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0242"/>
            <a:ext cx="215603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多维坐标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R88.eps" descr="id:214749259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739344" y="2204864"/>
            <a:ext cx="3189483" cy="3059589"/>
          </a:xfrm>
          <a:prstGeom prst="rect">
            <a:avLst/>
          </a:prstGeom>
        </p:spPr>
      </p:pic>
      <p:pic>
        <p:nvPicPr>
          <p:cNvPr id="10" name="R89.eps" descr="id:2147492604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4499992" y="2615703"/>
            <a:ext cx="4126926" cy="223790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1959685" y="5517232"/>
            <a:ext cx="6783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012160" y="5517232"/>
            <a:ext cx="678391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90104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334086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读准不同坐标含义和坐标值变化趋势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找出工业主导区位因素。图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工业能源投入比重约为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即为动力指向型工业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工业原料投入比重约为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即为原料指向型工业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工业劳动力投入比重约为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即为劳动力指向型工业。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中模式一的科技因素约占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比例最大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为技术指向型工业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模式二的市场因素比例最大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为市场指向型工业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模式三的原料因素比例最大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为原料指向型工业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模式四的劳动力因素比例最大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为劳动力指向型工业。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13011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334086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79646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曲线图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为工业化过程中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原料、交通、科技要素投入比例变化示意图。工业革命后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原料在工业投入中的比重在上升。随着科技水平的提高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生产所消耗的原材料越来越少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可替代的原料越来越多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加上交通运输条件的改善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原料在工业投入中所占的比重在下降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因此曲线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表示原料。科技是第一生产力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对工业影响越来越明显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每一次工业革命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都会对工业生产起到巨大的推动作用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因此曲线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表示科技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曲线中的起伏表示技术革命对工业发展的影响。交通一直是影响工业的比较重要的因素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因此曲线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表示交通。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6234851"/>
              </p:ext>
            </p:extLst>
          </p:nvPr>
        </p:nvGraphicFramePr>
        <p:xfrm>
          <a:off x="1306998" y="4919572"/>
          <a:ext cx="6530005" cy="1957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文档" r:id="rId7" imgW="3839157" imgH="1150405" progId="Word.Document.12">
                  <p:embed/>
                </p:oleObj>
              </mc:Choice>
              <mc:Fallback>
                <p:oleObj name="文档" r:id="rId7" imgW="3839157" imgH="11504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06998" y="4919572"/>
                        <a:ext cx="6530005" cy="19579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686047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334086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130965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表格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73670"/>
              </p:ext>
            </p:extLst>
          </p:nvPr>
        </p:nvGraphicFramePr>
        <p:xfrm>
          <a:off x="508000" y="2091039"/>
          <a:ext cx="8128000" cy="2944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文档" r:id="rId7" imgW="3839157" imgH="1390928" progId="Word.Document.12">
                  <p:embed/>
                </p:oleObj>
              </mc:Choice>
              <mc:Fallback>
                <p:oleObj name="文档" r:id="rId7" imgW="3839157" imgH="13909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091039"/>
                        <a:ext cx="8128000" cy="2944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603626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依据表格数据信息进行区位分析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往往要通过计算、比较得出结论。例如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表中从降低运输成本角度看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该企业区位应该选择在成品运输成本最低的丁地。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95217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608853"/>
              </p:ext>
            </p:extLst>
          </p:nvPr>
        </p:nvGraphicFramePr>
        <p:xfrm>
          <a:off x="508000" y="1484784"/>
          <a:ext cx="8128000" cy="3065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3839157" imgH="1448178" progId="Word.Document.12">
                  <p:embed/>
                </p:oleObj>
              </mc:Choice>
              <mc:Fallback>
                <p:oleObj name="文档" r:id="rId4" imgW="3839157" imgH="14481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484784"/>
                        <a:ext cx="8128000" cy="30656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4762816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自然条件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商品谷物农业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社会经济条件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工业集聚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4817246"/>
            <a:ext cx="1152128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6117" y="4817246"/>
            <a:ext cx="1732513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63223" y="4815310"/>
            <a:ext cx="537305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81764" y="4815310"/>
            <a:ext cx="1709457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8313" y="5214508"/>
            <a:ext cx="1709457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334086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7964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34640059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某地政府拟开办一家工厂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选定的甲、乙、丙、丁四地的成本比较如下图所示。读图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9584663"/>
              </p:ext>
            </p:extLst>
          </p:nvPr>
        </p:nvGraphicFramePr>
        <p:xfrm>
          <a:off x="1241371" y="2176400"/>
          <a:ext cx="6661258" cy="2115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文档" r:id="rId7" imgW="3839157" imgH="1218817" progId="Word.Document.12">
                  <p:embed/>
                </p:oleObj>
              </mc:Choice>
              <mc:Fallback>
                <p:oleObj name="文档" r:id="rId7" imgW="3839157" imgH="12188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41371" y="2176400"/>
                        <a:ext cx="6661258" cy="21157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311423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按主导因素划分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该类工厂代表的工业类型是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市场指向型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劳动力指向型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原料指向型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动力指向型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从成本构成看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该工厂应选在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丁地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63944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334086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从图中可以看出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无论在哪里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该工业成品运费所占比例均最大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故为市场指向型工业。第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比较四地成本构成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丙地成本构成总和最小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故应选在丙地。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92376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334086" y="1009531"/>
            <a:ext cx="92798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7929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工业区位选择的方法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根据工业生产的特点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确定影响工业生产的主要区位因素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特别是从减小生产费用、提高经济效益考虑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工业布局要尽可能接近原料、燃料产地与消费市场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以节省运输费用。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影响工业区位选择的自然因素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主要考虑土地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是否平坦、广阔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适于建筑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、水源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是否丰富、近便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、原料、燃料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丰富的程度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经济因素对工业区位选择的影响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前景是否广阔。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数量多少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、素质高低、是否廉价。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科技是否发达或科技水平高低。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是否方便、快捷。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信息、网络通达性强弱。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83153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334086" y="1009531"/>
            <a:ext cx="92798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88097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阅读图文材料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中国制造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非洲制造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埃塞俄比亚首都有个东方工业园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是一个由中国人投资建设的工业园区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被当地人称为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。目前已有多家中国企业进驻。从该国出口产品到欧美国家能避开贸易壁垒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享受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零关税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的待遇。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下图为埃塞俄比亚简图。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9829687"/>
              </p:ext>
            </p:extLst>
          </p:nvPr>
        </p:nvGraphicFramePr>
        <p:xfrm>
          <a:off x="965406" y="3817693"/>
          <a:ext cx="7213188" cy="29115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文档" r:id="rId7" imgW="3839157" imgH="1548996" progId="Word.Document.12">
                  <p:embed/>
                </p:oleObj>
              </mc:Choice>
              <mc:Fallback>
                <p:oleObj name="文档" r:id="rId7" imgW="3839157" imgH="15489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65406" y="3817693"/>
                        <a:ext cx="7213188" cy="29115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612603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334086" y="1009531"/>
            <a:ext cx="92798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51654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简述埃塞俄比亚东方工业园吸引多家中国企业进驻的主要原因。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分析首都亚的斯亚贝巴发展有色金属冶炼工业的优势区位条件。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当地劳动力丰富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工资水平低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国家政策优惠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基础设施较完善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多家中国企业进驻该地区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有利于降低生产成本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形成规模效益。结合材料可知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从该国出口产品到欧美国家能避开贸易壁垒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享受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零关税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待遇。第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亚的斯亚贝巴靠近河流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水源充足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靠近水电站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能源充足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附近有金矿分布。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劳动力丰富且廉价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政策优惠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企业集聚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有利于降低成本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避开贸易壁垒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市场广阔。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水源丰富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有色金属矿产资源丰富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靠近水电站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能源丰富。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39457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334086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农业区位问题的分析、评价与合理选择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农业区位条件分析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自然条件。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气候类型、气候特点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有利于农业生产的光照、热量、降水条件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不利于农业生产的气候条件。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位于冲积扇、冲积平原、河口三角洲、古老的高原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土层深厚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易于耕作。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肥沃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黑土、水稻土、紫色土等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灌溉便利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有丰富的地下水、河湖水、冰雪融水等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334086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8477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社会经济条件。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市场条件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国内外市场规模、远近、城市人口数量、生活水平高低、消费习惯。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海运及内河航运条件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对外贸易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、铁路和公路运输网络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国内市场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、航空运输条件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花卉、高档果品等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农业技术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机械化水平、生物技术、灌溉技术、农业科技水平。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政策、价格、补贴、资金、技术。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数量、素质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93509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334086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88840"/>
            <a:ext cx="328455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农业区位条件的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评价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2604307"/>
              </p:ext>
            </p:extLst>
          </p:nvPr>
        </p:nvGraphicFramePr>
        <p:xfrm>
          <a:off x="508000" y="2653272"/>
          <a:ext cx="8128000" cy="2863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7" imgW="3839157" imgH="1352761" progId="Word.Document.12">
                  <p:embed/>
                </p:oleObj>
              </mc:Choice>
              <mc:Fallback>
                <p:oleObj name="文档" r:id="rId7" imgW="3839157" imgH="13527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653272"/>
                        <a:ext cx="8128000" cy="2863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122749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334086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农业区位的合理选择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农业的区位选择必须综合考虑多种因素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做到因地制宜、因时制宜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其实质是对农业土地的合理利用。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综合考虑影响农业区位选择的自然因素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从当地气候、地形、土壤、水源等因素入手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逐个分析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并确定影响当地农业区位的最主要的自然因素。例如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湿润、半湿润地区一般可以发展种植业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干旱、半干旱地区可发展灌溉农业或畜牧业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平原地区可发展种植业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山地、丘陵陡坡可发展林业和畜牧业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丘陵缓坡可修筑梯田从事种植业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沿海滩涂可发展海水养殖业。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65134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334086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7964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了解农作物的生长习性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根据农作物的生长习性选择适宜的自然条件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如下表所示。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1245758"/>
              </p:ext>
            </p:extLst>
          </p:nvPr>
        </p:nvGraphicFramePr>
        <p:xfrm>
          <a:off x="508000" y="2206328"/>
          <a:ext cx="8128000" cy="48841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7" imgW="3839157" imgH="2306572" progId="Word.Document.12">
                  <p:embed/>
                </p:oleObj>
              </mc:Choice>
              <mc:Fallback>
                <p:oleObj name="文档" r:id="rId7" imgW="3839157" imgH="23065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206328"/>
                        <a:ext cx="8128000" cy="48841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6937181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334086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3722345"/>
              </p:ext>
            </p:extLst>
          </p:nvPr>
        </p:nvGraphicFramePr>
        <p:xfrm>
          <a:off x="508000" y="1988840"/>
          <a:ext cx="8128000" cy="1764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7" imgW="3839157" imgH="833909" progId="Word.Document.12">
                  <p:embed/>
                </p:oleObj>
              </mc:Choice>
              <mc:Fallback>
                <p:oleObj name="文档" r:id="rId7" imgW="3839157" imgH="8339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988840"/>
                        <a:ext cx="8128000" cy="1764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33878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从社会经济和技术因素综合分析农业区位。社会经济、文化、科技的发展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对自然环境的影响很大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进而对农业区位的选择影响很大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在农业区位选择时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应从社会经济和技术因素入手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并着重考虑市场和交通运输条件这两个最富变化的因素的发展变化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最终确定比较合理的农业区位。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097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55621" y="1009531"/>
            <a:ext cx="88794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73921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334086" y="1009531"/>
            <a:ext cx="92798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8518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34640058(2015·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下图是某地区农业分布示意图。读图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0807894"/>
              </p:ext>
            </p:extLst>
          </p:nvPr>
        </p:nvGraphicFramePr>
        <p:xfrm>
          <a:off x="508000" y="2244665"/>
          <a:ext cx="8128000" cy="2635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文档" r:id="rId7" imgW="3839157" imgH="1244022" progId="Word.Document.12">
                  <p:embed/>
                </p:oleObj>
              </mc:Choice>
              <mc:Fallback>
                <p:oleObj name="文档" r:id="rId7" imgW="3839157" imgH="12440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244665"/>
                        <a:ext cx="8128000" cy="26353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08000" y="5085184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该地区果树、蔬菜布局的主要区位优势是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地形平坦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气候适宜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临近市场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资金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雄厚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14064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121</TotalTime>
  <Words>1400</Words>
  <Application>Microsoft Office PowerPoint</Application>
  <PresentationFormat>全屏显示(4:3)</PresentationFormat>
  <Paragraphs>155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NEU-BZ-S92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单元整合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2014-03-10T01:26:03Z</dcterms:created>
  <dcterms:modified xsi:type="dcterms:W3CDTF">2016-08-17T00:49:13Z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