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Default Extension="jpeg" ContentType="image/jpeg"/>
  <Default Extension="emf" ContentType="image/x-emf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72" r:id="rId2"/>
    <p:sldId id="265" r:id="rId3"/>
    <p:sldId id="270" r:id="rId4"/>
    <p:sldId id="273" r:id="rId5"/>
    <p:sldId id="274" r:id="rId6"/>
    <p:sldId id="275" r:id="rId7"/>
    <p:sldId id="276" r:id="rId8"/>
    <p:sldId id="277" r:id="rId9"/>
    <p:sldId id="271" r:id="rId10"/>
    <p:sldId id="278" r:id="rId11"/>
    <p:sldId id="279" r:id="rId12"/>
    <p:sldId id="280" r:id="rId13"/>
    <p:sldId id="281" r:id="rId14"/>
    <p:sldId id="282" r:id="rId15"/>
    <p:sldId id="283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2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C0C0C0"/>
    <a:srgbClr val="4F81BD"/>
    <a:srgbClr val="333333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5494" autoAdjust="0"/>
  </p:normalViewPr>
  <p:slideViewPr>
    <p:cSldViewPr showGuides="1">
      <p:cViewPr varScale="1">
        <p:scale>
          <a:sx n="88" d="100"/>
          <a:sy n="88" d="100"/>
        </p:scale>
        <p:origin x="1464" y="84"/>
      </p:cViewPr>
      <p:guideLst>
        <p:guide orient="horz" pos="799"/>
        <p:guide pos="29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2016-08-17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 userDrawn="1"/>
        </p:nvGrpSpPr>
        <p:grpSpPr>
          <a:xfrm>
            <a:off x="6167395" y="29754"/>
            <a:ext cx="1406154" cy="584776"/>
            <a:chOff x="29482" y="2276803"/>
            <a:chExt cx="1406154" cy="487313"/>
          </a:xfrm>
        </p:grpSpPr>
        <p:sp>
          <p:nvSpPr>
            <p:cNvPr id="27" name="TextBox 26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8" name="TextBox 27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 userDrawn="1"/>
        </p:nvGrpSpPr>
        <p:grpSpPr>
          <a:xfrm>
            <a:off x="7645150" y="29754"/>
            <a:ext cx="1175322" cy="584776"/>
            <a:chOff x="29482" y="2918863"/>
            <a:chExt cx="1175322" cy="487313"/>
          </a:xfrm>
        </p:grpSpPr>
        <p:sp>
          <p:nvSpPr>
            <p:cNvPr id="30" name="TextBox 29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1" name="TextBox 30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 userDrawn="1"/>
        </p:nvGrpSpPr>
        <p:grpSpPr>
          <a:xfrm>
            <a:off x="6167395" y="19397"/>
            <a:ext cx="1406154" cy="584775"/>
            <a:chOff x="29482" y="2276803"/>
            <a:chExt cx="1406154" cy="487313"/>
          </a:xfrm>
        </p:grpSpPr>
        <p:sp>
          <p:nvSpPr>
            <p:cNvPr id="29" name="TextBox 28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0" name="TextBox 29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7645150" y="19402"/>
            <a:ext cx="1175322" cy="584776"/>
            <a:chOff x="29482" y="2918863"/>
            <a:chExt cx="1175322" cy="487313"/>
          </a:xfrm>
        </p:grpSpPr>
        <p:sp>
          <p:nvSpPr>
            <p:cNvPr id="32" name="TextBox 31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3" name="TextBox 32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7901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197545" y="2460637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知识网络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2" name="TextBox 31">
            <a:hlinkClick r:id="rId4" action="ppaction://hlinksldjump"/>
          </p:cNvPr>
          <p:cNvSpPr txBox="1"/>
          <p:nvPr userDrawn="1"/>
        </p:nvSpPr>
        <p:spPr>
          <a:xfrm>
            <a:off x="7812593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12" name="TextBox 11">
              <a:hlinkClick r:id="rId3" action="ppaction://hlinksldjump"/>
            </p:cNvPr>
            <p:cNvSpPr txBox="1"/>
            <p:nvPr userDrawn="1"/>
          </p:nvSpPr>
          <p:spPr>
            <a:xfrm>
              <a:off x="209431" y="31313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0030101010101" pitchFamily="2" charset="-122"/>
                  <a:ea typeface="黑体" panose="02010600030101010101" pitchFamily="2" charset="-122"/>
                  <a:cs typeface="+mn-cs"/>
                </a:rPr>
                <a:t>核心归纳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0030101010101" pitchFamily="2" charset="-122"/>
                <a:ea typeface="黑体" panose="02010600030101010101" pitchFamily="2" charset="-122"/>
                <a:cs typeface="+mn-cs"/>
              </a:endParaRPr>
            </a:p>
          </p:txBody>
        </p:sp>
      </p:grpSp>
      <p:sp>
        <p:nvSpPr>
          <p:cNvPr id="27" name="TextBox 26">
            <a:hlinkClick r:id="rId4" action="ppaction://hlinksldjump"/>
          </p:cNvPr>
          <p:cNvSpPr txBox="1"/>
          <p:nvPr userDrawn="1"/>
        </p:nvSpPr>
        <p:spPr>
          <a:xfrm>
            <a:off x="6312395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知识网络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0030101010101" pitchFamily="2" charset="-122"/>
              <a:ea typeface="黑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853766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i="0" kern="1200" dirty="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rPr>
              <a:t>单元整合</a:t>
            </a:r>
            <a:endParaRPr lang="zh-CN" altLang="zh-CN" sz="1600" i="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61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8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__3.docx"/><Relationship Id="rId5" Type="http://schemas.openxmlformats.org/officeDocument/2006/relationships/oleObject" Target="../embeddings/oleObject3.bin"/><Relationship Id="rId4" Type="http://schemas.openxmlformats.org/officeDocument/2006/relationships/slide" Target="slid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emf"/><Relationship Id="rId4" Type="http://schemas.openxmlformats.org/officeDocument/2006/relationships/package" Target="../embeddings/Microsoft_Word___1.docx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7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2.docx"/><Relationship Id="rId5" Type="http://schemas.openxmlformats.org/officeDocument/2006/relationships/oleObject" Target="../embeddings/oleObject2.bin"/><Relationship Id="rId4" Type="http://schemas.openxmlformats.org/officeDocument/2006/relationships/slide" Target="slide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单元</a:t>
            </a:r>
            <a:r>
              <a:rPr dirty="0" smtClean="0"/>
              <a:t>整合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9115398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55621" y="1009531"/>
            <a:ext cx="88794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73921" y="1009531"/>
            <a:ext cx="927982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工业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工业原料的输入和产品的输出都需要交通运输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运费是工业成本的重要组成部分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因此沿海、沿江港口、铁路枢纽、高速公路沿线地带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对工业具有很大的吸引力。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城市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不同的交通运输时代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城市产生的区位条件有所不同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一个地区交通运输线发生变化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会给该地区城市的分布和发展带来很大的影响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在乡村演变为城市的过程中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交通运输布局和技术的发展影响聚落的形态和扩展方向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重要的交通线往往形成城市的轴线。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853183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55621" y="1009531"/>
            <a:ext cx="88794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73921" y="1009531"/>
            <a:ext cx="927982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商业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交通便利的地区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商业比较容易得到发展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往往发展成为商业中心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交通位置是影响商业中心形成的重要因素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无论是范围较大的区域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还是城市的内部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便利的交通位置对商业中心的形成和发展都起到了非常重要的作用。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旅游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交通的通达度直接影响旅游资源的开发价值。新的交通线的建设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可以带动沿线旅游业的发展。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92683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455621" y="1009531"/>
            <a:ext cx="88794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373921" y="1009531"/>
            <a:ext cx="927982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79646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阅读图文材料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青岛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连云港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淮安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镇江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铁路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是青岛至上海高速铁路运输通道的一部分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年新开工的铁路项目之一。建成后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青岛至连云港约需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个小时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至上海也可缩短为不足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小时。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9739650"/>
              </p:ext>
            </p:extLst>
          </p:nvPr>
        </p:nvGraphicFramePr>
        <p:xfrm>
          <a:off x="892914" y="3009003"/>
          <a:ext cx="7358173" cy="36821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文档" r:id="rId6" imgW="3839157" imgH="1921303" progId="Word.Document.12">
                  <p:embed/>
                </p:oleObj>
              </mc:Choice>
              <mc:Fallback>
                <p:oleObj name="文档" r:id="rId6" imgW="3839157" imgH="192130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92914" y="3009003"/>
                        <a:ext cx="7358173" cy="36821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2089376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55621" y="1009531"/>
            <a:ext cx="88794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73921" y="1009531"/>
            <a:ext cx="927982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2426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说明青岛港成为著名港口的水域条件。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简述青连淮镇铁路修建的意义。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连云港经济开发区是经国务院批准建立的首批国家级开发区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其发展有何独特的位置优势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37124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55621" y="1009531"/>
            <a:ext cx="88794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73921" y="1009531"/>
            <a:ext cx="927982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13964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港口水域条件评价主要从水深、有无结冰期、避风状况、停泊面积等几个方面来进行分析。结合图中信息可知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青岛港港湾口小腹大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风浪小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无结冰期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四季通航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港阔水深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停泊和航行条件优越。第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铁路修建的意义一般从经济意义、社会意义和环境意义等几个方面来分析。结合图中信息可知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该铁路的修建能够合理布局交通运输网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缓解沿海交通压力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提高交通通达度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促进青岛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上海沿线经济发展。第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主要从海陆位置、交通位置、相对位置等方面来分析。结合图中信息可知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连云港经济开发区南连长江三角洲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北接渤海湾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是中国沿海南北过渡的纽带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隔海东临东北亚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又通过陇海铁路西连中国西部地区以至中亚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是海路东西过渡的枢纽。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403720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55621" y="1009531"/>
            <a:ext cx="88794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73921" y="1009531"/>
            <a:ext cx="927982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港湾口小腹大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风浪小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无结冰期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四季通航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港阔水深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停泊和航行条件优越。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合理布局交通运输网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缓解沿海交通压力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提高交通通达度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促进青岛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上海沿线经济发展。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南连长江三角洲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北接渤海湾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是中国沿海南北过渡的纽带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隔海东临东北亚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又通过陇海铁路西连中国西部地区以至中亚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是海路东西过渡的枢纽。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49153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9089873"/>
              </p:ext>
            </p:extLst>
          </p:nvPr>
        </p:nvGraphicFramePr>
        <p:xfrm>
          <a:off x="705243" y="858484"/>
          <a:ext cx="7733514" cy="49733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文档" r:id="rId4" imgW="3839157" imgH="2468600" progId="Word.Document.12">
                  <p:embed/>
                </p:oleObj>
              </mc:Choice>
              <mc:Fallback>
                <p:oleObj name="文档" r:id="rId4" imgW="3839157" imgH="24686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05243" y="858484"/>
                        <a:ext cx="7733514" cy="49733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5933973"/>
            <a:ext cx="8128000" cy="85093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自然因素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交通运输线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铁路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航空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聚落形态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邮政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⑦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应用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6420" y="5988200"/>
            <a:ext cx="1233237" cy="30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44493" y="5988200"/>
            <a:ext cx="1375883" cy="30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88024" y="5988403"/>
            <a:ext cx="537305" cy="30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14749" y="5988403"/>
            <a:ext cx="537305" cy="30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37850" y="5988403"/>
            <a:ext cx="1344009" cy="30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7767" y="6386556"/>
            <a:ext cx="537305" cy="30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08176" y="6386556"/>
            <a:ext cx="537305" cy="30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55621" y="1009531"/>
            <a:ext cx="887942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73921" y="1009531"/>
            <a:ext cx="92798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80663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专题一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某地交通运输发展条件的评价思路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评价某地交通运输发展条件一般是从区位条件、自然条件、资源条件和社会经济条件、科学技术条件等方面进行评价和分析。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区位条件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某地交通建设的区位条件包括自然地理区位、经济区位和战略区位等方面。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自然条件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某地交通建设的自然条件可以从地质条件、地形条件、气候条件等方面来分析。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地质条件。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地壳构造运动活跃区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多断层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地震、滑坡、泥石流频繁发生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交通建设难度大、安全性差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应尽量避开。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55621" y="1009531"/>
            <a:ext cx="887942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73921" y="1009531"/>
            <a:ext cx="92798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地形条件。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平原地形对交通线路的限制性小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工程造价低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选线时要注意少占好地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处理好交通建设和农田水利设施、城镇发展的关系。山区地形起伏大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地质条件复杂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对交通线路的限制很大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工程造价高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应尽量避开沼泽地、陡坡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无法避开陡坡、山地的地方可修建盘山公路和隧道。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气候条件。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湿润地区应注意排水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干旱地区应注意防风固沙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高寒地区应注意克服冻土和缺氧带来的不利影响。航空港应选择能见度比较好的地区。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559822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55621" y="1009531"/>
            <a:ext cx="887942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73921" y="1009531"/>
            <a:ext cx="92798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13964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资源条件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丰富的资源对交通运输具有很大的潜在需求。资源的开发需要便利的交通作为保证。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社会经济条件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交通运输是支撑区域经济发展的必要条件和重要基础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在整个国民经济发展中必须先行一步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以适应其他经济部门的发展对交通运输的需求。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科学技术条件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科技水平比较低的时代或地区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自然因素的影响往往是最主要的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随着科技水平的提高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自然因素的影响程度逐渐下降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社会经济因素成为最主要的因素。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653968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55621" y="1009531"/>
            <a:ext cx="887942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373921" y="1009531"/>
            <a:ext cx="92798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导学号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34640081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读我国东部某区域图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6469558"/>
              </p:ext>
            </p:extLst>
          </p:nvPr>
        </p:nvGraphicFramePr>
        <p:xfrm>
          <a:off x="508000" y="2697497"/>
          <a:ext cx="8128000" cy="26757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文档" r:id="rId6" imgW="3839157" imgH="1263105" progId="Word.Document.12">
                  <p:embed/>
                </p:oleObj>
              </mc:Choice>
              <mc:Fallback>
                <p:oleObj name="文档" r:id="rId6" imgW="3839157" imgH="126310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697497"/>
                        <a:ext cx="8128000" cy="26757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8844429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55621" y="1009531"/>
            <a:ext cx="887942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73921" y="1009531"/>
            <a:ext cx="92798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为了加强甲、乙两村与城市的联系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拟建两条公路。图中八条规划线中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最合理的是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图中铁路线的分布存在着明显的问题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穿越河流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邻近港湾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穿越城区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坡度太大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193465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55621" y="1009531"/>
            <a:ext cx="887942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73921" y="1009531"/>
            <a:ext cx="92798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8896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尝试解答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在山区修建公路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公路线最好与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线最合理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从甲村到城市公路要过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道路在陡坡应呈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最合理。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宋体" panose="02010600030101010101" pitchFamily="2" charset="-122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↓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铁路经过城市时应从城市的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穿过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铁路穿过城区会带来噪声污染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同时会加剧城市交通拥堵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铁路线不应穿过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直接穿过山岭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施工难度大、投资大、不安全。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宋体" panose="02010600030101010101" pitchFamily="2" charset="-122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尝试解答答案：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等高线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陡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边缘　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080157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55621" y="1009531"/>
            <a:ext cx="88794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73921" y="1009531"/>
            <a:ext cx="927982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13964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专题二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交通运输线对区域发展的影响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自然环境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不合理的交通建设会破坏地表水的分布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导致洪涝灾害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山区交通线的不合理建设会破坏山区地表状况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导致滑坡、泥石流等灾害发生。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农业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影响农业生产方式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交通线的建设对商品农业的建设影响最明显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商品农业一般沿交通线分布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影响农业区位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乳畜业、园艺业等的产品容易变质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需要及时运输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要沿交通线分布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而自给农业对交通线的要求较低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交通线的延伸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扩大了商品农业的销售范围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促进农业生产的区域化、专业化、社会化大生产的形成。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6592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108</TotalTime>
  <Words>996</Words>
  <Application>Microsoft Office PowerPoint</Application>
  <PresentationFormat>全屏显示(4:3)</PresentationFormat>
  <Paragraphs>83</Paragraphs>
  <Slides>15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NEU-BZ-S92</vt:lpstr>
      <vt:lpstr>方正书宋_GBK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单元整合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地理备课大师【全免费】</dc:title>
  <dc:creator>地理备课大师【全免费】</dc:creator>
  <dc:description>地理备课大师【全免费】</dc:description>
  <cp:lastModifiedBy>dbc</cp:lastModifiedBy>
  <cp:revision>地理备课大师【全免费】</cp:revision>
  <dcterms:created xsi:type="dcterms:W3CDTF">2014-03-10T01:26:03Z</dcterms:created>
  <dcterms:modified xsi:type="dcterms:W3CDTF">2016-08-17T00:50:10Z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地理备课大师【全免费】</vt:lpwstr>
  </property>
</Properties>
</file>