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84" r:id="rId3"/>
  </p:sldMasterIdLst>
  <p:notesMasterIdLst>
    <p:notesMasterId r:id="rId28"/>
  </p:notesMasterIdLst>
  <p:handoutMasterIdLst>
    <p:handoutMasterId r:id="rId29"/>
  </p:handoutMasterIdLst>
  <p:sldIdLst>
    <p:sldId id="321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336600"/>
    <a:srgbClr val="FF6600"/>
    <a:srgbClr val="0E8BE0"/>
    <a:srgbClr val="8FD2FB"/>
    <a:srgbClr val="E66036"/>
    <a:srgbClr val="2FAB2F"/>
    <a:srgbClr val="1899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84" autoAdjust="0"/>
    <p:restoredTop sz="95167" autoAdjust="0"/>
  </p:normalViewPr>
  <p:slideViewPr>
    <p:cSldViewPr>
      <p:cViewPr varScale="1">
        <p:scale>
          <a:sx n="111" d="100"/>
          <a:sy n="111" d="100"/>
        </p:scale>
        <p:origin x="-485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61BB83-BFB1-4F78-B349-DD4C9C31F072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6C347B-D4DF-4F2A-B043-7A643BDBDBC5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1F3E38-2C65-4066-BE4A-F20B4700F2D5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36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F6ABED-2B32-4F73-BD1B-D776198C1C92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541B25-A5A7-43C0-930A-C84C7322DCE4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36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43A39F-DDDB-4D56-9DC5-DB73F4FD4E4F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E3942B-DE61-4EFA-A442-49A7A3D4ABFD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5AD01A-30C8-4113-BD9A-DC7B02BF1223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0CBECA-5F7E-4822-9852-282473D5F56A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59A8BA-DFE5-4A9F-9693-C390278C0833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37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2208B4-2B18-484A-9603-53DD895E3CA0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37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317A8-49F8-49EA-AB76-6BC7E86DBE37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3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C0A292-32B0-497E-9456-2656BDE71D6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8A117B-96FA-422B-B362-D7B68AC6E377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D9D3C-B2BF-4101-B2AE-1756F0A231B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BAE97-1566-4723-B5F1-5F47DA16F5C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60C486-DFA4-42E1-80D5-CA517C7CA28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35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02628A-5FC9-4960-B82C-EC56AAEA892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34C6C7-BF73-4EDC-89D7-6E47FDFB022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361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607587-3D95-41F1-8EE6-9A9142383EF6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F4BF47-FADD-4504-A25D-3232EBCF88B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36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48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5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再见</a:t>
            </a:r>
            <a:endParaRPr lang="zh-CN" altLang="en-US" sz="15000" b="1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5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7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9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6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9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4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5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860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9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6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65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75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3474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03031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9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5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gif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§1.1.2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程序框图与算法的基本逻辑结构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6" name="Text Box 4"/>
          <p:cNvSpPr txBox="1">
            <a:spLocks noChangeArrowheads="1"/>
          </p:cNvSpPr>
          <p:nvPr/>
        </p:nvSpPr>
        <p:spPr bwMode="auto">
          <a:xfrm>
            <a:off x="1" y="-9525"/>
            <a:ext cx="91440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知识探究（二）：算法的循环结构</a:t>
            </a:r>
          </a:p>
        </p:txBody>
      </p:sp>
      <p:sp>
        <p:nvSpPr>
          <p:cNvPr id="346117" name="Text Box 5"/>
          <p:cNvSpPr txBox="1">
            <a:spLocks noChangeArrowheads="1"/>
          </p:cNvSpPr>
          <p:nvPr/>
        </p:nvSpPr>
        <p:spPr bwMode="auto">
          <a:xfrm>
            <a:off x="533772" y="1563638"/>
            <a:ext cx="788436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在算法的程序框图中，由按照一定的条件反复执行的某些步骤组成的逻辑结构，称为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循环结构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，反复执行的步骤称为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循环体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，那么循环结构中一定包含条件结构吗？ </a:t>
            </a:r>
          </a:p>
        </p:txBody>
      </p:sp>
    </p:spTree>
    <p:extLst>
      <p:ext uri="{BB962C8B-B14F-4D97-AF65-F5344CB8AC3E}">
        <p14:creationId xmlns:p14="http://schemas.microsoft.com/office/powerpoint/2010/main" val="255309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dministrator\桌面\新建文件夹 (4)\u=1418126752,4036266287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893" y="35273"/>
            <a:ext cx="2628107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7140" name="Text Box 4"/>
          <p:cNvSpPr txBox="1">
            <a:spLocks noChangeArrowheads="1"/>
          </p:cNvSpPr>
          <p:nvPr/>
        </p:nvSpPr>
        <p:spPr bwMode="auto">
          <a:xfrm>
            <a:off x="28333" y="23083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某些循环结构用程序框图可以表示为： </a:t>
            </a:r>
          </a:p>
        </p:txBody>
      </p:sp>
      <p:grpSp>
        <p:nvGrpSpPr>
          <p:cNvPr id="347155" name="Group 19"/>
          <p:cNvGrpSpPr>
            <a:grpSpLocks/>
          </p:cNvGrpSpPr>
          <p:nvPr/>
        </p:nvGrpSpPr>
        <p:grpSpPr bwMode="auto">
          <a:xfrm>
            <a:off x="827088" y="1059656"/>
            <a:ext cx="3251200" cy="2591991"/>
            <a:chOff x="1512" y="527"/>
            <a:chExt cx="2048" cy="2177"/>
          </a:xfrm>
        </p:grpSpPr>
        <p:sp>
          <p:nvSpPr>
            <p:cNvPr id="347142" name="Rectangle 6"/>
            <p:cNvSpPr>
              <a:spLocks noChangeArrowheads="1"/>
            </p:cNvSpPr>
            <p:nvPr/>
          </p:nvSpPr>
          <p:spPr bwMode="auto">
            <a:xfrm>
              <a:off x="1853" y="985"/>
              <a:ext cx="755" cy="344"/>
            </a:xfrm>
            <a:prstGeom prst="rect">
              <a:avLst/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43" name="AutoShape 7"/>
            <p:cNvSpPr>
              <a:spLocks noChangeArrowheads="1"/>
            </p:cNvSpPr>
            <p:nvPr/>
          </p:nvSpPr>
          <p:spPr bwMode="auto">
            <a:xfrm>
              <a:off x="1665" y="1673"/>
              <a:ext cx="1185" cy="573"/>
            </a:xfrm>
            <a:prstGeom prst="diamond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44" name="Text Box 8"/>
            <p:cNvSpPr txBox="1">
              <a:spLocks noChangeArrowheads="1"/>
            </p:cNvSpPr>
            <p:nvPr/>
          </p:nvSpPr>
          <p:spPr bwMode="auto">
            <a:xfrm>
              <a:off x="1907" y="985"/>
              <a:ext cx="792" cy="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66FF33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循环体</a:t>
              </a:r>
            </a:p>
          </p:txBody>
        </p:sp>
        <p:sp>
          <p:nvSpPr>
            <p:cNvPr id="347145" name="Text Box 9"/>
            <p:cNvSpPr txBox="1">
              <a:spLocks noChangeArrowheads="1"/>
            </p:cNvSpPr>
            <p:nvPr/>
          </p:nvSpPr>
          <p:spPr bwMode="auto">
            <a:xfrm>
              <a:off x="1665" y="1814"/>
              <a:ext cx="1114" cy="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347146" name="Text Box 10"/>
            <p:cNvSpPr txBox="1">
              <a:spLocks noChangeArrowheads="1"/>
            </p:cNvSpPr>
            <p:nvPr/>
          </p:nvSpPr>
          <p:spPr bwMode="auto">
            <a:xfrm>
              <a:off x="2204" y="2202"/>
              <a:ext cx="323" cy="3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47147" name="Text Box 11"/>
            <p:cNvSpPr txBox="1">
              <a:spLocks noChangeArrowheads="1"/>
            </p:cNvSpPr>
            <p:nvPr/>
          </p:nvSpPr>
          <p:spPr bwMode="auto">
            <a:xfrm>
              <a:off x="2931" y="1673"/>
              <a:ext cx="324" cy="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47148" name="Line 12"/>
            <p:cNvSpPr>
              <a:spLocks noChangeShapeType="1"/>
            </p:cNvSpPr>
            <p:nvPr/>
          </p:nvSpPr>
          <p:spPr bwMode="auto">
            <a:xfrm>
              <a:off x="2249" y="1329"/>
              <a:ext cx="0" cy="3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49" name="Line 13"/>
            <p:cNvSpPr>
              <a:spLocks noChangeShapeType="1"/>
            </p:cNvSpPr>
            <p:nvPr/>
          </p:nvSpPr>
          <p:spPr bwMode="auto">
            <a:xfrm>
              <a:off x="2249" y="2246"/>
              <a:ext cx="0" cy="4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50" name="Line 14"/>
            <p:cNvSpPr>
              <a:spLocks noChangeShapeType="1"/>
            </p:cNvSpPr>
            <p:nvPr/>
          </p:nvSpPr>
          <p:spPr bwMode="auto">
            <a:xfrm>
              <a:off x="2231" y="527"/>
              <a:ext cx="0" cy="4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51" name="Line 15"/>
            <p:cNvSpPr>
              <a:spLocks noChangeShapeType="1"/>
            </p:cNvSpPr>
            <p:nvPr/>
          </p:nvSpPr>
          <p:spPr bwMode="auto">
            <a:xfrm>
              <a:off x="2841" y="1968"/>
              <a:ext cx="53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52" name="Freeform 16"/>
            <p:cNvSpPr>
              <a:spLocks/>
            </p:cNvSpPr>
            <p:nvPr/>
          </p:nvSpPr>
          <p:spPr bwMode="auto">
            <a:xfrm>
              <a:off x="3380" y="846"/>
              <a:ext cx="1" cy="1115"/>
            </a:xfrm>
            <a:custGeom>
              <a:avLst/>
              <a:gdLst>
                <a:gd name="T0" fmla="*/ 0 w 1"/>
                <a:gd name="T1" fmla="*/ 0 h 1518"/>
                <a:gd name="T2" fmla="*/ 0 w 1"/>
                <a:gd name="T3" fmla="*/ 1518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518">
                  <a:moveTo>
                    <a:pt x="0" y="0"/>
                  </a:moveTo>
                  <a:lnTo>
                    <a:pt x="0" y="1518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53" name="Line 17"/>
            <p:cNvSpPr>
              <a:spLocks noChangeShapeType="1"/>
            </p:cNvSpPr>
            <p:nvPr/>
          </p:nvSpPr>
          <p:spPr bwMode="auto">
            <a:xfrm flipH="1">
              <a:off x="2231" y="849"/>
              <a:ext cx="11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7154" name="Rectangle 18"/>
            <p:cNvSpPr>
              <a:spLocks noChangeArrowheads="1"/>
            </p:cNvSpPr>
            <p:nvPr/>
          </p:nvSpPr>
          <p:spPr bwMode="auto">
            <a:xfrm>
              <a:off x="1512" y="778"/>
              <a:ext cx="2048" cy="171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7156" name="Text Box 20"/>
          <p:cNvSpPr txBox="1">
            <a:spLocks noChangeArrowheads="1"/>
          </p:cNvSpPr>
          <p:nvPr/>
        </p:nvSpPr>
        <p:spPr bwMode="auto">
          <a:xfrm>
            <a:off x="1" y="4127898"/>
            <a:ext cx="89646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这种循环结构称为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直到型循环结构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，你能指出直到型循环结构的特征吗？ </a:t>
            </a:r>
          </a:p>
        </p:txBody>
      </p:sp>
      <p:sp>
        <p:nvSpPr>
          <p:cNvPr id="347157" name="Text Box 21"/>
          <p:cNvSpPr txBox="1">
            <a:spLocks noChangeArrowheads="1"/>
          </p:cNvSpPr>
          <p:nvPr/>
        </p:nvSpPr>
        <p:spPr bwMode="auto">
          <a:xfrm>
            <a:off x="4572000" y="1705569"/>
            <a:ext cx="3887787" cy="2246769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在执行了一次循环体后，对条件进行判断，如果条件不满足，就继续执行循环体，直到条件满足时终止循环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17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7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7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7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34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56" grpId="0"/>
      <p:bldP spid="3471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4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FF33"/>
                </a:solidFill>
                <a:latin typeface="宋体" pitchFamily="2" charset="-122"/>
              </a:rPr>
              <a:t>思考</a:t>
            </a:r>
            <a:r>
              <a:rPr lang="en-US" altLang="zh-CN" sz="2400" b="1" dirty="0">
                <a:solidFill>
                  <a:srgbClr val="66FF33"/>
                </a:solidFill>
                <a:latin typeface="宋体" pitchFamily="2" charset="-122"/>
              </a:rPr>
              <a:t>3:</a:t>
            </a:r>
            <a:r>
              <a:rPr lang="zh-CN" altLang="en-US" sz="2400" b="1" dirty="0">
                <a:latin typeface="宋体" pitchFamily="2" charset="-122"/>
              </a:rPr>
              <a:t>还有一些循环结构用程序框图可以表示为：</a:t>
            </a:r>
          </a:p>
        </p:txBody>
      </p:sp>
      <p:grpSp>
        <p:nvGrpSpPr>
          <p:cNvPr id="348179" name="Group 19"/>
          <p:cNvGrpSpPr>
            <a:grpSpLocks/>
          </p:cNvGrpSpPr>
          <p:nvPr/>
        </p:nvGrpSpPr>
        <p:grpSpPr bwMode="auto">
          <a:xfrm>
            <a:off x="971551" y="1059656"/>
            <a:ext cx="3495675" cy="2486025"/>
            <a:chOff x="612" y="1026"/>
            <a:chExt cx="2202" cy="2088"/>
          </a:xfrm>
        </p:grpSpPr>
        <p:sp>
          <p:nvSpPr>
            <p:cNvPr id="348166" name="Rectangle 6"/>
            <p:cNvSpPr>
              <a:spLocks noChangeArrowheads="1"/>
            </p:cNvSpPr>
            <p:nvPr/>
          </p:nvSpPr>
          <p:spPr bwMode="auto">
            <a:xfrm>
              <a:off x="1904" y="1578"/>
              <a:ext cx="642" cy="366"/>
            </a:xfrm>
            <a:prstGeom prst="rect">
              <a:avLst/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67" name="AutoShape 7"/>
            <p:cNvSpPr>
              <a:spLocks noChangeArrowheads="1"/>
            </p:cNvSpPr>
            <p:nvPr/>
          </p:nvSpPr>
          <p:spPr bwMode="auto">
            <a:xfrm>
              <a:off x="703" y="2015"/>
              <a:ext cx="1071" cy="610"/>
            </a:xfrm>
            <a:prstGeom prst="diamond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68" name="Text Box 8"/>
            <p:cNvSpPr txBox="1">
              <a:spLocks noChangeArrowheads="1"/>
            </p:cNvSpPr>
            <p:nvPr/>
          </p:nvSpPr>
          <p:spPr bwMode="auto">
            <a:xfrm>
              <a:off x="1882" y="1620"/>
              <a:ext cx="726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b="1">
                  <a:solidFill>
                    <a:srgbClr val="66FF33"/>
                  </a:solidFill>
                  <a:latin typeface="Times New Roman" pitchFamily="18" charset="0"/>
                </a:rPr>
                <a:t>循环体</a:t>
              </a:r>
              <a:endParaRPr lang="zh-CN" altLang="en-US" sz="2000" b="1">
                <a:solidFill>
                  <a:srgbClr val="66FF33"/>
                </a:solidFill>
              </a:endParaRPr>
            </a:p>
          </p:txBody>
        </p:sp>
        <p:sp>
          <p:nvSpPr>
            <p:cNvPr id="348169" name="Text Box 9"/>
            <p:cNvSpPr txBox="1">
              <a:spLocks noChangeArrowheads="1"/>
            </p:cNvSpPr>
            <p:nvPr/>
          </p:nvSpPr>
          <p:spPr bwMode="auto">
            <a:xfrm>
              <a:off x="793" y="2178"/>
              <a:ext cx="117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b="1">
                  <a:latin typeface="Times New Roman" pitchFamily="18" charset="0"/>
                </a:rPr>
                <a:t>满足条件？</a:t>
              </a:r>
              <a:endParaRPr lang="zh-CN" altLang="en-US" sz="2000" b="1"/>
            </a:p>
          </p:txBody>
        </p:sp>
        <p:sp>
          <p:nvSpPr>
            <p:cNvPr id="348170" name="Text Box 10"/>
            <p:cNvSpPr txBox="1">
              <a:spLocks noChangeArrowheads="1"/>
            </p:cNvSpPr>
            <p:nvPr/>
          </p:nvSpPr>
          <p:spPr bwMode="auto">
            <a:xfrm>
              <a:off x="1820" y="2038"/>
              <a:ext cx="275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b="1">
                  <a:latin typeface="Times New Roman" pitchFamily="18" charset="0"/>
                </a:rPr>
                <a:t>是</a:t>
              </a:r>
              <a:endParaRPr lang="zh-CN" altLang="en-US" sz="2400" b="1"/>
            </a:p>
          </p:txBody>
        </p:sp>
        <p:sp>
          <p:nvSpPr>
            <p:cNvPr id="348171" name="Text Box 11"/>
            <p:cNvSpPr txBox="1">
              <a:spLocks noChangeArrowheads="1"/>
            </p:cNvSpPr>
            <p:nvPr/>
          </p:nvSpPr>
          <p:spPr bwMode="auto">
            <a:xfrm>
              <a:off x="1224" y="2602"/>
              <a:ext cx="27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b="1">
                  <a:latin typeface="Times New Roman" pitchFamily="18" charset="0"/>
                </a:rPr>
                <a:t>否</a:t>
              </a:r>
              <a:endParaRPr lang="zh-CN" altLang="en-US" sz="2400" b="1"/>
            </a:p>
          </p:txBody>
        </p:sp>
        <p:sp>
          <p:nvSpPr>
            <p:cNvPr id="348172" name="Line 12"/>
            <p:cNvSpPr>
              <a:spLocks noChangeShapeType="1"/>
            </p:cNvSpPr>
            <p:nvPr/>
          </p:nvSpPr>
          <p:spPr bwMode="auto">
            <a:xfrm>
              <a:off x="1244" y="1026"/>
              <a:ext cx="0" cy="9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3" name="Line 13"/>
            <p:cNvSpPr>
              <a:spLocks noChangeShapeType="1"/>
            </p:cNvSpPr>
            <p:nvPr/>
          </p:nvSpPr>
          <p:spPr bwMode="auto">
            <a:xfrm>
              <a:off x="1244" y="2625"/>
              <a:ext cx="0" cy="4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4" name="Line 14"/>
            <p:cNvSpPr>
              <a:spLocks noChangeShapeType="1"/>
            </p:cNvSpPr>
            <p:nvPr/>
          </p:nvSpPr>
          <p:spPr bwMode="auto">
            <a:xfrm>
              <a:off x="1767" y="2318"/>
              <a:ext cx="4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5" name="Line 15"/>
            <p:cNvSpPr>
              <a:spLocks noChangeShapeType="1"/>
            </p:cNvSpPr>
            <p:nvPr/>
          </p:nvSpPr>
          <p:spPr bwMode="auto">
            <a:xfrm flipH="1">
              <a:off x="1254" y="1310"/>
              <a:ext cx="9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6" name="Rectangle 16"/>
            <p:cNvSpPr>
              <a:spLocks noChangeArrowheads="1"/>
            </p:cNvSpPr>
            <p:nvPr/>
          </p:nvSpPr>
          <p:spPr bwMode="auto">
            <a:xfrm>
              <a:off x="612" y="1160"/>
              <a:ext cx="2202" cy="173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7" name="Line 17"/>
            <p:cNvSpPr>
              <a:spLocks noChangeShapeType="1"/>
            </p:cNvSpPr>
            <p:nvPr/>
          </p:nvSpPr>
          <p:spPr bwMode="auto">
            <a:xfrm flipV="1">
              <a:off x="2225" y="1951"/>
              <a:ext cx="0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78" name="Line 18"/>
            <p:cNvSpPr>
              <a:spLocks noChangeShapeType="1"/>
            </p:cNvSpPr>
            <p:nvPr/>
          </p:nvSpPr>
          <p:spPr bwMode="auto">
            <a:xfrm>
              <a:off x="2233" y="1329"/>
              <a:ext cx="0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180" name="Text Box 20"/>
          <p:cNvSpPr txBox="1">
            <a:spLocks noChangeArrowheads="1"/>
          </p:cNvSpPr>
          <p:nvPr/>
        </p:nvSpPr>
        <p:spPr bwMode="auto">
          <a:xfrm>
            <a:off x="-104774" y="4121640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这种循环结构称为</a:t>
            </a:r>
            <a:r>
              <a:rPr lang="zh-CN" altLang="en-US" sz="2400" b="1" dirty="0">
                <a:solidFill>
                  <a:srgbClr val="FF0000"/>
                </a:solidFill>
              </a:rPr>
              <a:t>当型循环结构</a:t>
            </a:r>
            <a:r>
              <a:rPr lang="zh-CN" altLang="en-US" sz="2400" b="1" dirty="0"/>
              <a:t>，你能指出当型循环结构的特征吗？</a:t>
            </a:r>
          </a:p>
        </p:txBody>
      </p:sp>
      <p:sp>
        <p:nvSpPr>
          <p:cNvPr id="348181" name="Text Box 21"/>
          <p:cNvSpPr txBox="1">
            <a:spLocks noChangeArrowheads="1"/>
          </p:cNvSpPr>
          <p:nvPr/>
        </p:nvSpPr>
        <p:spPr bwMode="auto">
          <a:xfrm>
            <a:off x="5076056" y="1376154"/>
            <a:ext cx="3382963" cy="1569660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在每次执行循环体前，对条件进行判断，如果条件满足，就执行循环体，否则终止循环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pic>
        <p:nvPicPr>
          <p:cNvPr id="39938" name="Picture 2" descr="C:\Documents and Settings\Administrator\桌面\新建文件夹 (4)\u=1418126752,4036266287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176847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1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34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0" grpId="0"/>
      <p:bldP spid="34818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Administrator\桌面\新建文件夹 (4)\u=396018657,2358412284&amp;fm=21&amp;gp=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87574"/>
            <a:ext cx="171110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9188" name="Text Box 4"/>
          <p:cNvSpPr txBox="1">
            <a:spLocks noChangeArrowheads="1"/>
          </p:cNvSpPr>
          <p:nvPr/>
        </p:nvSpPr>
        <p:spPr bwMode="auto">
          <a:xfrm>
            <a:off x="35496" y="123478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计算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1+2+3+…+100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的值可按如下过程进行：</a:t>
            </a:r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1187450" y="719574"/>
            <a:ext cx="6769100" cy="230832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0+1=1.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1+2=3.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3+3=6.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6+4=10.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……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4950+100=5050. </a:t>
            </a:r>
          </a:p>
        </p:txBody>
      </p:sp>
      <p:sp>
        <p:nvSpPr>
          <p:cNvPr id="349190" name="Text Box 6"/>
          <p:cNvSpPr txBox="1">
            <a:spLocks noChangeArrowheads="1"/>
          </p:cNvSpPr>
          <p:nvPr/>
        </p:nvSpPr>
        <p:spPr bwMode="auto">
          <a:xfrm>
            <a:off x="0" y="3058716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我们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用一个累加变量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表示每一步的计算结果，即把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的结果仍记为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，从而把第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步表示为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，其中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的初始值为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依次取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，通过重复操作，上述问题的算法如何设计？</a:t>
            </a:r>
          </a:p>
        </p:txBody>
      </p:sp>
    </p:spTree>
    <p:extLst>
      <p:ext uri="{BB962C8B-B14F-4D97-AF65-F5344CB8AC3E}">
        <p14:creationId xmlns:p14="http://schemas.microsoft.com/office/powerpoint/2010/main" val="417052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2" name="Text Box 4"/>
          <p:cNvSpPr txBox="1">
            <a:spLocks noChangeArrowheads="1"/>
          </p:cNvSpPr>
          <p:nvPr/>
        </p:nvSpPr>
        <p:spPr bwMode="auto">
          <a:xfrm>
            <a:off x="167052" y="3454969"/>
            <a:ext cx="89769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第四步，判断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&gt;100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若是，则输出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，结束算法；否则，返回第二步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50213" name="Rectangle 5"/>
          <p:cNvSpPr>
            <a:spLocks noChangeArrowheads="1"/>
          </p:cNvSpPr>
          <p:nvPr/>
        </p:nvSpPr>
        <p:spPr bwMode="auto">
          <a:xfrm>
            <a:off x="179512" y="1275606"/>
            <a:ext cx="3491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第一步，令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=0.</a:t>
            </a:r>
          </a:p>
        </p:txBody>
      </p:sp>
      <p:sp>
        <p:nvSpPr>
          <p:cNvPr id="350214" name="Rectangle 6"/>
          <p:cNvSpPr>
            <a:spLocks noChangeArrowheads="1"/>
          </p:cNvSpPr>
          <p:nvPr/>
        </p:nvSpPr>
        <p:spPr bwMode="auto">
          <a:xfrm>
            <a:off x="227040" y="2081120"/>
            <a:ext cx="49263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第二步，计算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，仍用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50215" name="Rectangle 7"/>
          <p:cNvSpPr>
            <a:spLocks noChangeArrowheads="1"/>
          </p:cNvSpPr>
          <p:nvPr/>
        </p:nvSpPr>
        <p:spPr bwMode="auto">
          <a:xfrm>
            <a:off x="227040" y="2787774"/>
            <a:ext cx="72739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第三步，计算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，仍用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41986" name="Picture 2" descr="C:\Documents and Settings\Administrator\桌面\新建文件夹 (4)\u=3337793018,3240757764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-1"/>
            <a:ext cx="3275855" cy="327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6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2" grpId="0"/>
      <p:bldP spid="350214" grpId="0"/>
      <p:bldP spid="3502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6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b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5: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用直到型循环结构，上述算法的程序框图如何表示？</a:t>
            </a:r>
          </a:p>
        </p:txBody>
      </p:sp>
      <p:grpSp>
        <p:nvGrpSpPr>
          <p:cNvPr id="351266" name="Group 34"/>
          <p:cNvGrpSpPr>
            <a:grpSpLocks/>
          </p:cNvGrpSpPr>
          <p:nvPr/>
        </p:nvGrpSpPr>
        <p:grpSpPr bwMode="auto">
          <a:xfrm>
            <a:off x="4872039" y="681038"/>
            <a:ext cx="1220787" cy="361950"/>
            <a:chOff x="3069" y="572"/>
            <a:chExt cx="769" cy="304"/>
          </a:xfrm>
        </p:grpSpPr>
        <p:sp>
          <p:nvSpPr>
            <p:cNvPr id="351238" name="AutoShape 6"/>
            <p:cNvSpPr>
              <a:spLocks noChangeArrowheads="1"/>
            </p:cNvSpPr>
            <p:nvPr/>
          </p:nvSpPr>
          <p:spPr bwMode="auto">
            <a:xfrm>
              <a:off x="3069" y="572"/>
              <a:ext cx="721" cy="30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44" name="Text Box 12"/>
            <p:cNvSpPr txBox="1">
              <a:spLocks noChangeArrowheads="1"/>
            </p:cNvSpPr>
            <p:nvPr/>
          </p:nvSpPr>
          <p:spPr bwMode="auto">
            <a:xfrm>
              <a:off x="3117" y="572"/>
              <a:ext cx="721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351267" name="Group 35"/>
          <p:cNvGrpSpPr>
            <a:grpSpLocks/>
          </p:cNvGrpSpPr>
          <p:nvPr/>
        </p:nvGrpSpPr>
        <p:grpSpPr bwMode="auto">
          <a:xfrm>
            <a:off x="4872039" y="1042988"/>
            <a:ext cx="1144587" cy="552450"/>
            <a:chOff x="3069" y="876"/>
            <a:chExt cx="721" cy="464"/>
          </a:xfrm>
        </p:grpSpPr>
        <p:sp>
          <p:nvSpPr>
            <p:cNvPr id="351242" name="Rectangle 10"/>
            <p:cNvSpPr>
              <a:spLocks noChangeArrowheads="1"/>
            </p:cNvSpPr>
            <p:nvPr/>
          </p:nvSpPr>
          <p:spPr bwMode="auto">
            <a:xfrm>
              <a:off x="3069" y="1078"/>
              <a:ext cx="721" cy="20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45" name="Line 13"/>
            <p:cNvSpPr>
              <a:spLocks noChangeShapeType="1"/>
            </p:cNvSpPr>
            <p:nvPr/>
          </p:nvSpPr>
          <p:spPr bwMode="auto">
            <a:xfrm>
              <a:off x="3417" y="876"/>
              <a:ext cx="0" cy="2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1" name="Text Box 19"/>
            <p:cNvSpPr txBox="1">
              <a:spLocks noChangeArrowheads="1"/>
            </p:cNvSpPr>
            <p:nvPr/>
          </p:nvSpPr>
          <p:spPr bwMode="auto">
            <a:xfrm>
              <a:off x="3213" y="1036"/>
              <a:ext cx="57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</p:txBody>
        </p:sp>
      </p:grpSp>
      <p:grpSp>
        <p:nvGrpSpPr>
          <p:cNvPr id="351271" name="Group 39"/>
          <p:cNvGrpSpPr>
            <a:grpSpLocks/>
          </p:cNvGrpSpPr>
          <p:nvPr/>
        </p:nvGrpSpPr>
        <p:grpSpPr bwMode="auto">
          <a:xfrm>
            <a:off x="4546601" y="3213497"/>
            <a:ext cx="1833563" cy="723900"/>
            <a:chOff x="2864" y="2699"/>
            <a:chExt cx="1155" cy="608"/>
          </a:xfrm>
        </p:grpSpPr>
        <p:sp>
          <p:nvSpPr>
            <p:cNvPr id="351241" name="AutoShape 9"/>
            <p:cNvSpPr>
              <a:spLocks noChangeArrowheads="1"/>
            </p:cNvSpPr>
            <p:nvPr/>
          </p:nvSpPr>
          <p:spPr bwMode="auto">
            <a:xfrm>
              <a:off x="2864" y="2912"/>
              <a:ext cx="1155" cy="395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48" name="Line 16"/>
            <p:cNvSpPr>
              <a:spLocks noChangeShapeType="1"/>
            </p:cNvSpPr>
            <p:nvPr/>
          </p:nvSpPr>
          <p:spPr bwMode="auto">
            <a:xfrm>
              <a:off x="3441" y="2699"/>
              <a:ext cx="0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2" name="Text Box 20"/>
            <p:cNvSpPr txBox="1">
              <a:spLocks noChangeArrowheads="1"/>
            </p:cNvSpPr>
            <p:nvPr/>
          </p:nvSpPr>
          <p:spPr bwMode="auto">
            <a:xfrm>
              <a:off x="3117" y="2954"/>
              <a:ext cx="865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itchFamily="18" charset="0"/>
                  <a:ea typeface="宋体" panose="02010600030101010101" pitchFamily="2" charset="-122"/>
                </a:rPr>
                <a:t>&gt;100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？</a:t>
              </a:r>
            </a:p>
          </p:txBody>
        </p:sp>
      </p:grpSp>
      <p:grpSp>
        <p:nvGrpSpPr>
          <p:cNvPr id="351272" name="Group 40"/>
          <p:cNvGrpSpPr>
            <a:grpSpLocks/>
          </p:cNvGrpSpPr>
          <p:nvPr/>
        </p:nvGrpSpPr>
        <p:grpSpPr bwMode="auto">
          <a:xfrm>
            <a:off x="4356101" y="3887393"/>
            <a:ext cx="2157413" cy="653654"/>
            <a:chOff x="2744" y="3265"/>
            <a:chExt cx="1359" cy="549"/>
          </a:xfrm>
        </p:grpSpPr>
        <p:sp>
          <p:nvSpPr>
            <p:cNvPr id="351243" name="AutoShape 11"/>
            <p:cNvSpPr>
              <a:spLocks noChangeArrowheads="1"/>
            </p:cNvSpPr>
            <p:nvPr/>
          </p:nvSpPr>
          <p:spPr bwMode="auto">
            <a:xfrm>
              <a:off x="2744" y="3510"/>
              <a:ext cx="1359" cy="304"/>
            </a:xfrm>
            <a:prstGeom prst="parallelogram">
              <a:avLst>
                <a:gd name="adj" fmla="val 11176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3" name="Text Box 21"/>
            <p:cNvSpPr txBox="1">
              <a:spLocks noChangeArrowheads="1"/>
            </p:cNvSpPr>
            <p:nvPr/>
          </p:nvSpPr>
          <p:spPr bwMode="auto">
            <a:xfrm>
              <a:off x="3419" y="3265"/>
              <a:ext cx="433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51254" name="Line 22"/>
            <p:cNvSpPr>
              <a:spLocks noChangeShapeType="1"/>
            </p:cNvSpPr>
            <p:nvPr/>
          </p:nvSpPr>
          <p:spPr bwMode="auto">
            <a:xfrm>
              <a:off x="3429" y="3307"/>
              <a:ext cx="0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5" name="Text Box 23"/>
            <p:cNvSpPr txBox="1">
              <a:spLocks noChangeArrowheads="1"/>
            </p:cNvSpPr>
            <p:nvPr/>
          </p:nvSpPr>
          <p:spPr bwMode="auto">
            <a:xfrm>
              <a:off x="3069" y="3510"/>
              <a:ext cx="721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351273" name="Group 41"/>
          <p:cNvGrpSpPr>
            <a:grpSpLocks/>
          </p:cNvGrpSpPr>
          <p:nvPr/>
        </p:nvGrpSpPr>
        <p:grpSpPr bwMode="auto">
          <a:xfrm>
            <a:off x="4872039" y="4541044"/>
            <a:ext cx="1144587" cy="602456"/>
            <a:chOff x="3069" y="3814"/>
            <a:chExt cx="721" cy="506"/>
          </a:xfrm>
        </p:grpSpPr>
        <p:sp>
          <p:nvSpPr>
            <p:cNvPr id="351239" name="AutoShape 7"/>
            <p:cNvSpPr>
              <a:spLocks noChangeArrowheads="1"/>
            </p:cNvSpPr>
            <p:nvPr/>
          </p:nvSpPr>
          <p:spPr bwMode="auto">
            <a:xfrm>
              <a:off x="3069" y="4016"/>
              <a:ext cx="721" cy="30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46" name="Line 14"/>
            <p:cNvSpPr>
              <a:spLocks noChangeShapeType="1"/>
            </p:cNvSpPr>
            <p:nvPr/>
          </p:nvSpPr>
          <p:spPr bwMode="auto">
            <a:xfrm>
              <a:off x="3429" y="3814"/>
              <a:ext cx="0" cy="2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6" name="Text Box 24"/>
            <p:cNvSpPr txBox="1">
              <a:spLocks noChangeArrowheads="1"/>
            </p:cNvSpPr>
            <p:nvPr/>
          </p:nvSpPr>
          <p:spPr bwMode="auto">
            <a:xfrm>
              <a:off x="3135" y="4016"/>
              <a:ext cx="57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351268" name="Group 36"/>
          <p:cNvGrpSpPr>
            <a:grpSpLocks/>
          </p:cNvGrpSpPr>
          <p:nvPr/>
        </p:nvGrpSpPr>
        <p:grpSpPr bwMode="auto">
          <a:xfrm>
            <a:off x="4891089" y="1518048"/>
            <a:ext cx="1144587" cy="535781"/>
            <a:chOff x="3081" y="1275"/>
            <a:chExt cx="721" cy="450"/>
          </a:xfrm>
        </p:grpSpPr>
        <p:sp>
          <p:nvSpPr>
            <p:cNvPr id="351250" name="Line 18"/>
            <p:cNvSpPr>
              <a:spLocks noChangeShapeType="1"/>
            </p:cNvSpPr>
            <p:nvPr/>
          </p:nvSpPr>
          <p:spPr bwMode="auto">
            <a:xfrm>
              <a:off x="3429" y="1275"/>
              <a:ext cx="0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59" name="Rectangle 27"/>
            <p:cNvSpPr>
              <a:spLocks noChangeArrowheads="1"/>
            </p:cNvSpPr>
            <p:nvPr/>
          </p:nvSpPr>
          <p:spPr bwMode="auto">
            <a:xfrm>
              <a:off x="3081" y="1474"/>
              <a:ext cx="721" cy="20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0" name="Text Box 28"/>
            <p:cNvSpPr txBox="1">
              <a:spLocks noChangeArrowheads="1"/>
            </p:cNvSpPr>
            <p:nvPr/>
          </p:nvSpPr>
          <p:spPr bwMode="auto">
            <a:xfrm>
              <a:off x="3165" y="1421"/>
              <a:ext cx="57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</p:grpSp>
      <p:grpSp>
        <p:nvGrpSpPr>
          <p:cNvPr id="351270" name="Group 38"/>
          <p:cNvGrpSpPr>
            <a:grpSpLocks/>
          </p:cNvGrpSpPr>
          <p:nvPr/>
        </p:nvGrpSpPr>
        <p:grpSpPr bwMode="auto">
          <a:xfrm>
            <a:off x="4757739" y="2611042"/>
            <a:ext cx="1373187" cy="602456"/>
            <a:chOff x="2997" y="2193"/>
            <a:chExt cx="865" cy="506"/>
          </a:xfrm>
        </p:grpSpPr>
        <p:sp>
          <p:nvSpPr>
            <p:cNvPr id="351240" name="Rectangle 8"/>
            <p:cNvSpPr>
              <a:spLocks noChangeArrowheads="1"/>
            </p:cNvSpPr>
            <p:nvPr/>
          </p:nvSpPr>
          <p:spPr bwMode="auto">
            <a:xfrm>
              <a:off x="2997" y="2395"/>
              <a:ext cx="865" cy="30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47" name="Line 15"/>
            <p:cNvSpPr>
              <a:spLocks noChangeShapeType="1"/>
            </p:cNvSpPr>
            <p:nvPr/>
          </p:nvSpPr>
          <p:spPr bwMode="auto">
            <a:xfrm>
              <a:off x="3429" y="2193"/>
              <a:ext cx="0" cy="2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1" name="Text Box 29"/>
            <p:cNvSpPr txBox="1">
              <a:spLocks noChangeArrowheads="1"/>
            </p:cNvSpPr>
            <p:nvPr/>
          </p:nvSpPr>
          <p:spPr bwMode="auto">
            <a:xfrm>
              <a:off x="3141" y="2376"/>
              <a:ext cx="721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</p:txBody>
        </p:sp>
      </p:grpSp>
      <p:grpSp>
        <p:nvGrpSpPr>
          <p:cNvPr id="351269" name="Group 37"/>
          <p:cNvGrpSpPr>
            <a:grpSpLocks/>
          </p:cNvGrpSpPr>
          <p:nvPr/>
        </p:nvGrpSpPr>
        <p:grpSpPr bwMode="auto">
          <a:xfrm>
            <a:off x="4776789" y="2007394"/>
            <a:ext cx="1468437" cy="603647"/>
            <a:chOff x="3009" y="1686"/>
            <a:chExt cx="925" cy="507"/>
          </a:xfrm>
        </p:grpSpPr>
        <p:sp>
          <p:nvSpPr>
            <p:cNvPr id="351249" name="Line 17"/>
            <p:cNvSpPr>
              <a:spLocks noChangeShapeType="1"/>
            </p:cNvSpPr>
            <p:nvPr/>
          </p:nvSpPr>
          <p:spPr bwMode="auto">
            <a:xfrm>
              <a:off x="3441" y="1686"/>
              <a:ext cx="0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2" name="Rectangle 30"/>
            <p:cNvSpPr>
              <a:spLocks noChangeArrowheads="1"/>
            </p:cNvSpPr>
            <p:nvPr/>
          </p:nvSpPr>
          <p:spPr bwMode="auto">
            <a:xfrm>
              <a:off x="3009" y="1889"/>
              <a:ext cx="865" cy="30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3" name="Text Box 31"/>
            <p:cNvSpPr txBox="1">
              <a:spLocks noChangeArrowheads="1"/>
            </p:cNvSpPr>
            <p:nvPr/>
          </p:nvSpPr>
          <p:spPr bwMode="auto">
            <a:xfrm>
              <a:off x="3069" y="1889"/>
              <a:ext cx="865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1274" name="Group 42"/>
          <p:cNvGrpSpPr>
            <a:grpSpLocks/>
          </p:cNvGrpSpPr>
          <p:nvPr/>
        </p:nvGrpSpPr>
        <p:grpSpPr bwMode="auto">
          <a:xfrm>
            <a:off x="5462588" y="2105025"/>
            <a:ext cx="2062162" cy="1590675"/>
            <a:chOff x="3441" y="1768"/>
            <a:chExt cx="1299" cy="1336"/>
          </a:xfrm>
        </p:grpSpPr>
        <p:sp>
          <p:nvSpPr>
            <p:cNvPr id="351257" name="Text Box 25"/>
            <p:cNvSpPr txBox="1">
              <a:spLocks noChangeArrowheads="1"/>
            </p:cNvSpPr>
            <p:nvPr/>
          </p:nvSpPr>
          <p:spPr bwMode="auto">
            <a:xfrm>
              <a:off x="4163" y="2790"/>
              <a:ext cx="433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51258" name="Line 26"/>
            <p:cNvSpPr>
              <a:spLocks noChangeShapeType="1"/>
            </p:cNvSpPr>
            <p:nvPr/>
          </p:nvSpPr>
          <p:spPr bwMode="auto">
            <a:xfrm>
              <a:off x="4019" y="3104"/>
              <a:ext cx="72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4" name="Line 32"/>
            <p:cNvSpPr>
              <a:spLocks noChangeShapeType="1"/>
            </p:cNvSpPr>
            <p:nvPr/>
          </p:nvSpPr>
          <p:spPr bwMode="auto">
            <a:xfrm>
              <a:off x="3441" y="1768"/>
              <a:ext cx="12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1265" name="Line 33"/>
            <p:cNvSpPr>
              <a:spLocks noChangeShapeType="1"/>
            </p:cNvSpPr>
            <p:nvPr/>
          </p:nvSpPr>
          <p:spPr bwMode="auto">
            <a:xfrm>
              <a:off x="4740" y="1778"/>
              <a:ext cx="0" cy="1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3010" name="Picture 2" descr="C:\Documents and Settings\Administrator\桌面\新建文件夹 (4)\u=3337793018,3240757764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71922"/>
            <a:ext cx="4356101" cy="43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00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5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5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5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5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5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5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5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5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60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用当型循环结构，上述算法的程序框图如何表示？</a:t>
            </a:r>
          </a:p>
        </p:txBody>
      </p:sp>
      <p:grpSp>
        <p:nvGrpSpPr>
          <p:cNvPr id="352290" name="Group 34"/>
          <p:cNvGrpSpPr>
            <a:grpSpLocks/>
          </p:cNvGrpSpPr>
          <p:nvPr/>
        </p:nvGrpSpPr>
        <p:grpSpPr bwMode="auto">
          <a:xfrm>
            <a:off x="4699001" y="681038"/>
            <a:ext cx="1114425" cy="346472"/>
            <a:chOff x="2960" y="572"/>
            <a:chExt cx="702" cy="291"/>
          </a:xfrm>
        </p:grpSpPr>
        <p:sp>
          <p:nvSpPr>
            <p:cNvPr id="352262" name="AutoShape 6"/>
            <p:cNvSpPr>
              <a:spLocks noChangeArrowheads="1"/>
            </p:cNvSpPr>
            <p:nvPr/>
          </p:nvSpPr>
          <p:spPr bwMode="auto">
            <a:xfrm>
              <a:off x="2960" y="572"/>
              <a:ext cx="658" cy="29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68" name="Text Box 12"/>
            <p:cNvSpPr txBox="1">
              <a:spLocks noChangeArrowheads="1"/>
            </p:cNvSpPr>
            <p:nvPr/>
          </p:nvSpPr>
          <p:spPr bwMode="auto">
            <a:xfrm>
              <a:off x="3004" y="572"/>
              <a:ext cx="65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352291" name="Group 35"/>
          <p:cNvGrpSpPr>
            <a:grpSpLocks/>
          </p:cNvGrpSpPr>
          <p:nvPr/>
        </p:nvGrpSpPr>
        <p:grpSpPr bwMode="auto">
          <a:xfrm>
            <a:off x="4699001" y="1027510"/>
            <a:ext cx="1044575" cy="527447"/>
            <a:chOff x="2960" y="863"/>
            <a:chExt cx="658" cy="443"/>
          </a:xfrm>
        </p:grpSpPr>
        <p:sp>
          <p:nvSpPr>
            <p:cNvPr id="352266" name="Rectangle 10"/>
            <p:cNvSpPr>
              <a:spLocks noChangeArrowheads="1"/>
            </p:cNvSpPr>
            <p:nvPr/>
          </p:nvSpPr>
          <p:spPr bwMode="auto">
            <a:xfrm>
              <a:off x="2960" y="1056"/>
              <a:ext cx="658" cy="1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69" name="Line 13"/>
            <p:cNvSpPr>
              <a:spLocks noChangeShapeType="1"/>
            </p:cNvSpPr>
            <p:nvPr/>
          </p:nvSpPr>
          <p:spPr bwMode="auto">
            <a:xfrm>
              <a:off x="3278" y="863"/>
              <a:ext cx="0" cy="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4" name="Text Box 18"/>
            <p:cNvSpPr txBox="1">
              <a:spLocks noChangeArrowheads="1"/>
            </p:cNvSpPr>
            <p:nvPr/>
          </p:nvSpPr>
          <p:spPr bwMode="auto">
            <a:xfrm>
              <a:off x="3092" y="1015"/>
              <a:ext cx="52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</p:txBody>
        </p:sp>
      </p:grpSp>
      <p:grpSp>
        <p:nvGrpSpPr>
          <p:cNvPr id="352295" name="Group 39"/>
          <p:cNvGrpSpPr>
            <a:grpSpLocks/>
          </p:cNvGrpSpPr>
          <p:nvPr/>
        </p:nvGrpSpPr>
        <p:grpSpPr bwMode="auto">
          <a:xfrm>
            <a:off x="4699001" y="4425553"/>
            <a:ext cx="1044575" cy="576263"/>
            <a:chOff x="2960" y="3717"/>
            <a:chExt cx="658" cy="484"/>
          </a:xfrm>
        </p:grpSpPr>
        <p:sp>
          <p:nvSpPr>
            <p:cNvPr id="352263" name="AutoShape 7"/>
            <p:cNvSpPr>
              <a:spLocks noChangeArrowheads="1"/>
            </p:cNvSpPr>
            <p:nvPr/>
          </p:nvSpPr>
          <p:spPr bwMode="auto">
            <a:xfrm>
              <a:off x="2960" y="3910"/>
              <a:ext cx="658" cy="29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0" name="Line 14"/>
            <p:cNvSpPr>
              <a:spLocks noChangeShapeType="1"/>
            </p:cNvSpPr>
            <p:nvPr/>
          </p:nvSpPr>
          <p:spPr bwMode="auto">
            <a:xfrm>
              <a:off x="3289" y="3717"/>
              <a:ext cx="0" cy="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9" name="Text Box 23"/>
            <p:cNvSpPr txBox="1">
              <a:spLocks noChangeArrowheads="1"/>
            </p:cNvSpPr>
            <p:nvPr/>
          </p:nvSpPr>
          <p:spPr bwMode="auto">
            <a:xfrm>
              <a:off x="3048" y="3910"/>
              <a:ext cx="52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352294" name="Group 38"/>
          <p:cNvGrpSpPr>
            <a:grpSpLocks/>
          </p:cNvGrpSpPr>
          <p:nvPr/>
        </p:nvGrpSpPr>
        <p:grpSpPr bwMode="auto">
          <a:xfrm>
            <a:off x="4229101" y="3745707"/>
            <a:ext cx="1966913" cy="679847"/>
            <a:chOff x="2664" y="3146"/>
            <a:chExt cx="1239" cy="571"/>
          </a:xfrm>
        </p:grpSpPr>
        <p:sp>
          <p:nvSpPr>
            <p:cNvPr id="352267" name="AutoShape 11"/>
            <p:cNvSpPr>
              <a:spLocks noChangeArrowheads="1"/>
            </p:cNvSpPr>
            <p:nvPr/>
          </p:nvSpPr>
          <p:spPr bwMode="auto">
            <a:xfrm>
              <a:off x="2664" y="3426"/>
              <a:ext cx="1239" cy="291"/>
            </a:xfrm>
            <a:prstGeom prst="parallelogram">
              <a:avLst>
                <a:gd name="adj" fmla="val 106443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7" name="Line 21"/>
            <p:cNvSpPr>
              <a:spLocks noChangeShapeType="1"/>
            </p:cNvSpPr>
            <p:nvPr/>
          </p:nvSpPr>
          <p:spPr bwMode="auto">
            <a:xfrm flipH="1">
              <a:off x="3288" y="3187"/>
              <a:ext cx="1" cy="2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8" name="Text Box 22"/>
            <p:cNvSpPr txBox="1">
              <a:spLocks noChangeArrowheads="1"/>
            </p:cNvSpPr>
            <p:nvPr/>
          </p:nvSpPr>
          <p:spPr bwMode="auto">
            <a:xfrm>
              <a:off x="2960" y="3426"/>
              <a:ext cx="65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352280" name="Text Box 24"/>
            <p:cNvSpPr txBox="1">
              <a:spLocks noChangeArrowheads="1"/>
            </p:cNvSpPr>
            <p:nvPr/>
          </p:nvSpPr>
          <p:spPr bwMode="auto">
            <a:xfrm>
              <a:off x="3250" y="3146"/>
              <a:ext cx="39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352296" name="Group 40"/>
          <p:cNvGrpSpPr>
            <a:grpSpLocks/>
          </p:cNvGrpSpPr>
          <p:nvPr/>
        </p:nvGrpSpPr>
        <p:grpSpPr bwMode="auto">
          <a:xfrm>
            <a:off x="6091239" y="3136109"/>
            <a:ext cx="1062037" cy="439341"/>
            <a:chOff x="3837" y="2634"/>
            <a:chExt cx="669" cy="369"/>
          </a:xfrm>
        </p:grpSpPr>
        <p:sp>
          <p:nvSpPr>
            <p:cNvPr id="352272" name="Line 16"/>
            <p:cNvSpPr>
              <a:spLocks noChangeShapeType="1"/>
            </p:cNvSpPr>
            <p:nvPr/>
          </p:nvSpPr>
          <p:spPr bwMode="auto">
            <a:xfrm>
              <a:off x="4506" y="2634"/>
              <a:ext cx="0" cy="3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6" name="Text Box 20"/>
            <p:cNvSpPr txBox="1">
              <a:spLocks noChangeArrowheads="1"/>
            </p:cNvSpPr>
            <p:nvPr/>
          </p:nvSpPr>
          <p:spPr bwMode="auto">
            <a:xfrm>
              <a:off x="3903" y="2669"/>
              <a:ext cx="39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52281" name="Line 25"/>
            <p:cNvSpPr>
              <a:spLocks noChangeShapeType="1"/>
            </p:cNvSpPr>
            <p:nvPr/>
          </p:nvSpPr>
          <p:spPr bwMode="auto">
            <a:xfrm>
              <a:off x="3837" y="3003"/>
              <a:ext cx="6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2292" name="Group 36"/>
          <p:cNvGrpSpPr>
            <a:grpSpLocks/>
          </p:cNvGrpSpPr>
          <p:nvPr/>
        </p:nvGrpSpPr>
        <p:grpSpPr bwMode="auto">
          <a:xfrm>
            <a:off x="4716464" y="1481138"/>
            <a:ext cx="1044575" cy="513160"/>
            <a:chOff x="2971" y="1244"/>
            <a:chExt cx="658" cy="431"/>
          </a:xfrm>
        </p:grpSpPr>
        <p:sp>
          <p:nvSpPr>
            <p:cNvPr id="352273" name="Line 17"/>
            <p:cNvSpPr>
              <a:spLocks noChangeShapeType="1"/>
            </p:cNvSpPr>
            <p:nvPr/>
          </p:nvSpPr>
          <p:spPr bwMode="auto">
            <a:xfrm>
              <a:off x="3289" y="1244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82" name="Rectangle 26"/>
            <p:cNvSpPr>
              <a:spLocks noChangeArrowheads="1"/>
            </p:cNvSpPr>
            <p:nvPr/>
          </p:nvSpPr>
          <p:spPr bwMode="auto">
            <a:xfrm>
              <a:off x="2971" y="1434"/>
              <a:ext cx="658" cy="1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83" name="Text Box 27"/>
            <p:cNvSpPr txBox="1">
              <a:spLocks noChangeArrowheads="1"/>
            </p:cNvSpPr>
            <p:nvPr/>
          </p:nvSpPr>
          <p:spPr bwMode="auto">
            <a:xfrm>
              <a:off x="3048" y="1384"/>
              <a:ext cx="52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</p:grpSp>
      <p:grpSp>
        <p:nvGrpSpPr>
          <p:cNvPr id="352297" name="Group 41"/>
          <p:cNvGrpSpPr>
            <a:grpSpLocks/>
          </p:cNvGrpSpPr>
          <p:nvPr/>
        </p:nvGrpSpPr>
        <p:grpSpPr bwMode="auto">
          <a:xfrm>
            <a:off x="6527799" y="2790826"/>
            <a:ext cx="1311275" cy="345281"/>
            <a:chOff x="4112" y="2344"/>
            <a:chExt cx="826" cy="290"/>
          </a:xfrm>
        </p:grpSpPr>
        <p:sp>
          <p:nvSpPr>
            <p:cNvPr id="352285" name="Rectangle 29"/>
            <p:cNvSpPr>
              <a:spLocks noChangeArrowheads="1"/>
            </p:cNvSpPr>
            <p:nvPr/>
          </p:nvSpPr>
          <p:spPr bwMode="auto">
            <a:xfrm>
              <a:off x="4112" y="2344"/>
              <a:ext cx="789" cy="29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86" name="Text Box 30"/>
            <p:cNvSpPr txBox="1">
              <a:spLocks noChangeArrowheads="1"/>
            </p:cNvSpPr>
            <p:nvPr/>
          </p:nvSpPr>
          <p:spPr bwMode="auto">
            <a:xfrm>
              <a:off x="4148" y="2344"/>
              <a:ext cx="790" cy="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2287" name="Line 31"/>
          <p:cNvSpPr>
            <a:spLocks noChangeShapeType="1"/>
          </p:cNvSpPr>
          <p:nvPr/>
        </p:nvSpPr>
        <p:spPr bwMode="auto">
          <a:xfrm>
            <a:off x="5256213" y="2087166"/>
            <a:ext cx="187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52293" name="Group 37"/>
          <p:cNvGrpSpPr>
            <a:grpSpLocks/>
          </p:cNvGrpSpPr>
          <p:nvPr/>
        </p:nvGrpSpPr>
        <p:grpSpPr bwMode="auto">
          <a:xfrm>
            <a:off x="4403725" y="1950244"/>
            <a:ext cx="1739900" cy="1844279"/>
            <a:chOff x="2774" y="1638"/>
            <a:chExt cx="1096" cy="1549"/>
          </a:xfrm>
        </p:grpSpPr>
        <p:sp>
          <p:nvSpPr>
            <p:cNvPr id="352265" name="AutoShape 9"/>
            <p:cNvSpPr>
              <a:spLocks noChangeArrowheads="1"/>
            </p:cNvSpPr>
            <p:nvPr/>
          </p:nvSpPr>
          <p:spPr bwMode="auto">
            <a:xfrm>
              <a:off x="2774" y="2809"/>
              <a:ext cx="1052" cy="378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2275" name="Text Box 19"/>
            <p:cNvSpPr txBox="1">
              <a:spLocks noChangeArrowheads="1"/>
            </p:cNvSpPr>
            <p:nvPr/>
          </p:nvSpPr>
          <p:spPr bwMode="auto">
            <a:xfrm>
              <a:off x="2949" y="2856"/>
              <a:ext cx="921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itchFamily="18" charset="0"/>
                  <a:ea typeface="宋体" panose="02010600030101010101" pitchFamily="2" charset="-122"/>
                </a:rPr>
                <a:t>≤100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？</a:t>
              </a:r>
            </a:p>
          </p:txBody>
        </p:sp>
        <p:sp>
          <p:nvSpPr>
            <p:cNvPr id="352288" name="Line 32"/>
            <p:cNvSpPr>
              <a:spLocks noChangeShapeType="1"/>
            </p:cNvSpPr>
            <p:nvPr/>
          </p:nvSpPr>
          <p:spPr bwMode="auto">
            <a:xfrm>
              <a:off x="3289" y="1638"/>
              <a:ext cx="0" cy="1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2299" name="Group 43"/>
          <p:cNvGrpSpPr>
            <a:grpSpLocks/>
          </p:cNvGrpSpPr>
          <p:nvPr/>
        </p:nvGrpSpPr>
        <p:grpSpPr bwMode="auto">
          <a:xfrm>
            <a:off x="6527800" y="2097882"/>
            <a:ext cx="1252538" cy="692944"/>
            <a:chOff x="4112" y="1762"/>
            <a:chExt cx="789" cy="582"/>
          </a:xfrm>
        </p:grpSpPr>
        <p:sp>
          <p:nvSpPr>
            <p:cNvPr id="352271" name="Line 15"/>
            <p:cNvSpPr>
              <a:spLocks noChangeShapeType="1"/>
            </p:cNvSpPr>
            <p:nvPr/>
          </p:nvSpPr>
          <p:spPr bwMode="auto">
            <a:xfrm>
              <a:off x="4506" y="2150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52298" name="Group 42"/>
            <p:cNvGrpSpPr>
              <a:grpSpLocks/>
            </p:cNvGrpSpPr>
            <p:nvPr/>
          </p:nvGrpSpPr>
          <p:grpSpPr bwMode="auto">
            <a:xfrm>
              <a:off x="4112" y="1762"/>
              <a:ext cx="789" cy="388"/>
              <a:chOff x="4112" y="1762"/>
              <a:chExt cx="789" cy="388"/>
            </a:xfrm>
          </p:grpSpPr>
          <p:sp>
            <p:nvSpPr>
              <p:cNvPr id="352264" name="Rectangle 8"/>
              <p:cNvSpPr>
                <a:spLocks noChangeArrowheads="1"/>
              </p:cNvSpPr>
              <p:nvPr/>
            </p:nvSpPr>
            <p:spPr bwMode="auto">
              <a:xfrm>
                <a:off x="4112" y="1859"/>
                <a:ext cx="789" cy="291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2284" name="Text Box 28"/>
              <p:cNvSpPr txBox="1">
                <a:spLocks noChangeArrowheads="1"/>
              </p:cNvSpPr>
              <p:nvPr/>
            </p:nvSpPr>
            <p:spPr bwMode="auto">
              <a:xfrm>
                <a:off x="4243" y="1859"/>
                <a:ext cx="658" cy="2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24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+1</a:t>
                </a:r>
              </a:p>
            </p:txBody>
          </p:sp>
          <p:sp>
            <p:nvSpPr>
              <p:cNvPr id="352289" name="Line 33"/>
              <p:cNvSpPr>
                <a:spLocks noChangeShapeType="1"/>
              </p:cNvSpPr>
              <p:nvPr/>
            </p:nvSpPr>
            <p:spPr bwMode="auto">
              <a:xfrm>
                <a:off x="4506" y="1762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4034" name="Picture 2" descr="C:\Documents and Settings\Administrator\桌面\新建文件夹 (4)\u=1052629520,3935871041&amp;fm=23&amp;gp=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5984"/>
            <a:ext cx="30194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37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5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5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5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5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5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5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5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35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4" name="Text Box 4"/>
          <p:cNvSpPr txBox="1">
            <a:spLocks noChangeArrowheads="1"/>
          </p:cNvSpPr>
          <p:nvPr/>
        </p:nvSpPr>
        <p:spPr bwMode="auto">
          <a:xfrm>
            <a:off x="29593" y="646331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sz="2400" b="1" dirty="0">
                <a:latin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</a:rPr>
              <a:t>1 </a:t>
            </a:r>
            <a:r>
              <a:rPr lang="zh-CN" altLang="en-US" sz="2400" b="1" dirty="0">
                <a:latin typeface="宋体" pitchFamily="2" charset="-122"/>
              </a:rPr>
              <a:t>设计一个求解一元二次方程</a:t>
            </a:r>
            <a:r>
              <a:rPr lang="en-US" altLang="zh-CN" sz="2400" b="1" dirty="0">
                <a:latin typeface="宋体" pitchFamily="2" charset="-122"/>
              </a:rPr>
              <a:t>ax</a:t>
            </a:r>
            <a:r>
              <a:rPr lang="en-US" altLang="zh-CN" sz="2400" b="1" baseline="30000" dirty="0">
                <a:latin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</a:rPr>
              <a:t>+bx+c=0</a:t>
            </a:r>
            <a:r>
              <a:rPr lang="zh-CN" altLang="en-US" sz="2400" b="1" dirty="0">
                <a:latin typeface="宋体" pitchFamily="2" charset="-122"/>
              </a:rPr>
              <a:t>的算法，并画出程序框图表示</a:t>
            </a:r>
            <a:r>
              <a:rPr lang="en-US" altLang="zh-CN" sz="2400" b="1" dirty="0">
                <a:latin typeface="宋体" pitchFamily="2" charset="-122"/>
              </a:rPr>
              <a:t>. </a:t>
            </a:r>
          </a:p>
        </p:txBody>
      </p:sp>
      <p:sp>
        <p:nvSpPr>
          <p:cNvPr id="353285" name="Text Box 5"/>
          <p:cNvSpPr txBox="1">
            <a:spLocks noChangeArrowheads="1"/>
          </p:cNvSpPr>
          <p:nvPr/>
        </p:nvSpPr>
        <p:spPr bwMode="auto">
          <a:xfrm>
            <a:off x="1" y="0"/>
            <a:ext cx="2195513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理论迁移</a:t>
            </a:r>
          </a:p>
        </p:txBody>
      </p:sp>
      <p:sp>
        <p:nvSpPr>
          <p:cNvPr id="353286" name="Text Box 6"/>
          <p:cNvSpPr txBox="1">
            <a:spLocks noChangeArrowheads="1"/>
          </p:cNvSpPr>
          <p:nvPr/>
        </p:nvSpPr>
        <p:spPr bwMode="auto">
          <a:xfrm>
            <a:off x="0" y="1383506"/>
            <a:ext cx="2952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336600"/>
                </a:solidFill>
              </a:rPr>
              <a:t>算法分析</a:t>
            </a:r>
            <a:r>
              <a:rPr lang="zh-CN" altLang="en-US" sz="2400" dirty="0">
                <a:solidFill>
                  <a:srgbClr val="336600"/>
                </a:solidFill>
              </a:rPr>
              <a:t>：</a:t>
            </a:r>
          </a:p>
        </p:txBody>
      </p:sp>
      <p:sp>
        <p:nvSpPr>
          <p:cNvPr id="353287" name="Text Box 7"/>
          <p:cNvSpPr txBox="1">
            <a:spLocks noChangeArrowheads="1"/>
          </p:cNvSpPr>
          <p:nvPr/>
        </p:nvSpPr>
        <p:spPr bwMode="auto">
          <a:xfrm>
            <a:off x="1" y="1708547"/>
            <a:ext cx="6911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第一步，输入三个系数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a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c.</a:t>
            </a:r>
          </a:p>
        </p:txBody>
      </p:sp>
      <p:sp>
        <p:nvSpPr>
          <p:cNvPr id="353288" name="Text Box 8"/>
          <p:cNvSpPr txBox="1">
            <a:spLocks noChangeArrowheads="1"/>
          </p:cNvSpPr>
          <p:nvPr/>
        </p:nvSpPr>
        <p:spPr bwMode="auto">
          <a:xfrm>
            <a:off x="-14288" y="2140744"/>
            <a:ext cx="69850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第二步，计算△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=b</a:t>
            </a:r>
            <a:r>
              <a:rPr lang="en-US" altLang="zh-CN" sz="2400" b="1" baseline="30000" dirty="0">
                <a:solidFill>
                  <a:srgbClr val="C00000"/>
                </a:solidFill>
                <a:latin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-4ac.</a:t>
            </a:r>
          </a:p>
        </p:txBody>
      </p:sp>
      <p:grpSp>
        <p:nvGrpSpPr>
          <p:cNvPr id="353294" name="Group 14"/>
          <p:cNvGrpSpPr>
            <a:grpSpLocks/>
          </p:cNvGrpSpPr>
          <p:nvPr/>
        </p:nvGrpSpPr>
        <p:grpSpPr bwMode="auto">
          <a:xfrm>
            <a:off x="0" y="2602706"/>
            <a:ext cx="9144000" cy="1019175"/>
            <a:chOff x="0" y="2186"/>
            <a:chExt cx="5760" cy="856"/>
          </a:xfrm>
        </p:grpSpPr>
        <p:sp>
          <p:nvSpPr>
            <p:cNvPr id="353289" name="Text Box 9"/>
            <p:cNvSpPr txBox="1">
              <a:spLocks noChangeArrowheads="1"/>
            </p:cNvSpPr>
            <p:nvPr/>
          </p:nvSpPr>
          <p:spPr bwMode="auto">
            <a:xfrm>
              <a:off x="0" y="2189"/>
              <a:ext cx="5760" cy="8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00000"/>
                  </a:solidFill>
                  <a:latin typeface="宋体" pitchFamily="2" charset="-122"/>
                </a:rPr>
                <a:t>第三步，判断△≥</a:t>
              </a:r>
              <a:r>
                <a:rPr lang="en-US" altLang="zh-CN" sz="2400" b="1" dirty="0">
                  <a:solidFill>
                    <a:srgbClr val="C00000"/>
                  </a:solidFill>
                  <a:latin typeface="宋体" pitchFamily="2" charset="-122"/>
                </a:rPr>
                <a:t>0</a:t>
              </a:r>
              <a:r>
                <a:rPr lang="zh-CN" altLang="en-US" sz="2400" b="1" dirty="0">
                  <a:solidFill>
                    <a:srgbClr val="C00000"/>
                  </a:solidFill>
                  <a:latin typeface="宋体" pitchFamily="2" charset="-122"/>
                </a:rPr>
                <a:t>是否成立</a:t>
              </a:r>
              <a:r>
                <a:rPr lang="en-US" altLang="zh-CN" sz="2400" b="1" dirty="0">
                  <a:solidFill>
                    <a:srgbClr val="C00000"/>
                  </a:solidFill>
                  <a:latin typeface="宋体" pitchFamily="2" charset="-122"/>
                </a:rPr>
                <a:t>.</a:t>
              </a:r>
              <a:r>
                <a:rPr lang="zh-CN" altLang="en-US" sz="2400" b="1" dirty="0">
                  <a:solidFill>
                    <a:srgbClr val="C00000"/>
                  </a:solidFill>
                  <a:latin typeface="宋体" pitchFamily="2" charset="-122"/>
                </a:rPr>
                <a:t>若是，则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宋体" pitchFamily="2" charset="-122"/>
                </a:rPr>
                <a:t>计算                  ；</a:t>
              </a:r>
              <a:endParaRPr lang="en-US" altLang="zh-CN" sz="2400" b="1" dirty="0" smtClean="0">
                <a:solidFill>
                  <a:srgbClr val="C00000"/>
                </a:solidFill>
                <a:latin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宋体" pitchFamily="2" charset="-122"/>
                </a:rPr>
                <a:t>否则</a:t>
              </a:r>
              <a:r>
                <a:rPr lang="zh-CN" altLang="en-US" sz="2400" b="1" dirty="0">
                  <a:solidFill>
                    <a:srgbClr val="C00000"/>
                  </a:solidFill>
                  <a:latin typeface="宋体" pitchFamily="2" charset="-122"/>
                </a:rPr>
                <a:t>，输出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宋体" pitchFamily="2" charset="-122"/>
                </a:rPr>
                <a:t>“方程实数根”</a:t>
              </a:r>
              <a:r>
                <a:rPr lang="zh-CN" altLang="en-US" sz="2400" b="1" dirty="0">
                  <a:solidFill>
                    <a:srgbClr val="C00000"/>
                  </a:solidFill>
                  <a:latin typeface="宋体" pitchFamily="2" charset="-122"/>
                </a:rPr>
                <a:t>，结束算法</a:t>
              </a:r>
              <a:r>
                <a:rPr lang="en-US" altLang="zh-CN" sz="2400" b="1" dirty="0">
                  <a:solidFill>
                    <a:srgbClr val="C00000"/>
                  </a:solidFill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353290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0384673"/>
                </p:ext>
              </p:extLst>
            </p:nvPr>
          </p:nvGraphicFramePr>
          <p:xfrm>
            <a:off x="3787" y="2186"/>
            <a:ext cx="1497" cy="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7" name="Equation" r:id="rId4" imgW="1218671" imgH="406224" progId="Equation.DSMT4">
                    <p:embed/>
                  </p:oleObj>
                </mc:Choice>
                <mc:Fallback>
                  <p:oleObj name="Equation" r:id="rId4" imgW="1218671" imgH="406224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7" y="2186"/>
                          <a:ext cx="1497" cy="4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3292" name="Text Box 12"/>
          <p:cNvSpPr txBox="1">
            <a:spLocks noChangeArrowheads="1"/>
          </p:cNvSpPr>
          <p:nvPr/>
        </p:nvSpPr>
        <p:spPr bwMode="auto">
          <a:xfrm>
            <a:off x="0" y="3835004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第四步，判断△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=0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是否成立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若是，则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</a:rPr>
              <a:t>输出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</a:rPr>
              <a:t>x</a:t>
            </a:r>
            <a:r>
              <a:rPr lang="en-US" altLang="zh-CN" sz="2400" b="1" baseline="-25000" dirty="0" smtClean="0">
                <a:solidFill>
                  <a:srgbClr val="C00000"/>
                </a:solidFill>
                <a:latin typeface="宋体" pitchFamily="2" charset="-122"/>
              </a:rPr>
              <a:t>1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</a:rPr>
              <a:t>=x</a:t>
            </a:r>
            <a:r>
              <a:rPr lang="en-US" altLang="zh-CN" sz="2400" b="1" baseline="-25000" dirty="0" smtClean="0">
                <a:solidFill>
                  <a:srgbClr val="C00000"/>
                </a:solidFill>
                <a:latin typeface="宋体" pitchFamily="2" charset="-122"/>
              </a:rPr>
              <a:t>2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</a:rPr>
              <a:t>=p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，否则，计算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x</a:t>
            </a:r>
            <a:r>
              <a:rPr lang="en-US" altLang="zh-CN" sz="2400" b="1" baseline="-25000" dirty="0">
                <a:solidFill>
                  <a:srgbClr val="C00000"/>
                </a:solidFill>
                <a:latin typeface="宋体" pitchFamily="2" charset="-122"/>
              </a:rPr>
              <a:t>1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=</a:t>
            </a:r>
            <a:r>
              <a:rPr lang="en-US" altLang="zh-CN" sz="2400" b="1" dirty="0" err="1">
                <a:solidFill>
                  <a:srgbClr val="C00000"/>
                </a:solidFill>
                <a:latin typeface="宋体" pitchFamily="2" charset="-122"/>
              </a:rPr>
              <a:t>p+q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</a:rPr>
              <a:t>x</a:t>
            </a:r>
            <a:r>
              <a:rPr lang="en-US" altLang="zh-CN" sz="2400" b="1" baseline="-25000" dirty="0" smtClean="0">
                <a:solidFill>
                  <a:srgbClr val="C00000"/>
                </a:solidFill>
                <a:latin typeface="宋体" pitchFamily="2" charset="-122"/>
              </a:rPr>
              <a:t>2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</a:rPr>
              <a:t>=p-q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</a:rPr>
              <a:t>，并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输出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x</a:t>
            </a:r>
            <a:r>
              <a:rPr lang="en-US" altLang="zh-CN" sz="2400" b="1" baseline="-25000" dirty="0">
                <a:solidFill>
                  <a:srgbClr val="C00000"/>
                </a:solidFill>
                <a:latin typeface="宋体" pitchFamily="2" charset="-122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x</a:t>
            </a:r>
            <a:r>
              <a:rPr lang="en-US" altLang="zh-CN" sz="2400" b="1" baseline="-25000" dirty="0">
                <a:solidFill>
                  <a:srgbClr val="C00000"/>
                </a:solidFill>
                <a:latin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. </a:t>
            </a:r>
          </a:p>
        </p:txBody>
      </p:sp>
      <p:pic>
        <p:nvPicPr>
          <p:cNvPr id="5133" name="Picture 1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-24833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482" y="-26588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2" y="-24833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4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3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5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5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6" grpId="0"/>
      <p:bldP spid="353287" grpId="0"/>
      <p:bldP spid="353288" grpId="0"/>
      <p:bldP spid="3532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1" name="Picture 27" descr="C:\Documents and Settings\Administrator\桌面\新建文件夹 (4)\u=2314989305,3759433032&amp;fm=23&amp;gp=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9872"/>
            <a:ext cx="6552704" cy="42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4308" name="Text Box 4"/>
          <p:cNvSpPr txBox="1">
            <a:spLocks noChangeArrowheads="1"/>
          </p:cNvSpPr>
          <p:nvPr/>
        </p:nvSpPr>
        <p:spPr bwMode="auto">
          <a:xfrm>
            <a:off x="0" y="0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FF33"/>
                </a:solidFill>
              </a:rPr>
              <a:t>程序框图</a:t>
            </a:r>
            <a:r>
              <a:rPr lang="zh-CN" altLang="en-US" sz="2800">
                <a:solidFill>
                  <a:srgbClr val="66FF33"/>
                </a:solidFill>
              </a:rPr>
              <a:t>：</a:t>
            </a:r>
          </a:p>
        </p:txBody>
      </p:sp>
      <p:grpSp>
        <p:nvGrpSpPr>
          <p:cNvPr id="354363" name="Group 59"/>
          <p:cNvGrpSpPr>
            <a:grpSpLocks/>
          </p:cNvGrpSpPr>
          <p:nvPr/>
        </p:nvGrpSpPr>
        <p:grpSpPr bwMode="auto">
          <a:xfrm>
            <a:off x="3402013" y="1"/>
            <a:ext cx="709612" cy="270272"/>
            <a:chOff x="2143" y="0"/>
            <a:chExt cx="447" cy="227"/>
          </a:xfrm>
        </p:grpSpPr>
        <p:sp>
          <p:nvSpPr>
            <p:cNvPr id="354310" name="AutoShape 6"/>
            <p:cNvSpPr>
              <a:spLocks noChangeArrowheads="1"/>
            </p:cNvSpPr>
            <p:nvPr/>
          </p:nvSpPr>
          <p:spPr bwMode="auto">
            <a:xfrm>
              <a:off x="2181" y="0"/>
              <a:ext cx="367" cy="227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19" name="Text Box 15"/>
            <p:cNvSpPr txBox="1">
              <a:spLocks noChangeArrowheads="1"/>
            </p:cNvSpPr>
            <p:nvPr/>
          </p:nvSpPr>
          <p:spPr bwMode="auto">
            <a:xfrm>
              <a:off x="2143" y="0"/>
              <a:ext cx="447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</p:grpSp>
      <p:grpSp>
        <p:nvGrpSpPr>
          <p:cNvPr id="354364" name="Group 60"/>
          <p:cNvGrpSpPr>
            <a:grpSpLocks/>
          </p:cNvGrpSpPr>
          <p:nvPr/>
        </p:nvGrpSpPr>
        <p:grpSpPr bwMode="auto">
          <a:xfrm>
            <a:off x="2393950" y="270273"/>
            <a:ext cx="2700338" cy="450056"/>
            <a:chOff x="1508" y="227"/>
            <a:chExt cx="1701" cy="378"/>
          </a:xfrm>
        </p:grpSpPr>
        <p:sp>
          <p:nvSpPr>
            <p:cNvPr id="354312" name="AutoShape 8"/>
            <p:cNvSpPr>
              <a:spLocks noChangeArrowheads="1"/>
            </p:cNvSpPr>
            <p:nvPr/>
          </p:nvSpPr>
          <p:spPr bwMode="auto">
            <a:xfrm>
              <a:off x="1508" y="378"/>
              <a:ext cx="1701" cy="227"/>
            </a:xfrm>
            <a:prstGeom prst="parallelogram">
              <a:avLst>
                <a:gd name="adj" fmla="val 187335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0" name="Line 16"/>
            <p:cNvSpPr>
              <a:spLocks noChangeShapeType="1"/>
            </p:cNvSpPr>
            <p:nvPr/>
          </p:nvSpPr>
          <p:spPr bwMode="auto">
            <a:xfrm>
              <a:off x="2359" y="227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8" name="Text Box 24"/>
            <p:cNvSpPr txBox="1">
              <a:spLocks noChangeArrowheads="1"/>
            </p:cNvSpPr>
            <p:nvPr/>
          </p:nvSpPr>
          <p:spPr bwMode="auto">
            <a:xfrm>
              <a:off x="1818" y="373"/>
              <a:ext cx="1219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输入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dirty="0">
                  <a:latin typeface="Times New Roman" pitchFamily="18" charset="0"/>
                </a:rPr>
                <a:t>b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dirty="0">
                  <a:latin typeface="Times New Roman" pitchFamily="18" charset="0"/>
                </a:rPr>
                <a:t>c</a:t>
              </a:r>
              <a:endParaRPr lang="en-US" altLang="zh-CN" sz="1600" b="1" dirty="0"/>
            </a:p>
          </p:txBody>
        </p:sp>
      </p:grpSp>
      <p:grpSp>
        <p:nvGrpSpPr>
          <p:cNvPr id="354365" name="Group 61"/>
          <p:cNvGrpSpPr>
            <a:grpSpLocks/>
          </p:cNvGrpSpPr>
          <p:nvPr/>
        </p:nvGrpSpPr>
        <p:grpSpPr bwMode="auto">
          <a:xfrm>
            <a:off x="2787651" y="720329"/>
            <a:ext cx="1871663" cy="447675"/>
            <a:chOff x="1756" y="605"/>
            <a:chExt cx="1179" cy="376"/>
          </a:xfrm>
        </p:grpSpPr>
        <p:sp>
          <p:nvSpPr>
            <p:cNvPr id="354313" name="Rectangle 9"/>
            <p:cNvSpPr>
              <a:spLocks noChangeArrowheads="1"/>
            </p:cNvSpPr>
            <p:nvPr/>
          </p:nvSpPr>
          <p:spPr bwMode="auto">
            <a:xfrm>
              <a:off x="1756" y="754"/>
              <a:ext cx="1179" cy="22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7" name="Line 23"/>
            <p:cNvSpPr>
              <a:spLocks noChangeShapeType="1"/>
            </p:cNvSpPr>
            <p:nvPr/>
          </p:nvSpPr>
          <p:spPr bwMode="auto">
            <a:xfrm>
              <a:off x="2352" y="605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9" name="Text Box 25"/>
            <p:cNvSpPr txBox="1">
              <a:spLocks noChangeArrowheads="1"/>
            </p:cNvSpPr>
            <p:nvPr/>
          </p:nvSpPr>
          <p:spPr bwMode="auto">
            <a:xfrm>
              <a:off x="1837" y="754"/>
              <a:ext cx="1012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dirty="0">
                  <a:latin typeface="Times New Roman" pitchFamily="18" charset="0"/>
                </a:rPr>
                <a:t>△= b</a:t>
              </a:r>
              <a:r>
                <a:rPr lang="en-US" altLang="zh-CN" sz="1600" b="1" baseline="30000" dirty="0">
                  <a:latin typeface="Times New Roman" pitchFamily="18" charset="0"/>
                </a:rPr>
                <a:t>2</a:t>
              </a:r>
              <a:r>
                <a:rPr lang="en-US" altLang="zh-CN" sz="1600" b="1" dirty="0">
                  <a:latin typeface="宋体" pitchFamily="2" charset="-122"/>
                </a:rPr>
                <a:t>-</a:t>
              </a:r>
              <a:r>
                <a:rPr lang="en-US" altLang="zh-CN" sz="1600" b="1" dirty="0">
                  <a:latin typeface="Times New Roman" pitchFamily="18" charset="0"/>
                </a:rPr>
                <a:t>4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dirty="0">
                  <a:latin typeface="Times New Roman" pitchFamily="18" charset="0"/>
                </a:rPr>
                <a:t>c</a:t>
              </a:r>
              <a:endParaRPr lang="en-US" altLang="zh-CN" sz="1600" b="1" dirty="0"/>
            </a:p>
          </p:txBody>
        </p:sp>
      </p:grpSp>
      <p:grpSp>
        <p:nvGrpSpPr>
          <p:cNvPr id="354366" name="Group 62"/>
          <p:cNvGrpSpPr>
            <a:grpSpLocks/>
          </p:cNvGrpSpPr>
          <p:nvPr/>
        </p:nvGrpSpPr>
        <p:grpSpPr bwMode="auto">
          <a:xfrm>
            <a:off x="3014663" y="1170385"/>
            <a:ext cx="1485900" cy="540544"/>
            <a:chOff x="1899" y="983"/>
            <a:chExt cx="936" cy="454"/>
          </a:xfrm>
        </p:grpSpPr>
        <p:sp>
          <p:nvSpPr>
            <p:cNvPr id="354314" name="AutoShape 10"/>
            <p:cNvSpPr>
              <a:spLocks noChangeArrowheads="1"/>
            </p:cNvSpPr>
            <p:nvPr/>
          </p:nvSpPr>
          <p:spPr bwMode="auto">
            <a:xfrm>
              <a:off x="1899" y="1141"/>
              <a:ext cx="906" cy="296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6" name="Line 22"/>
            <p:cNvSpPr>
              <a:spLocks noChangeShapeType="1"/>
            </p:cNvSpPr>
            <p:nvPr/>
          </p:nvSpPr>
          <p:spPr bwMode="auto">
            <a:xfrm>
              <a:off x="2359" y="983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30" name="Text Box 26"/>
            <p:cNvSpPr txBox="1">
              <a:spLocks noChangeArrowheads="1"/>
            </p:cNvSpPr>
            <p:nvPr/>
          </p:nvSpPr>
          <p:spPr bwMode="auto">
            <a:xfrm>
              <a:off x="2064" y="1162"/>
              <a:ext cx="771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dirty="0">
                  <a:latin typeface="Times New Roman" pitchFamily="18" charset="0"/>
                </a:rPr>
                <a:t>△≥0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</p:grpSp>
      <p:grpSp>
        <p:nvGrpSpPr>
          <p:cNvPr id="354382" name="Group 78"/>
          <p:cNvGrpSpPr>
            <a:grpSpLocks/>
          </p:cNvGrpSpPr>
          <p:nvPr/>
        </p:nvGrpSpPr>
        <p:grpSpPr bwMode="auto">
          <a:xfrm>
            <a:off x="3054351" y="2881313"/>
            <a:ext cx="1419225" cy="533400"/>
            <a:chOff x="1924" y="2420"/>
            <a:chExt cx="894" cy="448"/>
          </a:xfrm>
        </p:grpSpPr>
        <p:sp>
          <p:nvSpPr>
            <p:cNvPr id="354335" name="AutoShape 31"/>
            <p:cNvSpPr>
              <a:spLocks noChangeArrowheads="1"/>
            </p:cNvSpPr>
            <p:nvPr/>
          </p:nvSpPr>
          <p:spPr bwMode="auto">
            <a:xfrm>
              <a:off x="1924" y="2573"/>
              <a:ext cx="894" cy="295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4369" name="Group 65"/>
            <p:cNvGrpSpPr>
              <a:grpSpLocks/>
            </p:cNvGrpSpPr>
            <p:nvPr/>
          </p:nvGrpSpPr>
          <p:grpSpPr bwMode="auto">
            <a:xfrm>
              <a:off x="2064" y="2420"/>
              <a:ext cx="680" cy="421"/>
              <a:chOff x="2064" y="2420"/>
              <a:chExt cx="680" cy="421"/>
            </a:xfrm>
          </p:grpSpPr>
          <p:sp>
            <p:nvSpPr>
              <p:cNvPr id="354336" name="Line 32"/>
              <p:cNvSpPr>
                <a:spLocks noChangeShapeType="1"/>
              </p:cNvSpPr>
              <p:nvPr/>
            </p:nvSpPr>
            <p:spPr bwMode="auto">
              <a:xfrm>
                <a:off x="2371" y="2420"/>
                <a:ext cx="0" cy="15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337" name="Text Box 33"/>
              <p:cNvSpPr txBox="1">
                <a:spLocks noChangeArrowheads="1"/>
              </p:cNvSpPr>
              <p:nvPr/>
            </p:nvSpPr>
            <p:spPr bwMode="auto">
              <a:xfrm>
                <a:off x="2064" y="2614"/>
                <a:ext cx="680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dirty="0">
                    <a:latin typeface="Times New Roman" pitchFamily="18" charset="0"/>
                  </a:rPr>
                  <a:t>△=0</a:t>
                </a:r>
                <a:r>
                  <a:rPr lang="zh-CN" altLang="en-US" sz="1600" b="1" dirty="0">
                    <a:latin typeface="Times New Roman" pitchFamily="18" charset="0"/>
                  </a:rPr>
                  <a:t>？</a:t>
                </a:r>
                <a:endParaRPr lang="zh-CN" altLang="en-US" sz="1600" b="1" dirty="0"/>
              </a:p>
            </p:txBody>
          </p:sp>
        </p:grpSp>
      </p:grpSp>
      <p:grpSp>
        <p:nvGrpSpPr>
          <p:cNvPr id="354370" name="Group 66"/>
          <p:cNvGrpSpPr>
            <a:grpSpLocks/>
          </p:cNvGrpSpPr>
          <p:nvPr/>
        </p:nvGrpSpPr>
        <p:grpSpPr bwMode="auto">
          <a:xfrm>
            <a:off x="3049589" y="3306367"/>
            <a:ext cx="1550987" cy="507206"/>
            <a:chOff x="1921" y="2777"/>
            <a:chExt cx="977" cy="426"/>
          </a:xfrm>
        </p:grpSpPr>
        <p:sp>
          <p:nvSpPr>
            <p:cNvPr id="354316" name="Rectangle 12"/>
            <p:cNvSpPr>
              <a:spLocks noChangeArrowheads="1"/>
            </p:cNvSpPr>
            <p:nvPr/>
          </p:nvSpPr>
          <p:spPr bwMode="auto">
            <a:xfrm>
              <a:off x="1921" y="3010"/>
              <a:ext cx="888" cy="19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3" name="Line 19"/>
            <p:cNvSpPr>
              <a:spLocks noChangeShapeType="1"/>
            </p:cNvSpPr>
            <p:nvPr/>
          </p:nvSpPr>
          <p:spPr bwMode="auto">
            <a:xfrm>
              <a:off x="2365" y="2859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38" name="Text Box 34"/>
            <p:cNvSpPr txBox="1">
              <a:spLocks noChangeArrowheads="1"/>
            </p:cNvSpPr>
            <p:nvPr/>
          </p:nvSpPr>
          <p:spPr bwMode="auto">
            <a:xfrm>
              <a:off x="2001" y="2777"/>
              <a:ext cx="220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54340" name="Text Box 36"/>
            <p:cNvSpPr txBox="1">
              <a:spLocks noChangeArrowheads="1"/>
            </p:cNvSpPr>
            <p:nvPr/>
          </p:nvSpPr>
          <p:spPr bwMode="auto">
            <a:xfrm>
              <a:off x="2036" y="2958"/>
              <a:ext cx="862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dirty="0">
                  <a:latin typeface="Times New Roman" pitchFamily="18" charset="0"/>
                </a:rPr>
                <a:t>x</a:t>
              </a:r>
              <a:r>
                <a:rPr lang="en-US" altLang="zh-CN" sz="1600" b="1" baseline="-25000" dirty="0">
                  <a:latin typeface="Times New Roman" pitchFamily="18" charset="0"/>
                </a:rPr>
                <a:t>1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dirty="0" err="1">
                  <a:latin typeface="Times New Roman" pitchFamily="18" charset="0"/>
                </a:rPr>
                <a:t>p+q</a:t>
              </a:r>
              <a:endParaRPr lang="en-US" altLang="zh-CN" sz="1600" b="1" dirty="0"/>
            </a:p>
          </p:txBody>
        </p:sp>
      </p:grpSp>
      <p:grpSp>
        <p:nvGrpSpPr>
          <p:cNvPr id="354373" name="Group 69"/>
          <p:cNvGrpSpPr>
            <a:grpSpLocks/>
          </p:cNvGrpSpPr>
          <p:nvPr/>
        </p:nvGrpSpPr>
        <p:grpSpPr bwMode="auto">
          <a:xfrm>
            <a:off x="2700338" y="4158854"/>
            <a:ext cx="2159000" cy="450056"/>
            <a:chOff x="1701" y="3493"/>
            <a:chExt cx="1360" cy="378"/>
          </a:xfrm>
        </p:grpSpPr>
        <p:sp>
          <p:nvSpPr>
            <p:cNvPr id="354318" name="AutoShape 14"/>
            <p:cNvSpPr>
              <a:spLocks noChangeArrowheads="1"/>
            </p:cNvSpPr>
            <p:nvPr/>
          </p:nvSpPr>
          <p:spPr bwMode="auto">
            <a:xfrm>
              <a:off x="1701" y="3644"/>
              <a:ext cx="1360" cy="227"/>
            </a:xfrm>
            <a:prstGeom prst="parallelogram">
              <a:avLst>
                <a:gd name="adj" fmla="val 14978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1" name="Line 17"/>
            <p:cNvSpPr>
              <a:spLocks noChangeShapeType="1"/>
            </p:cNvSpPr>
            <p:nvPr/>
          </p:nvSpPr>
          <p:spPr bwMode="auto">
            <a:xfrm>
              <a:off x="2365" y="3493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43" name="Text Box 39"/>
            <p:cNvSpPr txBox="1">
              <a:spLocks noChangeArrowheads="1"/>
            </p:cNvSpPr>
            <p:nvPr/>
          </p:nvSpPr>
          <p:spPr bwMode="auto">
            <a:xfrm>
              <a:off x="1927" y="3630"/>
              <a:ext cx="1104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dirty="0">
                  <a:latin typeface="Times New Roman" pitchFamily="18" charset="0"/>
                </a:rPr>
                <a:t>x</a:t>
              </a:r>
              <a:r>
                <a:rPr lang="en-US" altLang="zh-CN" sz="1600" b="1" baseline="-25000" dirty="0">
                  <a:latin typeface="Times New Roman" pitchFamily="18" charset="0"/>
                </a:rPr>
                <a:t>1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dirty="0">
                  <a:latin typeface="Times New Roman" pitchFamily="18" charset="0"/>
                </a:rPr>
                <a:t>x</a:t>
              </a:r>
              <a:r>
                <a:rPr lang="en-US" altLang="zh-CN" sz="1600" b="1" baseline="-25000" dirty="0">
                  <a:latin typeface="Times New Roman" pitchFamily="18" charset="0"/>
                </a:rPr>
                <a:t>2</a:t>
              </a:r>
              <a:endParaRPr lang="en-US" altLang="zh-CN" sz="1600" b="1" dirty="0"/>
            </a:p>
          </p:txBody>
        </p:sp>
      </p:grpSp>
      <p:grpSp>
        <p:nvGrpSpPr>
          <p:cNvPr id="354376" name="Group 72"/>
          <p:cNvGrpSpPr>
            <a:grpSpLocks/>
          </p:cNvGrpSpPr>
          <p:nvPr/>
        </p:nvGrpSpPr>
        <p:grpSpPr bwMode="auto">
          <a:xfrm>
            <a:off x="3744913" y="4613672"/>
            <a:ext cx="2684462" cy="195263"/>
            <a:chOff x="2359" y="3875"/>
            <a:chExt cx="1691" cy="164"/>
          </a:xfrm>
        </p:grpSpPr>
        <p:sp>
          <p:nvSpPr>
            <p:cNvPr id="354355" name="Line 51"/>
            <p:cNvSpPr>
              <a:spLocks noChangeShapeType="1"/>
            </p:cNvSpPr>
            <p:nvPr/>
          </p:nvSpPr>
          <p:spPr bwMode="auto">
            <a:xfrm flipV="1">
              <a:off x="4050" y="3875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56" name="Freeform 52"/>
            <p:cNvSpPr>
              <a:spLocks/>
            </p:cNvSpPr>
            <p:nvPr/>
          </p:nvSpPr>
          <p:spPr bwMode="auto">
            <a:xfrm>
              <a:off x="2359" y="4023"/>
              <a:ext cx="1691" cy="16"/>
            </a:xfrm>
            <a:custGeom>
              <a:avLst/>
              <a:gdLst>
                <a:gd name="T0" fmla="*/ 1691 w 1691"/>
                <a:gd name="T1" fmla="*/ 0 h 16"/>
                <a:gd name="T2" fmla="*/ 0 w 1691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1" h="16">
                  <a:moveTo>
                    <a:pt x="1691" y="0"/>
                  </a:moveTo>
                  <a:lnTo>
                    <a:pt x="0" y="16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4374" name="Group 70"/>
          <p:cNvGrpSpPr>
            <a:grpSpLocks/>
          </p:cNvGrpSpPr>
          <p:nvPr/>
        </p:nvGrpSpPr>
        <p:grpSpPr bwMode="auto">
          <a:xfrm>
            <a:off x="3400425" y="4591051"/>
            <a:ext cx="788988" cy="565547"/>
            <a:chOff x="2142" y="3856"/>
            <a:chExt cx="497" cy="475"/>
          </a:xfrm>
        </p:grpSpPr>
        <p:sp>
          <p:nvSpPr>
            <p:cNvPr id="354311" name="AutoShape 7"/>
            <p:cNvSpPr>
              <a:spLocks noChangeArrowheads="1"/>
            </p:cNvSpPr>
            <p:nvPr/>
          </p:nvSpPr>
          <p:spPr bwMode="auto">
            <a:xfrm>
              <a:off x="2142" y="4104"/>
              <a:ext cx="466" cy="227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44" name="Text Box 40"/>
            <p:cNvSpPr txBox="1">
              <a:spLocks noChangeArrowheads="1"/>
            </p:cNvSpPr>
            <p:nvPr/>
          </p:nvSpPr>
          <p:spPr bwMode="auto">
            <a:xfrm>
              <a:off x="2164" y="4093"/>
              <a:ext cx="475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  <p:sp>
          <p:nvSpPr>
            <p:cNvPr id="354357" name="Line 53"/>
            <p:cNvSpPr>
              <a:spLocks noChangeShapeType="1"/>
            </p:cNvSpPr>
            <p:nvPr/>
          </p:nvSpPr>
          <p:spPr bwMode="auto">
            <a:xfrm>
              <a:off x="2365" y="3856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4377" name="Group 73"/>
          <p:cNvGrpSpPr>
            <a:grpSpLocks/>
          </p:cNvGrpSpPr>
          <p:nvPr/>
        </p:nvGrpSpPr>
        <p:grpSpPr bwMode="auto">
          <a:xfrm>
            <a:off x="4457701" y="1163241"/>
            <a:ext cx="1985963" cy="2813447"/>
            <a:chOff x="2808" y="977"/>
            <a:chExt cx="1251" cy="2363"/>
          </a:xfrm>
        </p:grpSpPr>
        <p:sp>
          <p:nvSpPr>
            <p:cNvPr id="354348" name="Text Box 44"/>
            <p:cNvSpPr txBox="1">
              <a:spLocks noChangeArrowheads="1"/>
            </p:cNvSpPr>
            <p:nvPr/>
          </p:nvSpPr>
          <p:spPr bwMode="auto">
            <a:xfrm>
              <a:off x="3047" y="977"/>
              <a:ext cx="292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54350" name="Line 46"/>
            <p:cNvSpPr>
              <a:spLocks noChangeShapeType="1"/>
            </p:cNvSpPr>
            <p:nvPr/>
          </p:nvSpPr>
          <p:spPr bwMode="auto">
            <a:xfrm>
              <a:off x="4059" y="1298"/>
              <a:ext cx="0" cy="20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58" name="Line 54"/>
            <p:cNvSpPr>
              <a:spLocks noChangeShapeType="1"/>
            </p:cNvSpPr>
            <p:nvPr/>
          </p:nvSpPr>
          <p:spPr bwMode="auto">
            <a:xfrm flipH="1" flipV="1">
              <a:off x="2808" y="1289"/>
              <a:ext cx="1251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4367" name="Group 63"/>
          <p:cNvGrpSpPr>
            <a:grpSpLocks/>
          </p:cNvGrpSpPr>
          <p:nvPr/>
        </p:nvGrpSpPr>
        <p:grpSpPr bwMode="auto">
          <a:xfrm>
            <a:off x="3306763" y="1561660"/>
            <a:ext cx="882650" cy="638175"/>
            <a:chOff x="2091" y="1354"/>
            <a:chExt cx="556" cy="536"/>
          </a:xfrm>
        </p:grpSpPr>
        <p:sp>
          <p:nvSpPr>
            <p:cNvPr id="354315" name="Rectangle 11"/>
            <p:cNvSpPr>
              <a:spLocks noChangeArrowheads="1"/>
            </p:cNvSpPr>
            <p:nvPr/>
          </p:nvSpPr>
          <p:spPr bwMode="auto">
            <a:xfrm>
              <a:off x="2119" y="1588"/>
              <a:ext cx="528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24" name="Line 20"/>
            <p:cNvSpPr>
              <a:spLocks noChangeShapeType="1"/>
            </p:cNvSpPr>
            <p:nvPr/>
          </p:nvSpPr>
          <p:spPr bwMode="auto">
            <a:xfrm>
              <a:off x="2365" y="1437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31" name="Text Box 27"/>
            <p:cNvSpPr txBox="1">
              <a:spLocks noChangeArrowheads="1"/>
            </p:cNvSpPr>
            <p:nvPr/>
          </p:nvSpPr>
          <p:spPr bwMode="auto">
            <a:xfrm>
              <a:off x="2340" y="1354"/>
              <a:ext cx="26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graphicFrame>
          <p:nvGraphicFramePr>
            <p:cNvPr id="354359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3336683"/>
                </p:ext>
              </p:extLst>
            </p:nvPr>
          </p:nvGraphicFramePr>
          <p:xfrm>
            <a:off x="2091" y="1589"/>
            <a:ext cx="544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4" name="Equation" r:id="rId5" imgW="634680" imgH="380880" progId="Equation.DSMT4">
                    <p:embed/>
                  </p:oleObj>
                </mc:Choice>
                <mc:Fallback>
                  <p:oleObj name="Equation" r:id="rId5" imgW="634680" imgH="380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91" y="1589"/>
                          <a:ext cx="544" cy="295"/>
                        </a:xfrm>
                        <a:prstGeom prst="rect">
                          <a:avLst/>
                        </a:prstGeom>
                        <a:solidFill>
                          <a:srgbClr val="C00000"/>
                        </a:solidFill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4368" name="Group 64"/>
          <p:cNvGrpSpPr>
            <a:grpSpLocks/>
          </p:cNvGrpSpPr>
          <p:nvPr/>
        </p:nvGrpSpPr>
        <p:grpSpPr bwMode="auto">
          <a:xfrm>
            <a:off x="3276600" y="2247901"/>
            <a:ext cx="990600" cy="631031"/>
            <a:chOff x="2047" y="1890"/>
            <a:chExt cx="624" cy="530"/>
          </a:xfrm>
          <a:solidFill>
            <a:srgbClr val="C00000"/>
          </a:solidFill>
        </p:grpSpPr>
        <p:sp>
          <p:nvSpPr>
            <p:cNvPr id="354325" name="Line 21"/>
            <p:cNvSpPr>
              <a:spLocks noChangeShapeType="1"/>
            </p:cNvSpPr>
            <p:nvPr/>
          </p:nvSpPr>
          <p:spPr bwMode="auto">
            <a:xfrm>
              <a:off x="2359" y="1890"/>
              <a:ext cx="0" cy="151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33" name="Rectangle 29"/>
            <p:cNvSpPr>
              <a:spLocks noChangeArrowheads="1"/>
            </p:cNvSpPr>
            <p:nvPr/>
          </p:nvSpPr>
          <p:spPr bwMode="auto">
            <a:xfrm>
              <a:off x="2047" y="2041"/>
              <a:ext cx="624" cy="379"/>
            </a:xfrm>
            <a:prstGeom prst="rect">
              <a:avLst/>
            </a:prstGeom>
            <a:grp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54360" name="Object 56"/>
            <p:cNvGraphicFramePr>
              <a:graphicFrameLocks noChangeAspect="1"/>
            </p:cNvGraphicFramePr>
            <p:nvPr/>
          </p:nvGraphicFramePr>
          <p:xfrm>
            <a:off x="2064" y="2051"/>
            <a:ext cx="589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5" name="Equation" r:id="rId7" imgW="558720" imgH="406080" progId="Equation.DSMT4">
                    <p:embed/>
                  </p:oleObj>
                </mc:Choice>
                <mc:Fallback>
                  <p:oleObj name="Equation" r:id="rId7" imgW="55872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2051"/>
                          <a:ext cx="589" cy="36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4371" name="Group 67"/>
          <p:cNvGrpSpPr>
            <a:grpSpLocks/>
          </p:cNvGrpSpPr>
          <p:nvPr/>
        </p:nvGrpSpPr>
        <p:grpSpPr bwMode="auto">
          <a:xfrm>
            <a:off x="3032125" y="3781425"/>
            <a:ext cx="1511300" cy="410766"/>
            <a:chOff x="1910" y="3176"/>
            <a:chExt cx="952" cy="345"/>
          </a:xfrm>
        </p:grpSpPr>
        <p:sp>
          <p:nvSpPr>
            <p:cNvPr id="354322" name="Line 18"/>
            <p:cNvSpPr>
              <a:spLocks noChangeShapeType="1"/>
            </p:cNvSpPr>
            <p:nvPr/>
          </p:nvSpPr>
          <p:spPr bwMode="auto">
            <a:xfrm>
              <a:off x="2365" y="3176"/>
              <a:ext cx="0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41" name="Rectangle 37"/>
            <p:cNvSpPr>
              <a:spLocks noChangeArrowheads="1"/>
            </p:cNvSpPr>
            <p:nvPr/>
          </p:nvSpPr>
          <p:spPr bwMode="auto">
            <a:xfrm>
              <a:off x="1910" y="3327"/>
              <a:ext cx="907" cy="1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42" name="Text Box 38"/>
            <p:cNvSpPr txBox="1">
              <a:spLocks noChangeArrowheads="1"/>
            </p:cNvSpPr>
            <p:nvPr/>
          </p:nvSpPr>
          <p:spPr bwMode="auto">
            <a:xfrm>
              <a:off x="2045" y="3267"/>
              <a:ext cx="817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dirty="0">
                  <a:latin typeface="Times New Roman" pitchFamily="18" charset="0"/>
                </a:rPr>
                <a:t>x</a:t>
              </a:r>
              <a:r>
                <a:rPr lang="en-US" altLang="zh-CN" sz="1600" b="1" baseline="-25000" dirty="0">
                  <a:latin typeface="Times New Roman" pitchFamily="18" charset="0"/>
                </a:rPr>
                <a:t>2</a:t>
              </a:r>
              <a:r>
                <a:rPr lang="en-US" altLang="zh-CN" sz="1600" b="1" dirty="0">
                  <a:latin typeface="Times New Roman" pitchFamily="18" charset="0"/>
                </a:rPr>
                <a:t>=p</a:t>
              </a:r>
              <a:r>
                <a:rPr lang="en-US" altLang="zh-CN" sz="1600" b="1" dirty="0">
                  <a:latin typeface="宋体" pitchFamily="2" charset="-122"/>
                </a:rPr>
                <a:t>-</a:t>
              </a:r>
              <a:r>
                <a:rPr lang="en-US" altLang="zh-CN" sz="1600" b="1" dirty="0">
                  <a:latin typeface="Times New Roman" pitchFamily="18" charset="0"/>
                </a:rPr>
                <a:t>q</a:t>
              </a:r>
              <a:endParaRPr lang="en-US" altLang="zh-CN" sz="1600" b="1" dirty="0"/>
            </a:p>
          </p:txBody>
        </p:sp>
      </p:grpSp>
      <p:grpSp>
        <p:nvGrpSpPr>
          <p:cNvPr id="354381" name="Group 77"/>
          <p:cNvGrpSpPr>
            <a:grpSpLocks/>
          </p:cNvGrpSpPr>
          <p:nvPr/>
        </p:nvGrpSpPr>
        <p:grpSpPr bwMode="auto">
          <a:xfrm>
            <a:off x="611188" y="4320778"/>
            <a:ext cx="3143250" cy="490538"/>
            <a:chOff x="385" y="3629"/>
            <a:chExt cx="1980" cy="412"/>
          </a:xfrm>
        </p:grpSpPr>
        <p:grpSp>
          <p:nvGrpSpPr>
            <p:cNvPr id="354375" name="Group 71"/>
            <p:cNvGrpSpPr>
              <a:grpSpLocks/>
            </p:cNvGrpSpPr>
            <p:nvPr/>
          </p:nvGrpSpPr>
          <p:grpSpPr bwMode="auto">
            <a:xfrm>
              <a:off x="1198" y="3939"/>
              <a:ext cx="1167" cy="102"/>
              <a:chOff x="1198" y="3939"/>
              <a:chExt cx="1167" cy="102"/>
            </a:xfrm>
          </p:grpSpPr>
          <p:sp>
            <p:nvSpPr>
              <p:cNvPr id="354353" name="Freeform 49"/>
              <p:cNvSpPr>
                <a:spLocks/>
              </p:cNvSpPr>
              <p:nvPr/>
            </p:nvSpPr>
            <p:spPr bwMode="auto">
              <a:xfrm>
                <a:off x="1198" y="4008"/>
                <a:ext cx="1167" cy="24"/>
              </a:xfrm>
              <a:custGeom>
                <a:avLst/>
                <a:gdLst>
                  <a:gd name="T0" fmla="*/ 0 w 1167"/>
                  <a:gd name="T1" fmla="*/ 24 h 24"/>
                  <a:gd name="T2" fmla="*/ 1167 w 1167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67" h="24">
                    <a:moveTo>
                      <a:pt x="0" y="24"/>
                    </a:moveTo>
                    <a:lnTo>
                      <a:pt x="1167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354" name="Freeform 50"/>
              <p:cNvSpPr>
                <a:spLocks/>
              </p:cNvSpPr>
              <p:nvPr/>
            </p:nvSpPr>
            <p:spPr bwMode="auto">
              <a:xfrm>
                <a:off x="1203" y="3939"/>
                <a:ext cx="4" cy="102"/>
              </a:xfrm>
              <a:custGeom>
                <a:avLst/>
                <a:gdLst>
                  <a:gd name="T0" fmla="*/ 4 w 4"/>
                  <a:gd name="T1" fmla="*/ 102 h 102"/>
                  <a:gd name="T2" fmla="*/ 0 w 4"/>
                  <a:gd name="T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102">
                    <a:moveTo>
                      <a:pt x="4" y="102"/>
                    </a:moveTo>
                    <a:lnTo>
                      <a:pt x="0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4345" name="AutoShape 41"/>
            <p:cNvSpPr>
              <a:spLocks noChangeArrowheads="1"/>
            </p:cNvSpPr>
            <p:nvPr/>
          </p:nvSpPr>
          <p:spPr bwMode="auto">
            <a:xfrm>
              <a:off x="385" y="3629"/>
              <a:ext cx="1576" cy="300"/>
            </a:xfrm>
            <a:prstGeom prst="parallelogram">
              <a:avLst>
                <a:gd name="adj" fmla="val 131333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46" name="Text Box 42"/>
            <p:cNvSpPr txBox="1">
              <a:spLocks noChangeArrowheads="1"/>
            </p:cNvSpPr>
            <p:nvPr/>
          </p:nvSpPr>
          <p:spPr bwMode="auto">
            <a:xfrm>
              <a:off x="657" y="365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dirty="0">
                  <a:latin typeface="Times New Roman" pitchFamily="18" charset="0"/>
                </a:rPr>
                <a:t>x</a:t>
              </a:r>
              <a:r>
                <a:rPr lang="en-US" altLang="zh-CN" sz="1600" b="1" baseline="-25000" dirty="0">
                  <a:latin typeface="Times New Roman" pitchFamily="18" charset="0"/>
                </a:rPr>
                <a:t>1</a:t>
              </a:r>
              <a:r>
                <a:rPr lang="en-US" altLang="zh-CN" sz="1600" b="1" dirty="0">
                  <a:latin typeface="Times New Roman" pitchFamily="18" charset="0"/>
                </a:rPr>
                <a:t>=x</a:t>
              </a:r>
              <a:r>
                <a:rPr lang="en-US" altLang="zh-CN" sz="1600" b="1" baseline="-25000" dirty="0">
                  <a:latin typeface="Times New Roman" pitchFamily="18" charset="0"/>
                </a:rPr>
                <a:t>2</a:t>
              </a:r>
              <a:r>
                <a:rPr lang="en-US" altLang="zh-CN" sz="1600" b="1" dirty="0">
                  <a:latin typeface="Times New Roman" pitchFamily="18" charset="0"/>
                </a:rPr>
                <a:t>=p</a:t>
              </a:r>
              <a:endParaRPr lang="en-US" altLang="zh-CN" sz="1600" b="1" dirty="0"/>
            </a:p>
          </p:txBody>
        </p:sp>
      </p:grpSp>
      <p:grpSp>
        <p:nvGrpSpPr>
          <p:cNvPr id="354380" name="Group 76"/>
          <p:cNvGrpSpPr>
            <a:grpSpLocks/>
          </p:cNvGrpSpPr>
          <p:nvPr/>
        </p:nvGrpSpPr>
        <p:grpSpPr bwMode="auto">
          <a:xfrm>
            <a:off x="1979613" y="2951560"/>
            <a:ext cx="1065212" cy="1370409"/>
            <a:chOff x="1247" y="2479"/>
            <a:chExt cx="671" cy="1151"/>
          </a:xfrm>
        </p:grpSpPr>
        <p:sp>
          <p:nvSpPr>
            <p:cNvPr id="354352" name="Line 48"/>
            <p:cNvSpPr>
              <a:spLocks noChangeShapeType="1"/>
            </p:cNvSpPr>
            <p:nvPr/>
          </p:nvSpPr>
          <p:spPr bwMode="auto">
            <a:xfrm>
              <a:off x="1247" y="2723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4379" name="Group 75"/>
            <p:cNvGrpSpPr>
              <a:grpSpLocks/>
            </p:cNvGrpSpPr>
            <p:nvPr/>
          </p:nvGrpSpPr>
          <p:grpSpPr bwMode="auto">
            <a:xfrm>
              <a:off x="1262" y="2479"/>
              <a:ext cx="656" cy="255"/>
              <a:chOff x="1262" y="2479"/>
              <a:chExt cx="656" cy="255"/>
            </a:xfrm>
          </p:grpSpPr>
          <p:sp>
            <p:nvSpPr>
              <p:cNvPr id="354339" name="Text Box 35"/>
              <p:cNvSpPr txBox="1">
                <a:spLocks noChangeArrowheads="1"/>
              </p:cNvSpPr>
              <p:nvPr/>
            </p:nvSpPr>
            <p:spPr bwMode="auto">
              <a:xfrm>
                <a:off x="1494" y="2479"/>
                <a:ext cx="260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是</a:t>
                </a:r>
                <a:endParaRPr lang="zh-CN" altLang="en-US" sz="1600" b="1" dirty="0"/>
              </a:p>
            </p:txBody>
          </p:sp>
          <p:sp>
            <p:nvSpPr>
              <p:cNvPr id="354361" name="Freeform 57"/>
              <p:cNvSpPr>
                <a:spLocks/>
              </p:cNvSpPr>
              <p:nvPr/>
            </p:nvSpPr>
            <p:spPr bwMode="auto">
              <a:xfrm>
                <a:off x="1262" y="2724"/>
                <a:ext cx="656" cy="10"/>
              </a:xfrm>
              <a:custGeom>
                <a:avLst/>
                <a:gdLst>
                  <a:gd name="T0" fmla="*/ 0 w 656"/>
                  <a:gd name="T1" fmla="*/ 10 h 10"/>
                  <a:gd name="T2" fmla="*/ 656 w 656"/>
                  <a:gd name="T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56" h="10">
                    <a:moveTo>
                      <a:pt x="0" y="10"/>
                    </a:moveTo>
                    <a:lnTo>
                      <a:pt x="656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54378" name="Group 74"/>
          <p:cNvGrpSpPr>
            <a:grpSpLocks/>
          </p:cNvGrpSpPr>
          <p:nvPr/>
        </p:nvGrpSpPr>
        <p:grpSpPr bwMode="auto">
          <a:xfrm>
            <a:off x="4787900" y="3975499"/>
            <a:ext cx="3024188" cy="681037"/>
            <a:chOff x="3016" y="3339"/>
            <a:chExt cx="1905" cy="572"/>
          </a:xfrm>
        </p:grpSpPr>
        <p:sp>
          <p:nvSpPr>
            <p:cNvPr id="354317" name="AutoShape 13"/>
            <p:cNvSpPr>
              <a:spLocks noChangeArrowheads="1"/>
            </p:cNvSpPr>
            <p:nvPr/>
          </p:nvSpPr>
          <p:spPr bwMode="auto">
            <a:xfrm>
              <a:off x="3016" y="3339"/>
              <a:ext cx="1905" cy="529"/>
            </a:xfrm>
            <a:prstGeom prst="parallelogram">
              <a:avLst>
                <a:gd name="adj" fmla="val 90028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62" name="Text Box 58"/>
            <p:cNvSpPr txBox="1">
              <a:spLocks noChangeArrowheads="1"/>
            </p:cNvSpPr>
            <p:nvPr/>
          </p:nvSpPr>
          <p:spPr bwMode="auto">
            <a:xfrm>
              <a:off x="3379" y="3420"/>
              <a:ext cx="1270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/>
                <a:t>输出“方程没有实数根”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029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5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5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5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5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5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5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5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5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5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5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35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5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35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35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</a:t>
            </a:r>
            <a:r>
              <a:rPr lang="zh-CN" altLang="en-US" sz="2400" b="1" dirty="0">
                <a:latin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</a:rPr>
              <a:t>2 </a:t>
            </a:r>
            <a:r>
              <a:rPr lang="zh-CN" altLang="en-US" sz="2400" b="1" dirty="0">
                <a:latin typeface="宋体" pitchFamily="2" charset="-122"/>
              </a:rPr>
              <a:t>某工厂</a:t>
            </a:r>
            <a:r>
              <a:rPr lang="en-US" altLang="zh-CN" sz="2400" b="1" dirty="0">
                <a:latin typeface="宋体" pitchFamily="2" charset="-122"/>
              </a:rPr>
              <a:t>2005</a:t>
            </a:r>
            <a:r>
              <a:rPr lang="zh-CN" altLang="en-US" sz="2400" b="1" dirty="0">
                <a:latin typeface="宋体" pitchFamily="2" charset="-122"/>
              </a:rPr>
              <a:t>年的年生产总值为</a:t>
            </a:r>
            <a:r>
              <a:rPr lang="en-US" altLang="zh-CN" sz="2400" b="1" dirty="0">
                <a:latin typeface="宋体" pitchFamily="2" charset="-122"/>
              </a:rPr>
              <a:t>200</a:t>
            </a:r>
            <a:r>
              <a:rPr lang="zh-CN" altLang="en-US" sz="2400" b="1" dirty="0">
                <a:latin typeface="宋体" pitchFamily="2" charset="-122"/>
              </a:rPr>
              <a:t>万元，技术革新后预计以后每年的年生产总值都比上一年增长</a:t>
            </a:r>
            <a:r>
              <a:rPr lang="en-US" altLang="zh-CN" sz="2400" b="1" dirty="0">
                <a:latin typeface="宋体" pitchFamily="2" charset="-122"/>
              </a:rPr>
              <a:t>5%.</a:t>
            </a:r>
            <a:r>
              <a:rPr lang="zh-CN" altLang="en-US" sz="2400" b="1" dirty="0">
                <a:latin typeface="宋体" pitchFamily="2" charset="-122"/>
              </a:rPr>
              <a:t>设计一个程序框图，输出预计年生产总值超过</a:t>
            </a:r>
            <a:r>
              <a:rPr lang="en-US" altLang="zh-CN" sz="2400" b="1" dirty="0">
                <a:latin typeface="宋体" pitchFamily="2" charset="-122"/>
              </a:rPr>
              <a:t>300</a:t>
            </a:r>
            <a:r>
              <a:rPr lang="zh-CN" altLang="en-US" sz="2400" b="1" dirty="0">
                <a:latin typeface="宋体" pitchFamily="2" charset="-122"/>
              </a:rPr>
              <a:t>万元的最早年份</a:t>
            </a:r>
            <a:r>
              <a:rPr lang="en-US" altLang="zh-CN" sz="2400" b="1" dirty="0">
                <a:latin typeface="宋体" pitchFamily="2" charset="-122"/>
              </a:rPr>
              <a:t>.</a:t>
            </a:r>
            <a:endParaRPr lang="en-US" altLang="zh-CN" sz="2400" dirty="0"/>
          </a:p>
        </p:txBody>
      </p:sp>
      <p:sp>
        <p:nvSpPr>
          <p:cNvPr id="355333" name="Text Box 5"/>
          <p:cNvSpPr txBox="1">
            <a:spLocks noChangeArrowheads="1"/>
          </p:cNvSpPr>
          <p:nvPr/>
        </p:nvSpPr>
        <p:spPr bwMode="auto">
          <a:xfrm>
            <a:off x="346905" y="3219822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第三步，判断所得的结果是否大于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300.	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</a:rPr>
              <a:t>若是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，则输出该年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</a:rPr>
              <a:t>的</a:t>
            </a:r>
            <a:endParaRPr lang="en-US" altLang="zh-CN" sz="2400" b="1" dirty="0" smtClean="0">
              <a:solidFill>
                <a:srgbClr val="C00000"/>
              </a:solidFill>
              <a:latin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</a:rPr>
              <a:t>年份；否则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，返回第二步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355334" name="Rectangle 6"/>
          <p:cNvSpPr>
            <a:spLocks noChangeArrowheads="1"/>
          </p:cNvSpPr>
          <p:nvPr/>
        </p:nvSpPr>
        <p:spPr bwMode="auto">
          <a:xfrm>
            <a:off x="346905" y="2087344"/>
            <a:ext cx="51395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第一步， 输入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2005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年的年生产总值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355335" name="Rectangle 7"/>
          <p:cNvSpPr>
            <a:spLocks noChangeArrowheads="1"/>
          </p:cNvSpPr>
          <p:nvPr/>
        </p:nvSpPr>
        <p:spPr bwMode="auto">
          <a:xfrm>
            <a:off x="346905" y="2610564"/>
            <a:ext cx="8631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</a:rPr>
              <a:t>第二步，计算下一年的年生产总值</a:t>
            </a:r>
            <a:r>
              <a:rPr lang="en-US" altLang="zh-CN" sz="2400" b="1" dirty="0">
                <a:solidFill>
                  <a:srgbClr val="C0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355336" name="Text Box 8"/>
          <p:cNvSpPr txBox="1">
            <a:spLocks noChangeArrowheads="1"/>
          </p:cNvSpPr>
          <p:nvPr/>
        </p:nvSpPr>
        <p:spPr bwMode="auto">
          <a:xfrm>
            <a:off x="395536" y="1491630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6600"/>
                </a:solidFill>
              </a:rPr>
              <a:t>算法分析</a:t>
            </a:r>
            <a:r>
              <a:rPr lang="zh-CN" altLang="en-US" sz="2800" dirty="0">
                <a:solidFill>
                  <a:srgbClr val="336600"/>
                </a:solidFill>
              </a:rPr>
              <a:t>：</a:t>
            </a:r>
          </a:p>
        </p:txBody>
      </p:sp>
      <p:pic>
        <p:nvPicPr>
          <p:cNvPr id="45058" name="Picture 2" descr="C:\Documents and Settings\Administrator\桌面\新建文件夹 (4)\u=1351802056,2699750590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84" y="4098911"/>
            <a:ext cx="127635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C:\Documents and Settings\Administrator\桌面\新建文件夹 (4)\u=1351802056,2699750590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06034"/>
            <a:ext cx="127635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C:\Documents and Settings\Administrator\桌面\新建文件夹 (4)\u=1351802056,2699750590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498" y="1020142"/>
            <a:ext cx="1612829" cy="119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50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5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/>
      <p:bldP spid="355334" grpId="0"/>
      <p:bldP spid="355335" grpId="0"/>
      <p:bldP spid="3553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3201" y="1563638"/>
            <a:ext cx="20633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第二课时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22" name="Picture 2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304" y="2643759"/>
            <a:ext cx="1536994" cy="142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98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6" name="Text Box 4"/>
          <p:cNvSpPr txBox="1">
            <a:spLocks noChangeArrowheads="1"/>
          </p:cNvSpPr>
          <p:nvPr/>
        </p:nvSpPr>
        <p:spPr bwMode="auto">
          <a:xfrm>
            <a:off x="0" y="3327798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）控制条件：当“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&gt;300”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时终止循环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56357" name="Rectangle 5"/>
          <p:cNvSpPr>
            <a:spLocks noChangeArrowheads="1"/>
          </p:cNvSpPr>
          <p:nvPr/>
        </p:nvSpPr>
        <p:spPr bwMode="auto">
          <a:xfrm>
            <a:off x="0" y="145114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）循环体：设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为某年的年生产总值，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为年生产总值的年增长量，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为年份，则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=0.05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+1.</a:t>
            </a:r>
          </a:p>
        </p:txBody>
      </p:sp>
      <p:sp>
        <p:nvSpPr>
          <p:cNvPr id="356358" name="Rectangle 6"/>
          <p:cNvSpPr>
            <a:spLocks noChangeArrowheads="1"/>
          </p:cNvSpPr>
          <p:nvPr/>
        </p:nvSpPr>
        <p:spPr bwMode="auto">
          <a:xfrm>
            <a:off x="0" y="2409826"/>
            <a:ext cx="49664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）初始值：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=2005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=200.</a:t>
            </a:r>
          </a:p>
        </p:txBody>
      </p:sp>
      <p:sp>
        <p:nvSpPr>
          <p:cNvPr id="356359" name="Text Box 7"/>
          <p:cNvSpPr txBox="1">
            <a:spLocks noChangeArrowheads="1"/>
          </p:cNvSpPr>
          <p:nvPr/>
        </p:nvSpPr>
        <p:spPr bwMode="auto">
          <a:xfrm>
            <a:off x="0" y="195262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循环结构：</a:t>
            </a:r>
          </a:p>
        </p:txBody>
      </p:sp>
    </p:spTree>
    <p:extLst>
      <p:ext uri="{BB962C8B-B14F-4D97-AF65-F5344CB8AC3E}">
        <p14:creationId xmlns:p14="http://schemas.microsoft.com/office/powerpoint/2010/main" val="1914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6" grpId="0"/>
      <p:bldP spid="356357" grpId="0"/>
      <p:bldP spid="3563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412" name="Group 36"/>
          <p:cNvGrpSpPr>
            <a:grpSpLocks/>
          </p:cNvGrpSpPr>
          <p:nvPr/>
        </p:nvGrpSpPr>
        <p:grpSpPr bwMode="auto">
          <a:xfrm>
            <a:off x="3387725" y="141685"/>
            <a:ext cx="960438" cy="275034"/>
            <a:chOff x="2134" y="119"/>
            <a:chExt cx="605" cy="231"/>
          </a:xfrm>
        </p:grpSpPr>
        <p:sp>
          <p:nvSpPr>
            <p:cNvPr id="357381" name="AutoShape 5"/>
            <p:cNvSpPr>
              <a:spLocks noChangeArrowheads="1"/>
            </p:cNvSpPr>
            <p:nvPr/>
          </p:nvSpPr>
          <p:spPr bwMode="auto">
            <a:xfrm>
              <a:off x="2134" y="119"/>
              <a:ext cx="542" cy="23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8" name="Text Box 22"/>
            <p:cNvSpPr txBox="1">
              <a:spLocks noChangeArrowheads="1"/>
            </p:cNvSpPr>
            <p:nvPr/>
          </p:nvSpPr>
          <p:spPr bwMode="auto">
            <a:xfrm>
              <a:off x="2197" y="119"/>
              <a:ext cx="5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</p:grpSp>
      <p:grpSp>
        <p:nvGrpSpPr>
          <p:cNvPr id="357413" name="Group 37"/>
          <p:cNvGrpSpPr>
            <a:grpSpLocks/>
          </p:cNvGrpSpPr>
          <p:nvPr/>
        </p:nvGrpSpPr>
        <p:grpSpPr bwMode="auto">
          <a:xfrm>
            <a:off x="3144838" y="416719"/>
            <a:ext cx="1447800" cy="550069"/>
            <a:chOff x="1981" y="350"/>
            <a:chExt cx="912" cy="462"/>
          </a:xfrm>
        </p:grpSpPr>
        <p:sp>
          <p:nvSpPr>
            <p:cNvPr id="357383" name="Rectangle 7"/>
            <p:cNvSpPr>
              <a:spLocks noChangeArrowheads="1"/>
            </p:cNvSpPr>
            <p:nvPr/>
          </p:nvSpPr>
          <p:spPr bwMode="auto">
            <a:xfrm>
              <a:off x="1981" y="581"/>
              <a:ext cx="867" cy="23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0" name="Line 14"/>
            <p:cNvSpPr>
              <a:spLocks noChangeShapeType="1"/>
            </p:cNvSpPr>
            <p:nvPr/>
          </p:nvSpPr>
          <p:spPr bwMode="auto">
            <a:xfrm>
              <a:off x="2414" y="350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9" name="Text Box 23"/>
            <p:cNvSpPr txBox="1">
              <a:spLocks noChangeArrowheads="1"/>
            </p:cNvSpPr>
            <p:nvPr/>
          </p:nvSpPr>
          <p:spPr bwMode="auto">
            <a:xfrm>
              <a:off x="2134" y="581"/>
              <a:ext cx="75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=2005</a:t>
              </a:r>
              <a:endParaRPr lang="en-US" altLang="zh-CN" sz="1600" b="1" dirty="0"/>
            </a:p>
          </p:txBody>
        </p:sp>
      </p:grpSp>
      <p:grpSp>
        <p:nvGrpSpPr>
          <p:cNvPr id="357414" name="Group 38"/>
          <p:cNvGrpSpPr>
            <a:grpSpLocks/>
          </p:cNvGrpSpPr>
          <p:nvPr/>
        </p:nvGrpSpPr>
        <p:grpSpPr bwMode="auto">
          <a:xfrm>
            <a:off x="3159126" y="966788"/>
            <a:ext cx="1376363" cy="550069"/>
            <a:chOff x="1990" y="812"/>
            <a:chExt cx="867" cy="462"/>
          </a:xfrm>
        </p:grpSpPr>
        <p:sp>
          <p:nvSpPr>
            <p:cNvPr id="357384" name="Rectangle 8"/>
            <p:cNvSpPr>
              <a:spLocks noChangeArrowheads="1"/>
            </p:cNvSpPr>
            <p:nvPr/>
          </p:nvSpPr>
          <p:spPr bwMode="auto">
            <a:xfrm>
              <a:off x="1990" y="1043"/>
              <a:ext cx="867" cy="23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1" name="Line 15"/>
            <p:cNvSpPr>
              <a:spLocks noChangeShapeType="1"/>
            </p:cNvSpPr>
            <p:nvPr/>
          </p:nvSpPr>
          <p:spPr bwMode="auto">
            <a:xfrm>
              <a:off x="2423" y="812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0" name="Text Box 24"/>
            <p:cNvSpPr txBox="1">
              <a:spLocks noChangeArrowheads="1"/>
            </p:cNvSpPr>
            <p:nvPr/>
          </p:nvSpPr>
          <p:spPr bwMode="auto">
            <a:xfrm>
              <a:off x="2134" y="1043"/>
              <a:ext cx="65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dirty="0">
                  <a:latin typeface="Times New Roman" pitchFamily="18" charset="0"/>
                </a:rPr>
                <a:t>=200</a:t>
              </a:r>
              <a:endParaRPr lang="en-US" altLang="zh-CN" sz="1600" b="1" dirty="0"/>
            </a:p>
          </p:txBody>
        </p:sp>
      </p:grpSp>
      <p:grpSp>
        <p:nvGrpSpPr>
          <p:cNvPr id="357415" name="Group 39"/>
          <p:cNvGrpSpPr>
            <a:grpSpLocks/>
          </p:cNvGrpSpPr>
          <p:nvPr/>
        </p:nvGrpSpPr>
        <p:grpSpPr bwMode="auto">
          <a:xfrm>
            <a:off x="3187701" y="1516857"/>
            <a:ext cx="1376363" cy="550069"/>
            <a:chOff x="2008" y="1274"/>
            <a:chExt cx="867" cy="462"/>
          </a:xfrm>
        </p:grpSpPr>
        <p:sp>
          <p:nvSpPr>
            <p:cNvPr id="357385" name="Rectangle 9"/>
            <p:cNvSpPr>
              <a:spLocks noChangeArrowheads="1"/>
            </p:cNvSpPr>
            <p:nvPr/>
          </p:nvSpPr>
          <p:spPr bwMode="auto">
            <a:xfrm>
              <a:off x="2008" y="1505"/>
              <a:ext cx="867" cy="23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7" name="Line 21"/>
            <p:cNvSpPr>
              <a:spLocks noChangeShapeType="1"/>
            </p:cNvSpPr>
            <p:nvPr/>
          </p:nvSpPr>
          <p:spPr bwMode="auto">
            <a:xfrm>
              <a:off x="2432" y="1274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1" name="Text Box 25"/>
            <p:cNvSpPr txBox="1">
              <a:spLocks noChangeArrowheads="1"/>
            </p:cNvSpPr>
            <p:nvPr/>
          </p:nvSpPr>
          <p:spPr bwMode="auto">
            <a:xfrm>
              <a:off x="2116" y="1498"/>
              <a:ext cx="75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t</a:t>
              </a:r>
              <a:r>
                <a:rPr lang="en-US" altLang="zh-CN" sz="1600" b="1" dirty="0">
                  <a:latin typeface="Times New Roman" pitchFamily="18" charset="0"/>
                </a:rPr>
                <a:t>=0.05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endParaRPr lang="en-US" altLang="zh-CN" sz="1600" b="1" dirty="0"/>
            </a:p>
          </p:txBody>
        </p:sp>
      </p:grpSp>
      <p:grpSp>
        <p:nvGrpSpPr>
          <p:cNvPr id="357416" name="Group 40"/>
          <p:cNvGrpSpPr>
            <a:grpSpLocks/>
          </p:cNvGrpSpPr>
          <p:nvPr/>
        </p:nvGrpSpPr>
        <p:grpSpPr bwMode="auto">
          <a:xfrm>
            <a:off x="3201988" y="2066925"/>
            <a:ext cx="1376362" cy="551260"/>
            <a:chOff x="2017" y="1736"/>
            <a:chExt cx="867" cy="463"/>
          </a:xfrm>
        </p:grpSpPr>
        <p:sp>
          <p:nvSpPr>
            <p:cNvPr id="357387" name="Rectangle 11"/>
            <p:cNvSpPr>
              <a:spLocks noChangeArrowheads="1"/>
            </p:cNvSpPr>
            <p:nvPr/>
          </p:nvSpPr>
          <p:spPr bwMode="auto">
            <a:xfrm>
              <a:off x="2017" y="1967"/>
              <a:ext cx="867" cy="23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2" name="Line 16"/>
            <p:cNvSpPr>
              <a:spLocks noChangeShapeType="1"/>
            </p:cNvSpPr>
            <p:nvPr/>
          </p:nvSpPr>
          <p:spPr bwMode="auto">
            <a:xfrm>
              <a:off x="2441" y="1736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2" name="Text Box 26"/>
            <p:cNvSpPr txBox="1">
              <a:spLocks noChangeArrowheads="1"/>
            </p:cNvSpPr>
            <p:nvPr/>
          </p:nvSpPr>
          <p:spPr bwMode="auto">
            <a:xfrm>
              <a:off x="2215" y="1967"/>
              <a:ext cx="54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 err="1">
                  <a:latin typeface="Times New Roman" pitchFamily="18" charset="0"/>
                </a:rPr>
                <a:t>a</a:t>
              </a:r>
              <a:r>
                <a:rPr lang="en-US" altLang="zh-CN" sz="1600" b="1" dirty="0" err="1">
                  <a:latin typeface="Times New Roman" pitchFamily="18" charset="0"/>
                </a:rPr>
                <a:t>+</a:t>
              </a:r>
              <a:r>
                <a:rPr lang="en-US" altLang="zh-CN" sz="1600" b="1" i="1" dirty="0" err="1">
                  <a:latin typeface="Times New Roman" pitchFamily="18" charset="0"/>
                </a:rPr>
                <a:t>t</a:t>
              </a:r>
              <a:endParaRPr lang="en-US" altLang="zh-CN" sz="1600" b="1" i="1" dirty="0"/>
            </a:p>
          </p:txBody>
        </p:sp>
      </p:grpSp>
      <p:grpSp>
        <p:nvGrpSpPr>
          <p:cNvPr id="357417" name="Group 41"/>
          <p:cNvGrpSpPr>
            <a:grpSpLocks/>
          </p:cNvGrpSpPr>
          <p:nvPr/>
        </p:nvGrpSpPr>
        <p:grpSpPr bwMode="auto">
          <a:xfrm>
            <a:off x="3216276" y="2618185"/>
            <a:ext cx="1376363" cy="550069"/>
            <a:chOff x="2026" y="2199"/>
            <a:chExt cx="867" cy="462"/>
          </a:xfrm>
        </p:grpSpPr>
        <p:sp>
          <p:nvSpPr>
            <p:cNvPr id="357386" name="Rectangle 10"/>
            <p:cNvSpPr>
              <a:spLocks noChangeArrowheads="1"/>
            </p:cNvSpPr>
            <p:nvPr/>
          </p:nvSpPr>
          <p:spPr bwMode="auto">
            <a:xfrm>
              <a:off x="2026" y="2430"/>
              <a:ext cx="867" cy="23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3" name="Line 17"/>
            <p:cNvSpPr>
              <a:spLocks noChangeShapeType="1"/>
            </p:cNvSpPr>
            <p:nvPr/>
          </p:nvSpPr>
          <p:spPr bwMode="auto">
            <a:xfrm>
              <a:off x="2459" y="2199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3" name="Text Box 27"/>
            <p:cNvSpPr txBox="1">
              <a:spLocks noChangeArrowheads="1"/>
            </p:cNvSpPr>
            <p:nvPr/>
          </p:nvSpPr>
          <p:spPr bwMode="auto">
            <a:xfrm>
              <a:off x="2154" y="2415"/>
              <a:ext cx="68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+1</a:t>
              </a:r>
              <a:endParaRPr lang="en-US" altLang="zh-CN" sz="1600" b="1" dirty="0"/>
            </a:p>
          </p:txBody>
        </p:sp>
      </p:grpSp>
      <p:grpSp>
        <p:nvGrpSpPr>
          <p:cNvPr id="357418" name="Group 42"/>
          <p:cNvGrpSpPr>
            <a:grpSpLocks/>
          </p:cNvGrpSpPr>
          <p:nvPr/>
        </p:nvGrpSpPr>
        <p:grpSpPr bwMode="auto">
          <a:xfrm>
            <a:off x="3087689" y="3168254"/>
            <a:ext cx="1633537" cy="723900"/>
            <a:chOff x="1945" y="2661"/>
            <a:chExt cx="1029" cy="608"/>
          </a:xfrm>
        </p:grpSpPr>
        <p:sp>
          <p:nvSpPr>
            <p:cNvPr id="357389" name="AutoShape 13"/>
            <p:cNvSpPr>
              <a:spLocks noChangeArrowheads="1"/>
            </p:cNvSpPr>
            <p:nvPr/>
          </p:nvSpPr>
          <p:spPr bwMode="auto">
            <a:xfrm>
              <a:off x="1945" y="2892"/>
              <a:ext cx="1029" cy="377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4" name="Line 18"/>
            <p:cNvSpPr>
              <a:spLocks noChangeShapeType="1"/>
            </p:cNvSpPr>
            <p:nvPr/>
          </p:nvSpPr>
          <p:spPr bwMode="auto">
            <a:xfrm>
              <a:off x="2459" y="2661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4" name="Text Box 28"/>
            <p:cNvSpPr txBox="1">
              <a:spLocks noChangeArrowheads="1"/>
            </p:cNvSpPr>
            <p:nvPr/>
          </p:nvSpPr>
          <p:spPr bwMode="auto">
            <a:xfrm>
              <a:off x="2134" y="2969"/>
              <a:ext cx="7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dirty="0">
                  <a:latin typeface="Times New Roman" pitchFamily="18" charset="0"/>
                </a:rPr>
                <a:t>&gt;300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</p:grpSp>
      <p:grpSp>
        <p:nvGrpSpPr>
          <p:cNvPr id="357420" name="Group 44"/>
          <p:cNvGrpSpPr>
            <a:grpSpLocks/>
          </p:cNvGrpSpPr>
          <p:nvPr/>
        </p:nvGrpSpPr>
        <p:grpSpPr bwMode="auto">
          <a:xfrm>
            <a:off x="3473450" y="4451748"/>
            <a:ext cx="947738" cy="550069"/>
            <a:chOff x="2188" y="3739"/>
            <a:chExt cx="597" cy="462"/>
          </a:xfrm>
        </p:grpSpPr>
        <p:sp>
          <p:nvSpPr>
            <p:cNvPr id="357382" name="AutoShape 6"/>
            <p:cNvSpPr>
              <a:spLocks noChangeArrowheads="1"/>
            </p:cNvSpPr>
            <p:nvPr/>
          </p:nvSpPr>
          <p:spPr bwMode="auto">
            <a:xfrm>
              <a:off x="2188" y="3970"/>
              <a:ext cx="542" cy="23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6" name="Line 20"/>
            <p:cNvSpPr>
              <a:spLocks noChangeShapeType="1"/>
            </p:cNvSpPr>
            <p:nvPr/>
          </p:nvSpPr>
          <p:spPr bwMode="auto">
            <a:xfrm>
              <a:off x="2459" y="3739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6" name="Text Box 30"/>
            <p:cNvSpPr txBox="1">
              <a:spLocks noChangeArrowheads="1"/>
            </p:cNvSpPr>
            <p:nvPr/>
          </p:nvSpPr>
          <p:spPr bwMode="auto">
            <a:xfrm>
              <a:off x="2243" y="3970"/>
              <a:ext cx="5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</p:grpSp>
      <p:grpSp>
        <p:nvGrpSpPr>
          <p:cNvPr id="357419" name="Group 43"/>
          <p:cNvGrpSpPr>
            <a:grpSpLocks/>
          </p:cNvGrpSpPr>
          <p:nvPr/>
        </p:nvGrpSpPr>
        <p:grpSpPr bwMode="auto">
          <a:xfrm>
            <a:off x="2857500" y="3810000"/>
            <a:ext cx="2065338" cy="641747"/>
            <a:chOff x="1800" y="3200"/>
            <a:chExt cx="1301" cy="539"/>
          </a:xfrm>
        </p:grpSpPr>
        <p:sp>
          <p:nvSpPr>
            <p:cNvPr id="357388" name="AutoShape 12"/>
            <p:cNvSpPr>
              <a:spLocks noChangeArrowheads="1"/>
            </p:cNvSpPr>
            <p:nvPr/>
          </p:nvSpPr>
          <p:spPr bwMode="auto">
            <a:xfrm>
              <a:off x="1800" y="3508"/>
              <a:ext cx="1301" cy="231"/>
            </a:xfrm>
            <a:prstGeom prst="parallelogram">
              <a:avLst>
                <a:gd name="adj" fmla="val 140801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95" name="Line 19"/>
            <p:cNvSpPr>
              <a:spLocks noChangeShapeType="1"/>
            </p:cNvSpPr>
            <p:nvPr/>
          </p:nvSpPr>
          <p:spPr bwMode="auto">
            <a:xfrm>
              <a:off x="2459" y="3277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05" name="Text Box 29"/>
            <p:cNvSpPr txBox="1">
              <a:spLocks noChangeArrowheads="1"/>
            </p:cNvSpPr>
            <p:nvPr/>
          </p:nvSpPr>
          <p:spPr bwMode="auto">
            <a:xfrm>
              <a:off x="2243" y="3508"/>
              <a:ext cx="5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57407" name="Text Box 31"/>
            <p:cNvSpPr txBox="1">
              <a:spLocks noChangeArrowheads="1"/>
            </p:cNvSpPr>
            <p:nvPr/>
          </p:nvSpPr>
          <p:spPr bwMode="auto">
            <a:xfrm>
              <a:off x="2453" y="3200"/>
              <a:ext cx="4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</p:grpSp>
      <p:grpSp>
        <p:nvGrpSpPr>
          <p:cNvPr id="357421" name="Group 45"/>
          <p:cNvGrpSpPr>
            <a:grpSpLocks/>
          </p:cNvGrpSpPr>
          <p:nvPr/>
        </p:nvGrpSpPr>
        <p:grpSpPr bwMode="auto">
          <a:xfrm>
            <a:off x="3860801" y="1665685"/>
            <a:ext cx="2079625" cy="2016919"/>
            <a:chOff x="2432" y="1399"/>
            <a:chExt cx="1310" cy="1694"/>
          </a:xfrm>
        </p:grpSpPr>
        <p:sp>
          <p:nvSpPr>
            <p:cNvPr id="357408" name="Text Box 32"/>
            <p:cNvSpPr txBox="1">
              <a:spLocks noChangeArrowheads="1"/>
            </p:cNvSpPr>
            <p:nvPr/>
          </p:nvSpPr>
          <p:spPr bwMode="auto">
            <a:xfrm>
              <a:off x="3062" y="2790"/>
              <a:ext cx="4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b="1" dirty="0">
                  <a:latin typeface="Times New Roman" pitchFamily="18" charset="0"/>
                </a:rPr>
                <a:t>否</a:t>
              </a:r>
              <a:endParaRPr lang="zh-CN" altLang="en-US" b="1" dirty="0"/>
            </a:p>
          </p:txBody>
        </p:sp>
        <p:sp>
          <p:nvSpPr>
            <p:cNvPr id="357409" name="Line 33"/>
            <p:cNvSpPr>
              <a:spLocks noChangeShapeType="1"/>
            </p:cNvSpPr>
            <p:nvPr/>
          </p:nvSpPr>
          <p:spPr bwMode="auto">
            <a:xfrm>
              <a:off x="2974" y="3083"/>
              <a:ext cx="75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10" name="Line 34"/>
            <p:cNvSpPr>
              <a:spLocks noChangeShapeType="1"/>
            </p:cNvSpPr>
            <p:nvPr/>
          </p:nvSpPr>
          <p:spPr bwMode="auto">
            <a:xfrm flipV="1">
              <a:off x="3742" y="1399"/>
              <a:ext cx="0" cy="16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11" name="Line 35"/>
            <p:cNvSpPr>
              <a:spLocks noChangeShapeType="1"/>
            </p:cNvSpPr>
            <p:nvPr/>
          </p:nvSpPr>
          <p:spPr bwMode="auto">
            <a:xfrm flipH="1">
              <a:off x="2432" y="1399"/>
              <a:ext cx="130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7422" name="Text Box 46"/>
          <p:cNvSpPr txBox="1">
            <a:spLocks noChangeArrowheads="1"/>
          </p:cNvSpPr>
          <p:nvPr/>
        </p:nvSpPr>
        <p:spPr bwMode="auto">
          <a:xfrm>
            <a:off x="0" y="195262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</a:rPr>
              <a:t>程序框图：</a:t>
            </a:r>
          </a:p>
        </p:txBody>
      </p:sp>
    </p:spTree>
    <p:extLst>
      <p:ext uri="{BB962C8B-B14F-4D97-AF65-F5344CB8AC3E}">
        <p14:creationId xmlns:p14="http://schemas.microsoft.com/office/powerpoint/2010/main" val="150767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5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5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5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5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35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" y="0"/>
            <a:ext cx="3257550" cy="97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04" name="Text Box 4"/>
          <p:cNvSpPr txBox="1">
            <a:spLocks noChangeArrowheads="1"/>
          </p:cNvSpPr>
          <p:nvPr/>
        </p:nvSpPr>
        <p:spPr bwMode="auto">
          <a:xfrm>
            <a:off x="1" y="3383227"/>
            <a:ext cx="889248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）条件结构和循环结构的程序框图各有两种形式，相互对立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统</a:t>
            </a:r>
            <a:endParaRPr lang="en-US" altLang="zh-CN" sz="2800" dirty="0" smtClean="0">
              <a:solidFill>
                <a:srgbClr val="C00000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一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358405" name="Rectangle 5"/>
          <p:cNvSpPr>
            <a:spLocks noChangeArrowheads="1"/>
          </p:cNvSpPr>
          <p:nvPr/>
        </p:nvSpPr>
        <p:spPr bwMode="auto">
          <a:xfrm>
            <a:off x="52931" y="884216"/>
            <a:ext cx="8459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+mn-ea"/>
              </a:rPr>
              <a:t>条件结构和循环结构的基本特征：</a:t>
            </a:r>
          </a:p>
        </p:txBody>
      </p:sp>
      <p:sp>
        <p:nvSpPr>
          <p:cNvPr id="358406" name="Text Box 6"/>
          <p:cNvSpPr txBox="1">
            <a:spLocks noChangeArrowheads="1"/>
          </p:cNvSpPr>
          <p:nvPr/>
        </p:nvSpPr>
        <p:spPr bwMode="auto">
          <a:xfrm>
            <a:off x="1128085" y="195486"/>
            <a:ext cx="208915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小结作业</a:t>
            </a:r>
          </a:p>
        </p:txBody>
      </p:sp>
      <p:sp>
        <p:nvSpPr>
          <p:cNvPr id="358407" name="Rectangle 7"/>
          <p:cNvSpPr>
            <a:spLocks noChangeArrowheads="1"/>
          </p:cNvSpPr>
          <p:nvPr/>
        </p:nvSpPr>
        <p:spPr bwMode="auto">
          <a:xfrm>
            <a:off x="1" y="1460097"/>
            <a:ext cx="846043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）程序框图中必须有两个起止框，穿插输入、输出框和处理框，一定有判断框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358408" name="Rectangle 8"/>
          <p:cNvSpPr>
            <a:spLocks noChangeArrowheads="1"/>
          </p:cNvSpPr>
          <p:nvPr/>
        </p:nvSpPr>
        <p:spPr bwMode="auto">
          <a:xfrm>
            <a:off x="52931" y="2501674"/>
            <a:ext cx="869553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）循环结构中包含条件结构，条件结构中不含循环结构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937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4" grpId="0"/>
      <p:bldP spid="358407" grpId="0"/>
      <p:bldP spid="3584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2" name="Text Box 4"/>
          <p:cNvSpPr txBox="1">
            <a:spLocks noChangeArrowheads="1"/>
          </p:cNvSpPr>
          <p:nvPr/>
        </p:nvSpPr>
        <p:spPr bwMode="auto">
          <a:xfrm>
            <a:off x="755576" y="1139706"/>
            <a:ext cx="8302625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作业：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</a:rPr>
              <a:t>P20</a:t>
            </a:r>
            <a:r>
              <a:rPr lang="zh-CN" altLang="en-US" sz="2800" b="1" dirty="0">
                <a:latin typeface="+mn-ea"/>
              </a:rPr>
              <a:t>习题</a:t>
            </a:r>
            <a:r>
              <a:rPr lang="en-US" altLang="zh-CN" sz="2800" b="1" dirty="0" smtClean="0">
                <a:latin typeface="+mn-ea"/>
              </a:rPr>
              <a:t>1.1 A</a:t>
            </a:r>
            <a:r>
              <a:rPr lang="zh-CN" altLang="en-US" sz="2800" b="1" dirty="0">
                <a:latin typeface="+mn-ea"/>
              </a:rPr>
              <a:t>组：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70520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55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istrator\桌面\新建文件夹 (4)\u=4060907217,271865307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36562"/>
            <a:ext cx="536416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682625" y="0"/>
            <a:ext cx="2268538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1" y="1131590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1.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用程序框、流程线及文字说明来表示算法的图形称为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，它使算法步骤显得直观、清晰、简明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其中程序框有哪几种基本图形？它们表示的功能分别如何？</a:t>
            </a:r>
          </a:p>
        </p:txBody>
      </p:sp>
      <p:sp>
        <p:nvSpPr>
          <p:cNvPr id="313350" name="AutoShape 6"/>
          <p:cNvSpPr>
            <a:spLocks noChangeArrowheads="1"/>
          </p:cNvSpPr>
          <p:nvPr/>
        </p:nvSpPr>
        <p:spPr bwMode="auto">
          <a:xfrm>
            <a:off x="250825" y="3274219"/>
            <a:ext cx="863600" cy="3238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3351" name="Rectangle 7"/>
          <p:cNvSpPr>
            <a:spLocks noChangeArrowheads="1"/>
          </p:cNvSpPr>
          <p:nvPr/>
        </p:nvSpPr>
        <p:spPr bwMode="auto">
          <a:xfrm>
            <a:off x="3779839" y="3274219"/>
            <a:ext cx="1152525" cy="3238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3352" name="AutoShape 8"/>
          <p:cNvSpPr>
            <a:spLocks noChangeArrowheads="1"/>
          </p:cNvSpPr>
          <p:nvPr/>
        </p:nvSpPr>
        <p:spPr bwMode="auto">
          <a:xfrm>
            <a:off x="1547813" y="3274219"/>
            <a:ext cx="1655762" cy="323850"/>
          </a:xfrm>
          <a:prstGeom prst="parallelogram">
            <a:avLst>
              <a:gd name="adj" fmla="val 95864"/>
            </a:avLst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3353" name="AutoShape 9"/>
          <p:cNvSpPr>
            <a:spLocks noChangeArrowheads="1"/>
          </p:cNvSpPr>
          <p:nvPr/>
        </p:nvSpPr>
        <p:spPr bwMode="auto">
          <a:xfrm>
            <a:off x="5651500" y="3219451"/>
            <a:ext cx="1296988" cy="432197"/>
          </a:xfrm>
          <a:prstGeom prst="diamond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13354" name="Group 10"/>
          <p:cNvGrpSpPr>
            <a:grpSpLocks/>
          </p:cNvGrpSpPr>
          <p:nvPr/>
        </p:nvGrpSpPr>
        <p:grpSpPr bwMode="auto">
          <a:xfrm>
            <a:off x="7812089" y="3219451"/>
            <a:ext cx="833437" cy="431006"/>
            <a:chOff x="567" y="3748"/>
            <a:chExt cx="525" cy="362"/>
          </a:xfrm>
        </p:grpSpPr>
        <p:sp>
          <p:nvSpPr>
            <p:cNvPr id="313355" name="Line 11"/>
            <p:cNvSpPr>
              <a:spLocks noChangeShapeType="1"/>
            </p:cNvSpPr>
            <p:nvPr/>
          </p:nvSpPr>
          <p:spPr bwMode="auto">
            <a:xfrm flipH="1">
              <a:off x="567" y="3748"/>
              <a:ext cx="0" cy="36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13356" name="Group 12"/>
            <p:cNvGrpSpPr>
              <a:grpSpLocks/>
            </p:cNvGrpSpPr>
            <p:nvPr/>
          </p:nvGrpSpPr>
          <p:grpSpPr bwMode="auto">
            <a:xfrm>
              <a:off x="748" y="3820"/>
              <a:ext cx="344" cy="272"/>
              <a:chOff x="2700" y="14544"/>
              <a:chExt cx="542" cy="473"/>
            </a:xfrm>
          </p:grpSpPr>
          <p:sp>
            <p:nvSpPr>
              <p:cNvPr id="313357" name="Line 13"/>
              <p:cNvSpPr>
                <a:spLocks noChangeShapeType="1"/>
              </p:cNvSpPr>
              <p:nvPr/>
            </p:nvSpPr>
            <p:spPr bwMode="auto">
              <a:xfrm>
                <a:off x="2700" y="14544"/>
                <a:ext cx="540" cy="0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3358" name="Line 14"/>
              <p:cNvSpPr>
                <a:spLocks noChangeShapeType="1"/>
              </p:cNvSpPr>
              <p:nvPr/>
            </p:nvSpPr>
            <p:spPr bwMode="auto">
              <a:xfrm>
                <a:off x="3242" y="14549"/>
                <a:ext cx="0" cy="468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3359" name="Text Box 15"/>
          <p:cNvSpPr txBox="1">
            <a:spLocks noChangeArrowheads="1"/>
          </p:cNvSpPr>
          <p:nvPr/>
        </p:nvSpPr>
        <p:spPr bwMode="auto">
          <a:xfrm>
            <a:off x="-114300" y="3921919"/>
            <a:ext cx="18732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终端框             （起止框） </a:t>
            </a:r>
          </a:p>
        </p:txBody>
      </p:sp>
      <p:sp>
        <p:nvSpPr>
          <p:cNvPr id="313360" name="Text Box 16"/>
          <p:cNvSpPr txBox="1">
            <a:spLocks noChangeArrowheads="1"/>
          </p:cNvSpPr>
          <p:nvPr/>
        </p:nvSpPr>
        <p:spPr bwMode="auto">
          <a:xfrm>
            <a:off x="1619251" y="3921919"/>
            <a:ext cx="18002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输入、输出框 </a:t>
            </a:r>
          </a:p>
        </p:txBody>
      </p:sp>
      <p:sp>
        <p:nvSpPr>
          <p:cNvPr id="313361" name="Text Box 17"/>
          <p:cNvSpPr txBox="1">
            <a:spLocks noChangeArrowheads="1"/>
          </p:cNvSpPr>
          <p:nvPr/>
        </p:nvSpPr>
        <p:spPr bwMode="auto">
          <a:xfrm>
            <a:off x="3563939" y="3921919"/>
            <a:ext cx="18002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处理框 （执行框） </a:t>
            </a:r>
          </a:p>
        </p:txBody>
      </p:sp>
      <p:sp>
        <p:nvSpPr>
          <p:cNvPr id="313362" name="Text Box 18"/>
          <p:cNvSpPr txBox="1">
            <a:spLocks noChangeArrowheads="1"/>
          </p:cNvSpPr>
          <p:nvPr/>
        </p:nvSpPr>
        <p:spPr bwMode="auto">
          <a:xfrm>
            <a:off x="5724526" y="3975497"/>
            <a:ext cx="15117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判断框 </a:t>
            </a:r>
          </a:p>
        </p:txBody>
      </p:sp>
      <p:sp>
        <p:nvSpPr>
          <p:cNvPr id="313363" name="Text Box 19"/>
          <p:cNvSpPr txBox="1">
            <a:spLocks noChangeArrowheads="1"/>
          </p:cNvSpPr>
          <p:nvPr/>
        </p:nvSpPr>
        <p:spPr bwMode="auto">
          <a:xfrm>
            <a:off x="7631114" y="4030266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流程线 </a:t>
            </a:r>
          </a:p>
        </p:txBody>
      </p:sp>
    </p:spTree>
    <p:extLst>
      <p:ext uri="{BB962C8B-B14F-4D97-AF65-F5344CB8AC3E}">
        <p14:creationId xmlns:p14="http://schemas.microsoft.com/office/powerpoint/2010/main" val="4726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3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9" grpId="0"/>
      <p:bldP spid="313350" grpId="0" animBg="1"/>
      <p:bldP spid="313351" grpId="0" animBg="1"/>
      <p:bldP spid="313352" grpId="0" animBg="1"/>
      <p:bldP spid="313353" grpId="0" animBg="1"/>
      <p:bldP spid="313359" grpId="0"/>
      <p:bldP spid="313360" grpId="0"/>
      <p:bldP spid="313361" grpId="0"/>
      <p:bldP spid="313362" grpId="0"/>
      <p:bldP spid="313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251520" y="1203598"/>
            <a:ext cx="839780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</a:rPr>
              <a:t>    2.</a:t>
            </a:r>
            <a:r>
              <a:rPr lang="zh-CN" altLang="en-US" sz="2800" b="1" dirty="0">
                <a:solidFill>
                  <a:srgbClr val="FFFF00"/>
                </a:solidFill>
                <a:latin typeface="+mn-ea"/>
              </a:rPr>
              <a:t>顺序结构</a:t>
            </a:r>
            <a:r>
              <a:rPr lang="zh-CN" altLang="en-US" sz="2800" b="1" dirty="0">
                <a:latin typeface="+mn-ea"/>
              </a:rPr>
              <a:t>是任何一个算法都离不开的基本逻辑结构，在一些算法中，有些步骤只有在一定条件下才会被执行，有些步骤在一定条件下会被重复执行，这需要我们对算法的逻辑结构作进一步探究</a:t>
            </a:r>
            <a:r>
              <a:rPr lang="en-US" altLang="zh-CN" sz="2800" b="1" dirty="0">
                <a:latin typeface="+mn-ea"/>
              </a:rPr>
              <a:t>.</a:t>
            </a:r>
          </a:p>
        </p:txBody>
      </p:sp>
      <p:pic>
        <p:nvPicPr>
          <p:cNvPr id="32770" name="Picture 2" descr="C:\Documents and Settings\Administrator\桌面\新建文件夹 (4)\u=2702348542,280326208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07854"/>
            <a:ext cx="5562600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97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WordArt 2"/>
          <p:cNvSpPr>
            <a:spLocks noChangeArrowheads="1" noChangeShapeType="1" noTextEdit="1"/>
          </p:cNvSpPr>
          <p:nvPr/>
        </p:nvSpPr>
        <p:spPr bwMode="auto">
          <a:xfrm>
            <a:off x="755576" y="987574"/>
            <a:ext cx="7596908" cy="30070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3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条件结构与循环结构</a:t>
            </a:r>
          </a:p>
        </p:txBody>
      </p:sp>
    </p:spTree>
    <p:extLst>
      <p:ext uri="{BB962C8B-B14F-4D97-AF65-F5344CB8AC3E}">
        <p14:creationId xmlns:p14="http://schemas.microsoft.com/office/powerpoint/2010/main" val="16505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6" name="Text Box 4"/>
          <p:cNvSpPr txBox="1">
            <a:spLocks noChangeArrowheads="1"/>
          </p:cNvSpPr>
          <p:nvPr/>
        </p:nvSpPr>
        <p:spPr bwMode="auto">
          <a:xfrm>
            <a:off x="1" y="29433"/>
            <a:ext cx="915586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知识探究（一）：算法的条件结构</a:t>
            </a:r>
          </a:p>
        </p:txBody>
      </p:sp>
      <p:sp>
        <p:nvSpPr>
          <p:cNvPr id="315397" name="Text Box 5"/>
          <p:cNvSpPr txBox="1">
            <a:spLocks noChangeArrowheads="1"/>
          </p:cNvSpPr>
          <p:nvPr/>
        </p:nvSpPr>
        <p:spPr bwMode="auto">
          <a:xfrm>
            <a:off x="395536" y="1131591"/>
            <a:ext cx="828092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某些问题的算法中，有些步骤只有在一定条件下才会被执行，算法的流程因条件是否成立而变化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在算法的程序框图中，由若干个在一定条件下才会被执行的步骤组成的逻辑结构，称为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条件结构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，用程序框图可以表示为下面两种形式：</a:t>
            </a:r>
          </a:p>
        </p:txBody>
      </p:sp>
    </p:spTree>
    <p:extLst>
      <p:ext uri="{BB962C8B-B14F-4D97-AF65-F5344CB8AC3E}">
        <p14:creationId xmlns:p14="http://schemas.microsoft.com/office/powerpoint/2010/main" val="291980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062" name="Group 22"/>
          <p:cNvGrpSpPr>
            <a:grpSpLocks/>
          </p:cNvGrpSpPr>
          <p:nvPr/>
        </p:nvGrpSpPr>
        <p:grpSpPr bwMode="auto">
          <a:xfrm>
            <a:off x="395289" y="250031"/>
            <a:ext cx="3806825" cy="3057525"/>
            <a:chOff x="521" y="300"/>
            <a:chExt cx="2398" cy="2568"/>
          </a:xfrm>
        </p:grpSpPr>
        <p:sp>
          <p:nvSpPr>
            <p:cNvPr id="343045" name="AutoShape 5"/>
            <p:cNvSpPr>
              <a:spLocks noChangeArrowheads="1"/>
            </p:cNvSpPr>
            <p:nvPr/>
          </p:nvSpPr>
          <p:spPr bwMode="auto">
            <a:xfrm>
              <a:off x="834" y="814"/>
              <a:ext cx="1147" cy="642"/>
            </a:xfrm>
            <a:prstGeom prst="diamond">
              <a:avLst/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46" name="Rectangle 6"/>
            <p:cNvSpPr>
              <a:spLocks noChangeArrowheads="1"/>
            </p:cNvSpPr>
            <p:nvPr/>
          </p:nvSpPr>
          <p:spPr bwMode="auto">
            <a:xfrm>
              <a:off x="1086" y="1969"/>
              <a:ext cx="625" cy="385"/>
            </a:xfrm>
            <a:prstGeom prst="rect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48" name="Text Box 8"/>
            <p:cNvSpPr txBox="1">
              <a:spLocks noChangeArrowheads="1"/>
            </p:cNvSpPr>
            <p:nvPr/>
          </p:nvSpPr>
          <p:spPr bwMode="auto">
            <a:xfrm>
              <a:off x="993" y="1008"/>
              <a:ext cx="1089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343049" name="Text Box 9"/>
            <p:cNvSpPr txBox="1">
              <a:spLocks noChangeArrowheads="1"/>
            </p:cNvSpPr>
            <p:nvPr/>
          </p:nvSpPr>
          <p:spPr bwMode="auto">
            <a:xfrm>
              <a:off x="1111" y="2024"/>
              <a:ext cx="873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步骤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43050" name="Text Box 10"/>
            <p:cNvSpPr txBox="1">
              <a:spLocks noChangeArrowheads="1"/>
            </p:cNvSpPr>
            <p:nvPr/>
          </p:nvSpPr>
          <p:spPr bwMode="auto">
            <a:xfrm>
              <a:off x="2082" y="2006"/>
              <a:ext cx="837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步骤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43051" name="Text Box 11"/>
            <p:cNvSpPr txBox="1">
              <a:spLocks noChangeArrowheads="1"/>
            </p:cNvSpPr>
            <p:nvPr/>
          </p:nvSpPr>
          <p:spPr bwMode="auto">
            <a:xfrm>
              <a:off x="1355" y="1456"/>
              <a:ext cx="313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43052" name="Text Box 12"/>
            <p:cNvSpPr txBox="1">
              <a:spLocks noChangeArrowheads="1"/>
            </p:cNvSpPr>
            <p:nvPr/>
          </p:nvSpPr>
          <p:spPr bwMode="auto">
            <a:xfrm>
              <a:off x="1984" y="752"/>
              <a:ext cx="312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43053" name="Line 13"/>
            <p:cNvSpPr>
              <a:spLocks noChangeShapeType="1"/>
            </p:cNvSpPr>
            <p:nvPr/>
          </p:nvSpPr>
          <p:spPr bwMode="auto">
            <a:xfrm>
              <a:off x="1407" y="300"/>
              <a:ext cx="0" cy="5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4" name="Line 14"/>
            <p:cNvSpPr>
              <a:spLocks noChangeShapeType="1"/>
            </p:cNvSpPr>
            <p:nvPr/>
          </p:nvSpPr>
          <p:spPr bwMode="auto">
            <a:xfrm>
              <a:off x="1399" y="1456"/>
              <a:ext cx="0" cy="5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5" name="Freeform 15"/>
            <p:cNvSpPr>
              <a:spLocks/>
            </p:cNvSpPr>
            <p:nvPr/>
          </p:nvSpPr>
          <p:spPr bwMode="auto">
            <a:xfrm>
              <a:off x="2372" y="1137"/>
              <a:ext cx="0" cy="820"/>
            </a:xfrm>
            <a:custGeom>
              <a:avLst/>
              <a:gdLst>
                <a:gd name="T0" fmla="*/ 0 w 1"/>
                <a:gd name="T1" fmla="*/ 0 h 996"/>
                <a:gd name="T2" fmla="*/ 1 w 1"/>
                <a:gd name="T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996">
                  <a:moveTo>
                    <a:pt x="0" y="0"/>
                  </a:moveTo>
                  <a:lnTo>
                    <a:pt x="1" y="996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6" name="Line 16"/>
            <p:cNvSpPr>
              <a:spLocks noChangeShapeType="1"/>
            </p:cNvSpPr>
            <p:nvPr/>
          </p:nvSpPr>
          <p:spPr bwMode="auto">
            <a:xfrm>
              <a:off x="1407" y="2354"/>
              <a:ext cx="0" cy="5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7" name="Line 17"/>
            <p:cNvSpPr>
              <a:spLocks noChangeShapeType="1"/>
            </p:cNvSpPr>
            <p:nvPr/>
          </p:nvSpPr>
          <p:spPr bwMode="auto">
            <a:xfrm>
              <a:off x="1416" y="2611"/>
              <a:ext cx="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8" name="Line 18"/>
            <p:cNvSpPr>
              <a:spLocks noChangeShapeType="1"/>
            </p:cNvSpPr>
            <p:nvPr/>
          </p:nvSpPr>
          <p:spPr bwMode="auto">
            <a:xfrm flipV="1">
              <a:off x="2354" y="2354"/>
              <a:ext cx="0" cy="2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59" name="Line 19"/>
            <p:cNvSpPr>
              <a:spLocks noChangeShapeType="1"/>
            </p:cNvSpPr>
            <p:nvPr/>
          </p:nvSpPr>
          <p:spPr bwMode="auto">
            <a:xfrm flipH="1">
              <a:off x="1955" y="1137"/>
              <a:ext cx="4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60" name="Rectangle 20"/>
            <p:cNvSpPr>
              <a:spLocks noChangeArrowheads="1"/>
            </p:cNvSpPr>
            <p:nvPr/>
          </p:nvSpPr>
          <p:spPr bwMode="auto">
            <a:xfrm>
              <a:off x="521" y="557"/>
              <a:ext cx="2398" cy="218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61" name="Rectangle 21"/>
            <p:cNvSpPr>
              <a:spLocks noChangeArrowheads="1"/>
            </p:cNvSpPr>
            <p:nvPr/>
          </p:nvSpPr>
          <p:spPr bwMode="auto">
            <a:xfrm>
              <a:off x="2045" y="1951"/>
              <a:ext cx="625" cy="385"/>
            </a:xfrm>
            <a:prstGeom prst="rect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3081" name="Group 41"/>
          <p:cNvGrpSpPr>
            <a:grpSpLocks/>
          </p:cNvGrpSpPr>
          <p:nvPr/>
        </p:nvGrpSpPr>
        <p:grpSpPr bwMode="auto">
          <a:xfrm>
            <a:off x="4716464" y="239316"/>
            <a:ext cx="3806825" cy="3057525"/>
            <a:chOff x="2971" y="201"/>
            <a:chExt cx="2398" cy="2568"/>
          </a:xfrm>
        </p:grpSpPr>
        <p:sp>
          <p:nvSpPr>
            <p:cNvPr id="343047" name="Rectangle 7"/>
            <p:cNvSpPr>
              <a:spLocks noChangeArrowheads="1"/>
            </p:cNvSpPr>
            <p:nvPr/>
          </p:nvSpPr>
          <p:spPr bwMode="auto">
            <a:xfrm>
              <a:off x="3969" y="1525"/>
              <a:ext cx="626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64" name="AutoShape 24"/>
            <p:cNvSpPr>
              <a:spLocks noChangeArrowheads="1"/>
            </p:cNvSpPr>
            <p:nvPr/>
          </p:nvSpPr>
          <p:spPr bwMode="auto">
            <a:xfrm>
              <a:off x="3284" y="715"/>
              <a:ext cx="1147" cy="642"/>
            </a:xfrm>
            <a:prstGeom prst="diamond">
              <a:avLst/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65" name="Rectangle 25"/>
            <p:cNvSpPr>
              <a:spLocks noChangeArrowheads="1"/>
            </p:cNvSpPr>
            <p:nvPr/>
          </p:nvSpPr>
          <p:spPr bwMode="auto">
            <a:xfrm>
              <a:off x="3536" y="1870"/>
              <a:ext cx="625" cy="385"/>
            </a:xfrm>
            <a:prstGeom prst="rect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66" name="Text Box 26"/>
            <p:cNvSpPr txBox="1">
              <a:spLocks noChangeArrowheads="1"/>
            </p:cNvSpPr>
            <p:nvPr/>
          </p:nvSpPr>
          <p:spPr bwMode="auto">
            <a:xfrm>
              <a:off x="3443" y="909"/>
              <a:ext cx="1089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满足条件？</a:t>
              </a:r>
            </a:p>
          </p:txBody>
        </p:sp>
        <p:sp>
          <p:nvSpPr>
            <p:cNvPr id="343067" name="Text Box 27"/>
            <p:cNvSpPr txBox="1">
              <a:spLocks noChangeArrowheads="1"/>
            </p:cNvSpPr>
            <p:nvPr/>
          </p:nvSpPr>
          <p:spPr bwMode="auto">
            <a:xfrm>
              <a:off x="3561" y="1925"/>
              <a:ext cx="774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步骤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43069" name="Text Box 29"/>
            <p:cNvSpPr txBox="1">
              <a:spLocks noChangeArrowheads="1"/>
            </p:cNvSpPr>
            <p:nvPr/>
          </p:nvSpPr>
          <p:spPr bwMode="auto">
            <a:xfrm>
              <a:off x="3805" y="1357"/>
              <a:ext cx="313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43070" name="Text Box 30"/>
            <p:cNvSpPr txBox="1">
              <a:spLocks noChangeArrowheads="1"/>
            </p:cNvSpPr>
            <p:nvPr/>
          </p:nvSpPr>
          <p:spPr bwMode="auto">
            <a:xfrm>
              <a:off x="4431" y="701"/>
              <a:ext cx="312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43071" name="Line 31"/>
            <p:cNvSpPr>
              <a:spLocks noChangeShapeType="1"/>
            </p:cNvSpPr>
            <p:nvPr/>
          </p:nvSpPr>
          <p:spPr bwMode="auto">
            <a:xfrm>
              <a:off x="3857" y="201"/>
              <a:ext cx="0" cy="5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72" name="Line 32"/>
            <p:cNvSpPr>
              <a:spLocks noChangeShapeType="1"/>
            </p:cNvSpPr>
            <p:nvPr/>
          </p:nvSpPr>
          <p:spPr bwMode="auto">
            <a:xfrm>
              <a:off x="3849" y="1357"/>
              <a:ext cx="0" cy="5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74" name="Line 34"/>
            <p:cNvSpPr>
              <a:spLocks noChangeShapeType="1"/>
            </p:cNvSpPr>
            <p:nvPr/>
          </p:nvSpPr>
          <p:spPr bwMode="auto">
            <a:xfrm>
              <a:off x="3857" y="2255"/>
              <a:ext cx="0" cy="5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75" name="Line 35"/>
            <p:cNvSpPr>
              <a:spLocks noChangeShapeType="1"/>
            </p:cNvSpPr>
            <p:nvPr/>
          </p:nvSpPr>
          <p:spPr bwMode="auto">
            <a:xfrm>
              <a:off x="3866" y="2512"/>
              <a:ext cx="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77" name="Line 37"/>
            <p:cNvSpPr>
              <a:spLocks noChangeShapeType="1"/>
            </p:cNvSpPr>
            <p:nvPr/>
          </p:nvSpPr>
          <p:spPr bwMode="auto">
            <a:xfrm flipH="1">
              <a:off x="4405" y="1038"/>
              <a:ext cx="4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78" name="Rectangle 38"/>
            <p:cNvSpPr>
              <a:spLocks noChangeArrowheads="1"/>
            </p:cNvSpPr>
            <p:nvPr/>
          </p:nvSpPr>
          <p:spPr bwMode="auto">
            <a:xfrm>
              <a:off x="2971" y="458"/>
              <a:ext cx="2398" cy="218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3080" name="Line 40"/>
            <p:cNvSpPr>
              <a:spLocks noChangeShapeType="1"/>
            </p:cNvSpPr>
            <p:nvPr/>
          </p:nvSpPr>
          <p:spPr bwMode="auto">
            <a:xfrm>
              <a:off x="4803" y="1026"/>
              <a:ext cx="0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3082" name="Text Box 42"/>
          <p:cNvSpPr txBox="1">
            <a:spLocks noChangeArrowheads="1"/>
          </p:cNvSpPr>
          <p:nvPr/>
        </p:nvSpPr>
        <p:spPr bwMode="auto">
          <a:xfrm>
            <a:off x="395289" y="3664327"/>
            <a:ext cx="8316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你如何理解这两种程序框图的共性和个性？ </a:t>
            </a:r>
          </a:p>
        </p:txBody>
      </p:sp>
    </p:spTree>
    <p:extLst>
      <p:ext uri="{BB962C8B-B14F-4D97-AF65-F5344CB8AC3E}">
        <p14:creationId xmlns:p14="http://schemas.microsoft.com/office/powerpoint/2010/main" val="288846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8" name="Text Box 4"/>
          <p:cNvSpPr txBox="1">
            <a:spLocks noChangeArrowheads="1"/>
          </p:cNvSpPr>
          <p:nvPr/>
        </p:nvSpPr>
        <p:spPr bwMode="auto">
          <a:xfrm>
            <a:off x="21472" y="818473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判断“以任意给定的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个正实数为三条边边长的三角形是否存在”的算法步骤如何设计？</a:t>
            </a:r>
          </a:p>
        </p:txBody>
      </p:sp>
      <p:sp>
        <p:nvSpPr>
          <p:cNvPr id="344069" name="Text Box 5"/>
          <p:cNvSpPr txBox="1">
            <a:spLocks noChangeArrowheads="1"/>
          </p:cNvSpPr>
          <p:nvPr/>
        </p:nvSpPr>
        <p:spPr bwMode="auto">
          <a:xfrm>
            <a:off x="142876" y="2409826"/>
            <a:ext cx="88931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第二步，判断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是否同时成立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若是，则存在这样的三角形；否则，不存在这样的三角形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44070" name="Rectangle 6"/>
          <p:cNvSpPr>
            <a:spLocks noChangeArrowheads="1"/>
          </p:cNvSpPr>
          <p:nvPr/>
        </p:nvSpPr>
        <p:spPr bwMode="auto">
          <a:xfrm>
            <a:off x="179389" y="1707357"/>
            <a:ext cx="8281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第一步，输入三个正实数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44072" name="Text Box 8"/>
          <p:cNvSpPr txBox="1">
            <a:spLocks noChangeArrowheads="1"/>
          </p:cNvSpPr>
          <p:nvPr/>
        </p:nvSpPr>
        <p:spPr bwMode="auto">
          <a:xfrm>
            <a:off x="18257" y="3747892"/>
            <a:ext cx="86042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你能画出这个算法的程序框图吗？ </a:t>
            </a:r>
          </a:p>
        </p:txBody>
      </p:sp>
    </p:spTree>
    <p:extLst>
      <p:ext uri="{BB962C8B-B14F-4D97-AF65-F5344CB8AC3E}">
        <p14:creationId xmlns:p14="http://schemas.microsoft.com/office/powerpoint/2010/main" val="36255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9" grpId="0"/>
      <p:bldP spid="344070" grpId="0"/>
      <p:bldP spid="3440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124" name="Group 36"/>
          <p:cNvGrpSpPr>
            <a:grpSpLocks/>
          </p:cNvGrpSpPr>
          <p:nvPr/>
        </p:nvGrpSpPr>
        <p:grpSpPr bwMode="auto">
          <a:xfrm>
            <a:off x="3290889" y="584598"/>
            <a:ext cx="1031875" cy="425053"/>
            <a:chOff x="2073" y="491"/>
            <a:chExt cx="650" cy="357"/>
          </a:xfrm>
        </p:grpSpPr>
        <p:sp>
          <p:nvSpPr>
            <p:cNvPr id="345098" name="Text Box 10"/>
            <p:cNvSpPr txBox="1">
              <a:spLocks noChangeArrowheads="1"/>
            </p:cNvSpPr>
            <p:nvPr/>
          </p:nvSpPr>
          <p:spPr bwMode="auto">
            <a:xfrm>
              <a:off x="2078" y="491"/>
              <a:ext cx="645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345103" name="AutoShape 15"/>
            <p:cNvSpPr>
              <a:spLocks noChangeArrowheads="1"/>
            </p:cNvSpPr>
            <p:nvPr/>
          </p:nvSpPr>
          <p:spPr bwMode="auto">
            <a:xfrm>
              <a:off x="2073" y="508"/>
              <a:ext cx="558" cy="29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5118" name="Group 30"/>
          <p:cNvGrpSpPr>
            <a:grpSpLocks/>
          </p:cNvGrpSpPr>
          <p:nvPr/>
        </p:nvGrpSpPr>
        <p:grpSpPr bwMode="auto">
          <a:xfrm>
            <a:off x="2368550" y="950119"/>
            <a:ext cx="2736850" cy="703660"/>
            <a:chOff x="1492" y="798"/>
            <a:chExt cx="1724" cy="591"/>
          </a:xfrm>
        </p:grpSpPr>
        <p:sp>
          <p:nvSpPr>
            <p:cNvPr id="345099" name="Text Box 11"/>
            <p:cNvSpPr txBox="1">
              <a:spLocks noChangeArrowheads="1"/>
            </p:cNvSpPr>
            <p:nvPr/>
          </p:nvSpPr>
          <p:spPr bwMode="auto">
            <a:xfrm>
              <a:off x="1652" y="1006"/>
              <a:ext cx="1403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345102" name="Line 14"/>
            <p:cNvSpPr>
              <a:spLocks noChangeShapeType="1"/>
            </p:cNvSpPr>
            <p:nvPr/>
          </p:nvSpPr>
          <p:spPr bwMode="auto">
            <a:xfrm>
              <a:off x="2351" y="79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05" name="AutoShape 17"/>
            <p:cNvSpPr>
              <a:spLocks noChangeArrowheads="1"/>
            </p:cNvSpPr>
            <p:nvPr/>
          </p:nvSpPr>
          <p:spPr bwMode="auto">
            <a:xfrm>
              <a:off x="1492" y="990"/>
              <a:ext cx="1724" cy="385"/>
            </a:xfrm>
            <a:prstGeom prst="parallelogram">
              <a:avLst>
                <a:gd name="adj" fmla="val 111948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5119" name="Group 31"/>
          <p:cNvGrpSpPr>
            <a:grpSpLocks/>
          </p:cNvGrpSpPr>
          <p:nvPr/>
        </p:nvGrpSpPr>
        <p:grpSpPr bwMode="auto">
          <a:xfrm>
            <a:off x="179512" y="1637110"/>
            <a:ext cx="6068888" cy="1181100"/>
            <a:chOff x="748" y="1375"/>
            <a:chExt cx="3188" cy="992"/>
          </a:xfrm>
        </p:grpSpPr>
        <p:sp>
          <p:nvSpPr>
            <p:cNvPr id="345096" name="AutoShape 8"/>
            <p:cNvSpPr>
              <a:spLocks noChangeArrowheads="1"/>
            </p:cNvSpPr>
            <p:nvPr/>
          </p:nvSpPr>
          <p:spPr bwMode="auto">
            <a:xfrm>
              <a:off x="748" y="1568"/>
              <a:ext cx="3188" cy="799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097" name="Text Box 9"/>
            <p:cNvSpPr txBox="1">
              <a:spLocks noChangeArrowheads="1"/>
            </p:cNvSpPr>
            <p:nvPr/>
          </p:nvSpPr>
          <p:spPr bwMode="auto">
            <a:xfrm>
              <a:off x="1254" y="1720"/>
              <a:ext cx="2294" cy="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 err="1">
                  <a:latin typeface="Times New Roman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 err="1">
                  <a:latin typeface="Times New Roman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dirty="0" err="1">
                  <a:latin typeface="Times New Roman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 err="1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 smtClean="0">
                  <a:latin typeface="Times New Roman" pitchFamily="18" charset="0"/>
                  <a:ea typeface="宋体" panose="02010600030101010101" pitchFamily="2" charset="-122"/>
                </a:rPr>
                <a:t>是否同时</a:t>
              </a:r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成立？</a:t>
              </a:r>
            </a:p>
          </p:txBody>
        </p:sp>
        <p:sp>
          <p:nvSpPr>
            <p:cNvPr id="345108" name="Line 20"/>
            <p:cNvSpPr>
              <a:spLocks noChangeShapeType="1"/>
            </p:cNvSpPr>
            <p:nvPr/>
          </p:nvSpPr>
          <p:spPr bwMode="auto">
            <a:xfrm>
              <a:off x="2342" y="1375"/>
              <a:ext cx="0" cy="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5120" name="Group 32"/>
          <p:cNvGrpSpPr>
            <a:grpSpLocks/>
          </p:cNvGrpSpPr>
          <p:nvPr/>
        </p:nvGrpSpPr>
        <p:grpSpPr bwMode="auto">
          <a:xfrm>
            <a:off x="1043608" y="2787255"/>
            <a:ext cx="4107830" cy="926307"/>
            <a:chOff x="1121" y="2341"/>
            <a:chExt cx="2124" cy="778"/>
          </a:xfrm>
        </p:grpSpPr>
        <p:sp>
          <p:nvSpPr>
            <p:cNvPr id="345100" name="Text Box 12"/>
            <p:cNvSpPr txBox="1">
              <a:spLocks noChangeArrowheads="1"/>
            </p:cNvSpPr>
            <p:nvPr/>
          </p:nvSpPr>
          <p:spPr bwMode="auto">
            <a:xfrm>
              <a:off x="2336" y="2341"/>
              <a:ext cx="460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45107" name="AutoShape 19"/>
            <p:cNvSpPr>
              <a:spLocks noChangeArrowheads="1"/>
            </p:cNvSpPr>
            <p:nvPr/>
          </p:nvSpPr>
          <p:spPr bwMode="auto">
            <a:xfrm>
              <a:off x="1121" y="2606"/>
              <a:ext cx="2124" cy="513"/>
            </a:xfrm>
            <a:prstGeom prst="parallelogram">
              <a:avLst>
                <a:gd name="adj" fmla="val 103509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09" name="Line 21"/>
            <p:cNvSpPr>
              <a:spLocks noChangeShapeType="1"/>
            </p:cNvSpPr>
            <p:nvPr/>
          </p:nvSpPr>
          <p:spPr bwMode="auto">
            <a:xfrm flipH="1">
              <a:off x="2336" y="2358"/>
              <a:ext cx="6" cy="2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0" name="Text Box 22"/>
            <p:cNvSpPr txBox="1">
              <a:spLocks noChangeArrowheads="1"/>
            </p:cNvSpPr>
            <p:nvPr/>
          </p:nvSpPr>
          <p:spPr bwMode="auto">
            <a:xfrm>
              <a:off x="1425" y="2623"/>
              <a:ext cx="1739" cy="4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存在这样的三角形</a:t>
              </a:r>
            </a:p>
          </p:txBody>
        </p:sp>
      </p:grpSp>
      <p:grpSp>
        <p:nvGrpSpPr>
          <p:cNvPr id="345122" name="Group 34"/>
          <p:cNvGrpSpPr>
            <a:grpSpLocks/>
          </p:cNvGrpSpPr>
          <p:nvPr/>
        </p:nvGrpSpPr>
        <p:grpSpPr bwMode="auto">
          <a:xfrm>
            <a:off x="3201989" y="3699270"/>
            <a:ext cx="1106487" cy="888206"/>
            <a:chOff x="2017" y="3107"/>
            <a:chExt cx="697" cy="746"/>
          </a:xfrm>
        </p:grpSpPr>
        <p:sp>
          <p:nvSpPr>
            <p:cNvPr id="345104" name="AutoShape 16"/>
            <p:cNvSpPr>
              <a:spLocks noChangeArrowheads="1"/>
            </p:cNvSpPr>
            <p:nvPr/>
          </p:nvSpPr>
          <p:spPr bwMode="auto">
            <a:xfrm>
              <a:off x="2017" y="3374"/>
              <a:ext cx="558" cy="28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2" name="Line 24"/>
            <p:cNvSpPr>
              <a:spLocks noChangeShapeType="1"/>
            </p:cNvSpPr>
            <p:nvPr/>
          </p:nvSpPr>
          <p:spPr bwMode="auto">
            <a:xfrm>
              <a:off x="2295" y="3107"/>
              <a:ext cx="0" cy="2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3" name="Text Box 25"/>
            <p:cNvSpPr txBox="1">
              <a:spLocks noChangeArrowheads="1"/>
            </p:cNvSpPr>
            <p:nvPr/>
          </p:nvSpPr>
          <p:spPr bwMode="auto">
            <a:xfrm>
              <a:off x="2022" y="3348"/>
              <a:ext cx="692" cy="5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345123" name="Group 35"/>
          <p:cNvGrpSpPr>
            <a:grpSpLocks/>
          </p:cNvGrpSpPr>
          <p:nvPr/>
        </p:nvGrpSpPr>
        <p:grpSpPr bwMode="auto">
          <a:xfrm>
            <a:off x="3643313" y="3619500"/>
            <a:ext cx="3016250" cy="197644"/>
            <a:chOff x="2295" y="3040"/>
            <a:chExt cx="1900" cy="166"/>
          </a:xfrm>
        </p:grpSpPr>
        <p:sp>
          <p:nvSpPr>
            <p:cNvPr id="345115" name="Freeform 27"/>
            <p:cNvSpPr>
              <a:spLocks/>
            </p:cNvSpPr>
            <p:nvPr/>
          </p:nvSpPr>
          <p:spPr bwMode="auto">
            <a:xfrm>
              <a:off x="4194" y="3040"/>
              <a:ext cx="1" cy="158"/>
            </a:xfrm>
            <a:custGeom>
              <a:avLst/>
              <a:gdLst>
                <a:gd name="T0" fmla="*/ 0 w 1"/>
                <a:gd name="T1" fmla="*/ 0 h 255"/>
                <a:gd name="T2" fmla="*/ 0 w 1"/>
                <a:gd name="T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55">
                  <a:moveTo>
                    <a:pt x="0" y="0"/>
                  </a:moveTo>
                  <a:lnTo>
                    <a:pt x="0" y="255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6" name="Line 28"/>
            <p:cNvSpPr>
              <a:spLocks noChangeShapeType="1"/>
            </p:cNvSpPr>
            <p:nvPr/>
          </p:nvSpPr>
          <p:spPr bwMode="auto">
            <a:xfrm>
              <a:off x="2295" y="3206"/>
              <a:ext cx="18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5121" name="Group 33"/>
          <p:cNvGrpSpPr>
            <a:grpSpLocks/>
          </p:cNvGrpSpPr>
          <p:nvPr/>
        </p:nvGrpSpPr>
        <p:grpSpPr bwMode="auto">
          <a:xfrm>
            <a:off x="4948238" y="2027635"/>
            <a:ext cx="4016250" cy="1571625"/>
            <a:chOff x="3117" y="1703"/>
            <a:chExt cx="2212" cy="1320"/>
          </a:xfrm>
        </p:grpSpPr>
        <p:sp>
          <p:nvSpPr>
            <p:cNvPr id="345101" name="Text Box 13"/>
            <p:cNvSpPr txBox="1">
              <a:spLocks noChangeArrowheads="1"/>
            </p:cNvSpPr>
            <p:nvPr/>
          </p:nvSpPr>
          <p:spPr bwMode="auto">
            <a:xfrm>
              <a:off x="3889" y="1703"/>
              <a:ext cx="335" cy="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45106" name="AutoShape 18"/>
            <p:cNvSpPr>
              <a:spLocks noChangeArrowheads="1"/>
            </p:cNvSpPr>
            <p:nvPr/>
          </p:nvSpPr>
          <p:spPr bwMode="auto">
            <a:xfrm>
              <a:off x="3117" y="2514"/>
              <a:ext cx="2212" cy="509"/>
            </a:xfrm>
            <a:prstGeom prst="parallelogram">
              <a:avLst>
                <a:gd name="adj" fmla="val 108644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1" name="Text Box 23"/>
            <p:cNvSpPr txBox="1">
              <a:spLocks noChangeArrowheads="1"/>
            </p:cNvSpPr>
            <p:nvPr/>
          </p:nvSpPr>
          <p:spPr bwMode="auto">
            <a:xfrm>
              <a:off x="3386" y="2540"/>
              <a:ext cx="1889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不存在这样的三角形</a:t>
              </a:r>
            </a:p>
          </p:txBody>
        </p:sp>
        <p:sp>
          <p:nvSpPr>
            <p:cNvPr id="345114" name="Line 26"/>
            <p:cNvSpPr>
              <a:spLocks noChangeShapeType="1"/>
            </p:cNvSpPr>
            <p:nvPr/>
          </p:nvSpPr>
          <p:spPr bwMode="auto">
            <a:xfrm>
              <a:off x="4240" y="1954"/>
              <a:ext cx="0" cy="5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5117" name="Line 29"/>
            <p:cNvSpPr>
              <a:spLocks noChangeShapeType="1"/>
            </p:cNvSpPr>
            <p:nvPr/>
          </p:nvSpPr>
          <p:spPr bwMode="auto">
            <a:xfrm flipH="1">
              <a:off x="3954" y="1965"/>
              <a:ext cx="2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37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4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4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4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4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</TotalTime>
  <Words>1170</Words>
  <Application>Microsoft Office PowerPoint</Application>
  <PresentationFormat>全屏显示(16:9)</PresentationFormat>
  <Paragraphs>161</Paragraphs>
  <Slides>24</Slides>
  <Notes>21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650TGp_Proper_pride_light</vt:lpstr>
      <vt:lpstr>9_Office 主题</vt:lpstr>
      <vt:lpstr>1_650TGp_Proper_pride_light</vt:lpstr>
      <vt:lpstr>Equation</vt:lpstr>
      <vt:lpstr>§1.1.2 程序框图与算法的基本逻辑结构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83</cp:revision>
  <dcterms:created xsi:type="dcterms:W3CDTF">2011-09-29T10:22:55Z</dcterms:created>
  <dcterms:modified xsi:type="dcterms:W3CDTF">2015-01-15T03:38:20Z</dcterms:modified>
</cp:coreProperties>
</file>