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48"/>
  </p:notesMasterIdLst>
  <p:handoutMasterIdLst>
    <p:handoutMasterId r:id="rId49"/>
  </p:handoutMasterIdLst>
  <p:sldIdLst>
    <p:sldId id="256" r:id="rId3"/>
    <p:sldId id="310" r:id="rId4"/>
    <p:sldId id="311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09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39" r:id="rId34"/>
    <p:sldId id="351" r:id="rId35"/>
    <p:sldId id="340" r:id="rId36"/>
    <p:sldId id="341" r:id="rId37"/>
    <p:sldId id="342" r:id="rId38"/>
    <p:sldId id="343" r:id="rId39"/>
    <p:sldId id="344" r:id="rId40"/>
    <p:sldId id="345" r:id="rId41"/>
    <p:sldId id="346" r:id="rId42"/>
    <p:sldId id="347" r:id="rId43"/>
    <p:sldId id="348" r:id="rId44"/>
    <p:sldId id="349" r:id="rId45"/>
    <p:sldId id="350" r:id="rId46"/>
    <p:sldId id="352" r:id="rId47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FF"/>
    <a:srgbClr val="FF6600"/>
    <a:srgbClr val="336600"/>
    <a:srgbClr val="E66036"/>
    <a:srgbClr val="8FD2FB"/>
    <a:srgbClr val="0E8BE0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44" autoAdjust="0"/>
    <p:restoredTop sz="95167" autoAdjust="0"/>
  </p:normalViewPr>
  <p:slideViewPr>
    <p:cSldViewPr>
      <p:cViewPr>
        <p:scale>
          <a:sx n="100" d="100"/>
          <a:sy n="100" d="100"/>
        </p:scale>
        <p:origin x="-58" y="5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458F40-D9C8-41FC-8568-DACDC0ADF42A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26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5766F0-0891-4957-9573-8DD172DB3586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26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F408A-90F5-4CDC-85CD-E2216D82A75C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8F4ADB-9B02-447A-AC41-A0222C8DFC76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0BE977-CAC1-4725-A3F1-2897DC3E3A8E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272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204004-8942-466D-925E-A6341319E5F2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273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7687F5-BA68-4407-8BD6-108EE71F94C4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23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92F580-9EE2-4BE7-85BB-BDA46D3A8BEF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F9892B-8880-4FB7-ACEB-9F5550FC64DD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23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087063-EB19-4852-9695-AD9F196A5CFF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EBEAB1-2FC1-4DFD-8F2A-78CD256839B8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26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96" y="4588146"/>
            <a:ext cx="1387707" cy="54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91" y="627633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569655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5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03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645AC91-7E42-45D6-9EA9-D82EC61B16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9108407"/>
      </p:ext>
    </p:extLst>
  </p:cSld>
  <p:clrMapOvr>
    <a:masterClrMapping/>
  </p:clrMapOvr>
  <p:transition spd="med">
    <p:pull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15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7966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619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843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586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8739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7488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552473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676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9787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47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67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67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31" y="114327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102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84" r:id="rId2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2"/>
            <a:ext cx="9144000" cy="477441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000000"/>
              </a:solidFill>
              <a:ea typeface="黑体" pitchFamily="49" charset="-122"/>
            </a:endParaRPr>
          </a:p>
        </p:txBody>
      </p:sp>
      <p:grpSp>
        <p:nvGrpSpPr>
          <p:cNvPr id="3075" name="Group 16"/>
          <p:cNvGrpSpPr>
            <a:grpSpLocks/>
          </p:cNvGrpSpPr>
          <p:nvPr/>
        </p:nvGrpSpPr>
        <p:grpSpPr bwMode="auto">
          <a:xfrm>
            <a:off x="152722" y="572693"/>
            <a:ext cx="8810683" cy="4429125"/>
            <a:chOff x="40" y="391"/>
            <a:chExt cx="2608" cy="3810"/>
          </a:xfrm>
        </p:grpSpPr>
        <p:sp>
          <p:nvSpPr>
            <p:cNvPr id="3082" name="AutoShape 17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3083" name="AutoShape 18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pic>
        <p:nvPicPr>
          <p:cNvPr id="14" name="Picture 2" descr="C:\Users\chaoran\Desktop\logo.png"/>
          <p:cNvPicPr>
            <a:picLocks noChangeAspect="1" noChangeArrowheads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12" y="4572000"/>
            <a:ext cx="2018968" cy="3810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/>
          <a:srcRect r="68571"/>
          <a:stretch/>
        </p:blipFill>
        <p:spPr bwMode="auto">
          <a:xfrm>
            <a:off x="5599730" y="4355313"/>
            <a:ext cx="1077726" cy="64651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2"/>
          <a:stretch/>
        </p:blipFill>
        <p:spPr bwMode="auto">
          <a:xfrm>
            <a:off x="6677460" y="4355038"/>
            <a:ext cx="2207623" cy="59422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1" descr="C:\Documents and Settings\All Users\Documents\My Pictures\示例图片\Blue hills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00148" y="1371600"/>
            <a:ext cx="3390672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450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85437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6.w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58838" y="1491631"/>
            <a:ext cx="7026324" cy="864096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§1.3  </a:t>
            </a: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算法案例</a:t>
            </a:r>
            <a:endParaRPr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995662" y="519694"/>
            <a:ext cx="4824536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算法初步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7" y="0"/>
            <a:ext cx="3644214" cy="69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C:\Documents and Settings\Administrator\桌面\新建文件夹 (4)\u=2712124760,292216588&amp;fm=23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8" b="4909"/>
          <a:stretch/>
        </p:blipFill>
        <p:spPr bwMode="auto">
          <a:xfrm>
            <a:off x="3578660" y="8002"/>
            <a:ext cx="3657636" cy="5073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8658" name="Text Box 2"/>
          <p:cNvSpPr txBox="1">
            <a:spLocks noChangeArrowheads="1"/>
          </p:cNvSpPr>
          <p:nvPr/>
        </p:nvSpPr>
        <p:spPr bwMode="auto">
          <a:xfrm>
            <a:off x="482315" y="15954"/>
            <a:ext cx="30963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(2</a:t>
            </a:r>
            <a:r>
              <a:rPr kumimoji="1"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kumimoji="1"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程序框图</a:t>
            </a:r>
            <a:r>
              <a:rPr kumimoji="1"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198660" name="AutoShape 4"/>
          <p:cNvSpPr>
            <a:spLocks noChangeArrowheads="1"/>
          </p:cNvSpPr>
          <p:nvPr/>
        </p:nvSpPr>
        <p:spPr bwMode="auto">
          <a:xfrm>
            <a:off x="4087936" y="150615"/>
            <a:ext cx="1295400" cy="346472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661" name="Text Box 5"/>
          <p:cNvSpPr txBox="1">
            <a:spLocks noChangeArrowheads="1"/>
          </p:cNvSpPr>
          <p:nvPr/>
        </p:nvSpPr>
        <p:spPr bwMode="auto">
          <a:xfrm>
            <a:off x="4316536" y="200620"/>
            <a:ext cx="990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16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开始</a:t>
            </a:r>
          </a:p>
        </p:txBody>
      </p:sp>
      <p:sp>
        <p:nvSpPr>
          <p:cNvPr id="198662" name="Line 6"/>
          <p:cNvSpPr>
            <a:spLocks noChangeShapeType="1"/>
          </p:cNvSpPr>
          <p:nvPr/>
        </p:nvSpPr>
        <p:spPr bwMode="auto">
          <a:xfrm>
            <a:off x="4773736" y="497087"/>
            <a:ext cx="0" cy="198834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663" name="AutoShape 7"/>
          <p:cNvSpPr>
            <a:spLocks noChangeArrowheads="1"/>
          </p:cNvSpPr>
          <p:nvPr/>
        </p:nvSpPr>
        <p:spPr bwMode="auto">
          <a:xfrm>
            <a:off x="3859336" y="695921"/>
            <a:ext cx="1752600" cy="296466"/>
          </a:xfrm>
          <a:prstGeom prst="parallelogram">
            <a:avLst>
              <a:gd name="adj" fmla="val 110843"/>
            </a:avLst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664" name="Text Box 8"/>
          <p:cNvSpPr txBox="1">
            <a:spLocks noChangeArrowheads="1"/>
          </p:cNvSpPr>
          <p:nvPr/>
        </p:nvSpPr>
        <p:spPr bwMode="auto">
          <a:xfrm>
            <a:off x="4087936" y="744737"/>
            <a:ext cx="1371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16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输入</a:t>
            </a:r>
            <a:r>
              <a:rPr kumimoji="1" lang="en-US" altLang="zh-CN" sz="1600" i="1" dirty="0" err="1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m,n</a:t>
            </a:r>
            <a:endParaRPr kumimoji="1" lang="en-US" altLang="zh-CN" sz="1600" i="1" dirty="0">
              <a:solidFill>
                <a:srgbClr val="FFFFFF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98666" name="Text Box 10"/>
          <p:cNvSpPr txBox="1">
            <a:spLocks noChangeArrowheads="1"/>
          </p:cNvSpPr>
          <p:nvPr/>
        </p:nvSpPr>
        <p:spPr bwMode="auto">
          <a:xfrm>
            <a:off x="3711699" y="1337668"/>
            <a:ext cx="2133600" cy="36933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  </a:t>
            </a:r>
            <a:r>
              <a:rPr kumimoji="1" lang="en-US" altLang="zh-CN" i="1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r</a:t>
            </a:r>
            <a:r>
              <a:rPr kumimoji="1" lang="en-US" altLang="zh-CN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=</a:t>
            </a:r>
            <a:r>
              <a:rPr kumimoji="1" lang="en-US" altLang="zh-CN" i="1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m</a:t>
            </a:r>
            <a:r>
              <a:rPr kumimoji="1" lang="en-US" altLang="zh-CN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 MOD </a:t>
            </a:r>
            <a:r>
              <a:rPr kumimoji="1" lang="en-US" altLang="zh-CN" i="1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198667" name="Line 11"/>
          <p:cNvSpPr>
            <a:spLocks noChangeShapeType="1"/>
          </p:cNvSpPr>
          <p:nvPr/>
        </p:nvSpPr>
        <p:spPr bwMode="auto">
          <a:xfrm>
            <a:off x="4648324" y="1662708"/>
            <a:ext cx="0" cy="485775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668" name="Text Box 12"/>
          <p:cNvSpPr txBox="1">
            <a:spLocks noChangeArrowheads="1"/>
          </p:cNvSpPr>
          <p:nvPr/>
        </p:nvSpPr>
        <p:spPr bwMode="auto">
          <a:xfrm>
            <a:off x="4143499" y="2148483"/>
            <a:ext cx="1219200" cy="46166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   </a:t>
            </a:r>
            <a:r>
              <a:rPr kumimoji="1" lang="en-US" altLang="zh-CN" sz="2400" i="1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m</a:t>
            </a:r>
            <a:r>
              <a:rPr kumimoji="1" lang="en-US" altLang="zh-CN" sz="24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=</a:t>
            </a:r>
            <a:r>
              <a:rPr kumimoji="1" lang="en-US" altLang="zh-CN" sz="2400" i="1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198669" name="AutoShape 13"/>
          <p:cNvSpPr>
            <a:spLocks noChangeArrowheads="1"/>
          </p:cNvSpPr>
          <p:nvPr/>
        </p:nvSpPr>
        <p:spPr bwMode="auto">
          <a:xfrm>
            <a:off x="3783136" y="3390305"/>
            <a:ext cx="1981200" cy="644128"/>
          </a:xfrm>
          <a:prstGeom prst="diamond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670" name="Text Box 14"/>
          <p:cNvSpPr txBox="1">
            <a:spLocks noChangeArrowheads="1"/>
          </p:cNvSpPr>
          <p:nvPr/>
        </p:nvSpPr>
        <p:spPr bwMode="auto">
          <a:xfrm>
            <a:off x="4359399" y="3552230"/>
            <a:ext cx="1447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kumimoji="1" lang="en-US" altLang="zh-CN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=0?</a:t>
            </a:r>
          </a:p>
        </p:txBody>
      </p:sp>
      <p:sp>
        <p:nvSpPr>
          <p:cNvPr id="198671" name="Line 15"/>
          <p:cNvSpPr>
            <a:spLocks noChangeShapeType="1"/>
          </p:cNvSpPr>
          <p:nvPr/>
        </p:nvSpPr>
        <p:spPr bwMode="auto">
          <a:xfrm>
            <a:off x="4935661" y="4038005"/>
            <a:ext cx="0" cy="24765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672" name="Text Box 16"/>
          <p:cNvSpPr txBox="1">
            <a:spLocks noChangeArrowheads="1"/>
          </p:cNvSpPr>
          <p:nvPr/>
        </p:nvSpPr>
        <p:spPr bwMode="auto">
          <a:xfrm>
            <a:off x="5007099" y="3876080"/>
            <a:ext cx="914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198673" name="Line 17"/>
          <p:cNvSpPr>
            <a:spLocks noChangeShapeType="1"/>
          </p:cNvSpPr>
          <p:nvPr/>
        </p:nvSpPr>
        <p:spPr bwMode="auto">
          <a:xfrm>
            <a:off x="5727824" y="3714155"/>
            <a:ext cx="13716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674" name="Text Box 18"/>
          <p:cNvSpPr txBox="1">
            <a:spLocks noChangeArrowheads="1"/>
          </p:cNvSpPr>
          <p:nvPr/>
        </p:nvSpPr>
        <p:spPr bwMode="auto">
          <a:xfrm>
            <a:off x="5583361" y="3336727"/>
            <a:ext cx="1066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198675" name="Text Box 19"/>
          <p:cNvSpPr txBox="1">
            <a:spLocks noChangeArrowheads="1"/>
          </p:cNvSpPr>
          <p:nvPr/>
        </p:nvSpPr>
        <p:spPr bwMode="auto">
          <a:xfrm>
            <a:off x="4072061" y="2742606"/>
            <a:ext cx="1295400" cy="46166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    </a:t>
            </a:r>
            <a:r>
              <a:rPr kumimoji="1" lang="en-US" altLang="zh-CN" sz="2400" i="1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n</a:t>
            </a:r>
            <a:r>
              <a:rPr kumimoji="1" lang="en-US" altLang="zh-CN" sz="24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=</a:t>
            </a:r>
            <a:r>
              <a:rPr kumimoji="1" lang="en-US" altLang="zh-CN" sz="2400" i="1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r</a:t>
            </a:r>
          </a:p>
        </p:txBody>
      </p:sp>
      <p:sp>
        <p:nvSpPr>
          <p:cNvPr id="198676" name="Line 20"/>
          <p:cNvSpPr>
            <a:spLocks noChangeShapeType="1"/>
          </p:cNvSpPr>
          <p:nvPr/>
        </p:nvSpPr>
        <p:spPr bwMode="auto">
          <a:xfrm flipV="1">
            <a:off x="7096249" y="1122164"/>
            <a:ext cx="0" cy="257175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677" name="AutoShape 21"/>
          <p:cNvSpPr>
            <a:spLocks noChangeArrowheads="1"/>
          </p:cNvSpPr>
          <p:nvPr/>
        </p:nvSpPr>
        <p:spPr bwMode="auto">
          <a:xfrm>
            <a:off x="3927599" y="4254699"/>
            <a:ext cx="1981200" cy="346472"/>
          </a:xfrm>
          <a:prstGeom prst="parallelogram">
            <a:avLst>
              <a:gd name="adj" fmla="val 107217"/>
            </a:avLst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678" name="Text Box 22"/>
          <p:cNvSpPr txBox="1">
            <a:spLocks noChangeArrowheads="1"/>
          </p:cNvSpPr>
          <p:nvPr/>
        </p:nvSpPr>
        <p:spPr bwMode="auto">
          <a:xfrm>
            <a:off x="4232399" y="4161830"/>
            <a:ext cx="137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  </a:t>
            </a:r>
            <a:r>
              <a:rPr kumimoji="1" lang="zh-CN" altLang="en-US" sz="1600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输出</a:t>
            </a:r>
            <a:r>
              <a:rPr kumimoji="1" lang="en-US" altLang="zh-CN" sz="1600" i="1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rPr>
              <a:t>m</a:t>
            </a:r>
          </a:p>
        </p:txBody>
      </p:sp>
      <p:sp>
        <p:nvSpPr>
          <p:cNvPr id="198679" name="Line 23"/>
          <p:cNvSpPr>
            <a:spLocks noChangeShapeType="1"/>
          </p:cNvSpPr>
          <p:nvPr/>
        </p:nvSpPr>
        <p:spPr bwMode="auto">
          <a:xfrm>
            <a:off x="4864224" y="4578549"/>
            <a:ext cx="0" cy="148828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680" name="AutoShape 24"/>
          <p:cNvSpPr>
            <a:spLocks noChangeArrowheads="1"/>
          </p:cNvSpPr>
          <p:nvPr/>
        </p:nvSpPr>
        <p:spPr bwMode="auto">
          <a:xfrm>
            <a:off x="3999036" y="4697611"/>
            <a:ext cx="1752600" cy="346472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681" name="Text Box 25"/>
          <p:cNvSpPr txBox="1">
            <a:spLocks noChangeArrowheads="1"/>
          </p:cNvSpPr>
          <p:nvPr/>
        </p:nvSpPr>
        <p:spPr bwMode="auto">
          <a:xfrm>
            <a:off x="4430836" y="4701183"/>
            <a:ext cx="1143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16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sp>
        <p:nvSpPr>
          <p:cNvPr id="198682" name="Line 26"/>
          <p:cNvSpPr>
            <a:spLocks noChangeShapeType="1"/>
          </p:cNvSpPr>
          <p:nvPr/>
        </p:nvSpPr>
        <p:spPr bwMode="auto">
          <a:xfrm flipH="1">
            <a:off x="4648324" y="1175743"/>
            <a:ext cx="24384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683" name="Line 27"/>
          <p:cNvSpPr>
            <a:spLocks noChangeShapeType="1"/>
          </p:cNvSpPr>
          <p:nvPr/>
        </p:nvSpPr>
        <p:spPr bwMode="auto">
          <a:xfrm>
            <a:off x="4648324" y="2525912"/>
            <a:ext cx="0" cy="216694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684" name="Line 28"/>
          <p:cNvSpPr>
            <a:spLocks noChangeShapeType="1"/>
          </p:cNvSpPr>
          <p:nvPr/>
        </p:nvSpPr>
        <p:spPr bwMode="auto">
          <a:xfrm>
            <a:off x="4791199" y="3066456"/>
            <a:ext cx="0" cy="377428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687" name="Line 31"/>
          <p:cNvSpPr>
            <a:spLocks noChangeShapeType="1"/>
          </p:cNvSpPr>
          <p:nvPr/>
        </p:nvSpPr>
        <p:spPr bwMode="auto">
          <a:xfrm flipH="1">
            <a:off x="4719761" y="1013818"/>
            <a:ext cx="0" cy="377428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260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Administrator\桌面\新建文件夹 (4)\u=2712124760,292216588&amp;fm=23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8" b="4909"/>
          <a:stretch/>
        </p:blipFill>
        <p:spPr bwMode="auto">
          <a:xfrm>
            <a:off x="1475656" y="584776"/>
            <a:ext cx="5184576" cy="453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7" y="0"/>
            <a:ext cx="3644214" cy="69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9682" name="Text Box 2"/>
          <p:cNvSpPr txBox="1">
            <a:spLocks noChangeArrowheads="1"/>
          </p:cNvSpPr>
          <p:nvPr/>
        </p:nvSpPr>
        <p:spPr bwMode="auto">
          <a:xfrm>
            <a:off x="611560" y="89475"/>
            <a:ext cx="381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(3</a:t>
            </a:r>
            <a:r>
              <a:rPr kumimoji="1"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kumimoji="1"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程序</a:t>
            </a:r>
            <a:r>
              <a:rPr kumimoji="1"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199683" name="Text Box 3"/>
          <p:cNvSpPr txBox="1">
            <a:spLocks noChangeArrowheads="1"/>
          </p:cNvSpPr>
          <p:nvPr/>
        </p:nvSpPr>
        <p:spPr bwMode="auto">
          <a:xfrm>
            <a:off x="2268538" y="844154"/>
            <a:ext cx="3962400" cy="4339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 “</a:t>
            </a:r>
            <a:r>
              <a:rPr kumimoji="1" lang="en-US" altLang="zh-CN" sz="2400" i="1" dirty="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m,n</a:t>
            </a:r>
            <a:r>
              <a:rPr kumimoji="1"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=“;</a:t>
            </a:r>
            <a:r>
              <a:rPr kumimoji="1" lang="en-US" altLang="zh-CN" sz="2400" i="1" dirty="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m,n</a:t>
            </a:r>
            <a:endParaRPr kumimoji="1" lang="en-US" altLang="zh-CN" sz="2400" i="1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kumimoji="1"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r=m</a:t>
            </a:r>
            <a:r>
              <a:rPr kumimoji="1"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MOD  </a:t>
            </a:r>
            <a:r>
              <a:rPr kumimoji="1"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kumimoji="1"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m=n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n=r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LOOP UNTIL  </a:t>
            </a:r>
            <a:r>
              <a:rPr kumimoji="1"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kumimoji="1"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  </a:t>
            </a:r>
            <a:r>
              <a:rPr kumimoji="1"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pic>
        <p:nvPicPr>
          <p:cNvPr id="6" name="Picture 3" descr="C:\Documents and Settings\Administrator\桌面\新建文件夹 (4)\u=3527425174,1464503383&amp;fm=21&amp;gp=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083291"/>
            <a:ext cx="1512168" cy="3386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80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2" grpId="0" autoUpdateAnimBg="0"/>
      <p:bldP spid="199683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Text Box 2"/>
          <p:cNvSpPr txBox="1">
            <a:spLocks noChangeArrowheads="1"/>
          </p:cNvSpPr>
          <p:nvPr/>
        </p:nvSpPr>
        <p:spPr bwMode="auto">
          <a:xfrm>
            <a:off x="2771776" y="0"/>
            <a:ext cx="278794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二、更相减损术 </a:t>
            </a:r>
          </a:p>
        </p:txBody>
      </p:sp>
      <p:sp>
        <p:nvSpPr>
          <p:cNvPr id="200707" name="Text Box 3"/>
          <p:cNvSpPr txBox="1">
            <a:spLocks noChangeArrowheads="1"/>
          </p:cNvSpPr>
          <p:nvPr/>
        </p:nvSpPr>
        <p:spPr bwMode="auto">
          <a:xfrm>
            <a:off x="323851" y="1437085"/>
            <a:ext cx="85693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可半者半之，不可半者，副置分母、子之数，以少减多，更相减损，求其等也，以等数约之。</a:t>
            </a:r>
          </a:p>
        </p:txBody>
      </p:sp>
      <p:sp>
        <p:nvSpPr>
          <p:cNvPr id="200708" name="Rectangle 4"/>
          <p:cNvSpPr>
            <a:spLocks noChangeArrowheads="1"/>
          </p:cNvSpPr>
          <p:nvPr/>
        </p:nvSpPr>
        <p:spPr bwMode="auto">
          <a:xfrm>
            <a:off x="323851" y="2610217"/>
            <a:ext cx="81375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第一步：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任意给定两个正整数；判断他们是否都是偶数。若是，则用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约简；若不是则执行第二步。</a:t>
            </a:r>
          </a:p>
        </p:txBody>
      </p:sp>
      <p:sp>
        <p:nvSpPr>
          <p:cNvPr id="200709" name="Rectangle 5"/>
          <p:cNvSpPr>
            <a:spLocks noChangeArrowheads="1"/>
          </p:cNvSpPr>
          <p:nvPr/>
        </p:nvSpPr>
        <p:spPr bwMode="auto">
          <a:xfrm>
            <a:off x="395289" y="3387645"/>
            <a:ext cx="81375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第二步：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以较大的数减较小的数，接着把所得的差与较小的数比较，并以大数减小数。继续这个操作，直到所得的减数和差相等为止，则这个等数就是所求的最大公约数。</a:t>
            </a:r>
          </a:p>
        </p:txBody>
      </p:sp>
      <p:sp>
        <p:nvSpPr>
          <p:cNvPr id="200710" name="Text Box 6"/>
          <p:cNvSpPr txBox="1">
            <a:spLocks noChangeArrowheads="1"/>
          </p:cNvSpPr>
          <p:nvPr/>
        </p:nvSpPr>
        <p:spPr bwMode="auto">
          <a:xfrm>
            <a:off x="395289" y="1168004"/>
            <a:ext cx="59769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dirty="0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九章算术</a:t>
            </a:r>
            <a:r>
              <a:rPr lang="en-US" altLang="zh-CN" sz="24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中的更相减损术：</a:t>
            </a:r>
          </a:p>
        </p:txBody>
      </p:sp>
      <p:sp>
        <p:nvSpPr>
          <p:cNvPr id="200711" name="Text Box 7"/>
          <p:cNvSpPr txBox="1">
            <a:spLocks noChangeArrowheads="1"/>
          </p:cNvSpPr>
          <p:nvPr/>
        </p:nvSpPr>
        <p:spPr bwMode="auto">
          <a:xfrm>
            <a:off x="468313" y="681038"/>
            <a:ext cx="36004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、背景介绍：</a:t>
            </a:r>
          </a:p>
        </p:txBody>
      </p:sp>
      <p:sp>
        <p:nvSpPr>
          <p:cNvPr id="200712" name="Text Box 8"/>
          <p:cNvSpPr txBox="1">
            <a:spLocks noChangeArrowheads="1"/>
          </p:cNvSpPr>
          <p:nvPr/>
        </p:nvSpPr>
        <p:spPr bwMode="auto">
          <a:xfrm>
            <a:off x="468314" y="2193131"/>
            <a:ext cx="59769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）现代</a:t>
            </a: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数学中的更相减损术：</a:t>
            </a:r>
          </a:p>
        </p:txBody>
      </p:sp>
    </p:spTree>
    <p:extLst>
      <p:ext uri="{BB962C8B-B14F-4D97-AF65-F5344CB8AC3E}">
        <p14:creationId xmlns:p14="http://schemas.microsoft.com/office/powerpoint/2010/main" val="90939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0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0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0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0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0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0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0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0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00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6" grpId="0"/>
      <p:bldP spid="200707" grpId="0"/>
      <p:bldP spid="200708" grpId="0"/>
      <p:bldP spid="200709" grpId="0"/>
      <p:bldP spid="200710" grpId="0"/>
      <p:bldP spid="200711" grpId="0"/>
      <p:bldP spid="2007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Text Box 2"/>
          <p:cNvSpPr txBox="1">
            <a:spLocks noChangeArrowheads="1"/>
          </p:cNvSpPr>
          <p:nvPr/>
        </p:nvSpPr>
        <p:spPr bwMode="auto">
          <a:xfrm>
            <a:off x="755576" y="48641"/>
            <a:ext cx="25384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、定义：</a:t>
            </a:r>
          </a:p>
        </p:txBody>
      </p:sp>
      <p:sp>
        <p:nvSpPr>
          <p:cNvPr id="201731" name="Text Box 3"/>
          <p:cNvSpPr txBox="1">
            <a:spLocks noChangeArrowheads="1"/>
          </p:cNvSpPr>
          <p:nvPr/>
        </p:nvSpPr>
        <p:spPr bwMode="auto">
          <a:xfrm>
            <a:off x="395289" y="1275160"/>
            <a:ext cx="8078787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        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所谓更相减损术，就是对于给定的两个数，用较大的数减去较小的数，然后将差和较小的数构成新的一对数，再用较大的数减去较小的数，反复执行此步骤直到差数和较小的数相等，此时相等的两数便为原来两个数的最大公约数。</a:t>
            </a:r>
          </a:p>
        </p:txBody>
      </p:sp>
    </p:spTree>
    <p:extLst>
      <p:ext uri="{BB962C8B-B14F-4D97-AF65-F5344CB8AC3E}">
        <p14:creationId xmlns:p14="http://schemas.microsoft.com/office/powerpoint/2010/main" val="129348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Text Box 2"/>
          <p:cNvSpPr txBox="1">
            <a:spLocks noChangeArrowheads="1"/>
          </p:cNvSpPr>
          <p:nvPr/>
        </p:nvSpPr>
        <p:spPr bwMode="auto">
          <a:xfrm>
            <a:off x="468314" y="777479"/>
            <a:ext cx="73437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: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用更相减损术求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98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202755" name="Rectangle 3"/>
          <p:cNvSpPr>
            <a:spLocks noChangeArrowheads="1"/>
          </p:cNvSpPr>
          <p:nvPr/>
        </p:nvSpPr>
        <p:spPr bwMode="auto">
          <a:xfrm>
            <a:off x="468313" y="1145769"/>
            <a:ext cx="741521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解：由于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63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不是偶数，把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98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63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以大数减小数，并辗转相减 </a:t>
            </a:r>
          </a:p>
        </p:txBody>
      </p:sp>
      <p:sp>
        <p:nvSpPr>
          <p:cNvPr id="202756" name="Rectangle 4"/>
          <p:cNvSpPr>
            <a:spLocks noChangeArrowheads="1"/>
          </p:cNvSpPr>
          <p:nvPr/>
        </p:nvSpPr>
        <p:spPr bwMode="auto">
          <a:xfrm>
            <a:off x="3291256" y="1793344"/>
            <a:ext cx="1980029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98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35</a:t>
            </a:r>
            <a:b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35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28</a:t>
            </a:r>
            <a:b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35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28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b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28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21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21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</a:p>
        </p:txBody>
      </p:sp>
      <p:sp>
        <p:nvSpPr>
          <p:cNvPr id="202757" name="Rectangle 5"/>
          <p:cNvSpPr>
            <a:spLocks noChangeArrowheads="1"/>
          </p:cNvSpPr>
          <p:nvPr/>
        </p:nvSpPr>
        <p:spPr bwMode="auto">
          <a:xfrm>
            <a:off x="323528" y="4443958"/>
            <a:ext cx="54809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所以，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98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的最大公约数等于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7 </a:t>
            </a:r>
          </a:p>
        </p:txBody>
      </p:sp>
      <p:sp>
        <p:nvSpPr>
          <p:cNvPr id="202758" name="Text Box 6"/>
          <p:cNvSpPr txBox="1">
            <a:spLocks noChangeArrowheads="1"/>
          </p:cNvSpPr>
          <p:nvPr/>
        </p:nvSpPr>
        <p:spPr bwMode="auto">
          <a:xfrm>
            <a:off x="543924" y="134144"/>
            <a:ext cx="24479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、方法：</a:t>
            </a:r>
          </a:p>
        </p:txBody>
      </p:sp>
    </p:spTree>
    <p:extLst>
      <p:ext uri="{BB962C8B-B14F-4D97-AF65-F5344CB8AC3E}">
        <p14:creationId xmlns:p14="http://schemas.microsoft.com/office/powerpoint/2010/main" val="383976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202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202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02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4" grpId="0"/>
      <p:bldP spid="202755" grpId="0"/>
      <p:bldP spid="202756" grpId="0"/>
      <p:bldP spid="202757" grpId="0"/>
      <p:bldP spid="2027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ChangeArrowheads="1"/>
          </p:cNvSpPr>
          <p:nvPr/>
        </p:nvSpPr>
        <p:spPr bwMode="auto">
          <a:xfrm>
            <a:off x="1" y="722442"/>
            <a:ext cx="83535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、用更相减损术求两个正数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84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72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的最大公约数． </a:t>
            </a:r>
          </a:p>
        </p:txBody>
      </p:sp>
      <p:sp>
        <p:nvSpPr>
          <p:cNvPr id="204803" name="Text Box 3"/>
          <p:cNvSpPr txBox="1">
            <a:spLocks noChangeArrowheads="1"/>
          </p:cNvSpPr>
          <p:nvPr/>
        </p:nvSpPr>
        <p:spPr bwMode="auto">
          <a:xfrm>
            <a:off x="539750" y="170523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练习：</a:t>
            </a:r>
          </a:p>
        </p:txBody>
      </p:sp>
      <p:sp>
        <p:nvSpPr>
          <p:cNvPr id="204804" name="Text Box 4"/>
          <p:cNvSpPr txBox="1">
            <a:spLocks noChangeArrowheads="1"/>
          </p:cNvSpPr>
          <p:nvPr/>
        </p:nvSpPr>
        <p:spPr bwMode="auto">
          <a:xfrm>
            <a:off x="539750" y="1329928"/>
            <a:ext cx="76327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思路分析：先约简，再求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21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的最大公约数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然后乘以两次约简的质因数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04805" name="Text Box 5"/>
          <p:cNvSpPr txBox="1">
            <a:spLocks noChangeArrowheads="1"/>
          </p:cNvSpPr>
          <p:nvPr/>
        </p:nvSpPr>
        <p:spPr bwMode="auto">
          <a:xfrm>
            <a:off x="1" y="2356247"/>
            <a:ext cx="8353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、求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324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243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135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这三个数的最大公约数。</a:t>
            </a:r>
          </a:p>
        </p:txBody>
      </p:sp>
      <p:sp>
        <p:nvSpPr>
          <p:cNvPr id="204806" name="Text Box 6"/>
          <p:cNvSpPr txBox="1">
            <a:spLocks noChangeArrowheads="1"/>
          </p:cNvSpPr>
          <p:nvPr/>
        </p:nvSpPr>
        <p:spPr bwMode="auto">
          <a:xfrm>
            <a:off x="408911" y="2891439"/>
            <a:ext cx="8353425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思路分析：求三个数的最大公约数可以先求出两个数的最大公约数，第三个数与前两个数的最大公约数的最大公约数即为所求。</a:t>
            </a:r>
          </a:p>
        </p:txBody>
      </p:sp>
    </p:spTree>
    <p:extLst>
      <p:ext uri="{BB962C8B-B14F-4D97-AF65-F5344CB8AC3E}">
        <p14:creationId xmlns:p14="http://schemas.microsoft.com/office/powerpoint/2010/main" val="121483293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4" grpId="0"/>
      <p:bldP spid="204805" grpId="0" autoUpdateAnimBg="0"/>
      <p:bldP spid="20480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Text Box 2"/>
          <p:cNvSpPr txBox="1">
            <a:spLocks noChangeArrowheads="1"/>
          </p:cNvSpPr>
          <p:nvPr/>
        </p:nvSpPr>
        <p:spPr bwMode="auto">
          <a:xfrm>
            <a:off x="323850" y="1385917"/>
            <a:ext cx="4535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dirty="0">
                <a:solidFill>
                  <a:schemeClr val="accent2"/>
                </a:solidFill>
                <a:latin typeface="Times New Roman" pitchFamily="18" charset="0"/>
                <a:ea typeface="宋体" panose="02010600030101010101" pitchFamily="2" charset="-122"/>
              </a:rPr>
              <a:t>(1</a:t>
            </a:r>
            <a:r>
              <a:rPr kumimoji="1" lang="en-US" altLang="zh-CN" sz="2400" dirty="0" smtClean="0">
                <a:solidFill>
                  <a:schemeClr val="accent2"/>
                </a:solidFill>
                <a:latin typeface="Times New Roman" pitchFamily="18" charset="0"/>
                <a:ea typeface="宋体" panose="02010600030101010101" pitchFamily="2" charset="-122"/>
              </a:rPr>
              <a:t>)</a:t>
            </a:r>
            <a:r>
              <a:rPr kumimoji="1" lang="zh-CN" altLang="en-US" sz="2400" dirty="0" smtClean="0">
                <a:solidFill>
                  <a:schemeClr val="accent2"/>
                </a:solidFill>
                <a:latin typeface="Times New Roman" pitchFamily="18" charset="0"/>
                <a:ea typeface="宋体" panose="02010600030101010101" pitchFamily="2" charset="-122"/>
              </a:rPr>
              <a:t>算法</a:t>
            </a:r>
            <a:r>
              <a:rPr kumimoji="1" lang="zh-CN" altLang="en-US" sz="2400" dirty="0">
                <a:solidFill>
                  <a:schemeClr val="accent2"/>
                </a:solidFill>
                <a:latin typeface="Times New Roman" pitchFamily="18" charset="0"/>
                <a:ea typeface="宋体" panose="02010600030101010101" pitchFamily="2" charset="-122"/>
              </a:rPr>
              <a:t>步骤</a:t>
            </a:r>
          </a:p>
        </p:txBody>
      </p:sp>
      <p:sp>
        <p:nvSpPr>
          <p:cNvPr id="205827" name="Text Box 3"/>
          <p:cNvSpPr txBox="1">
            <a:spLocks noChangeArrowheads="1"/>
          </p:cNvSpPr>
          <p:nvPr/>
        </p:nvSpPr>
        <p:spPr bwMode="auto">
          <a:xfrm>
            <a:off x="304800" y="1763533"/>
            <a:ext cx="82296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  <a:ea typeface="宋体" panose="02010600030101010101" pitchFamily="2" charset="-122"/>
              </a:rPr>
              <a:t>第一步：输入两个正整数</a:t>
            </a:r>
            <a:r>
              <a:rPr kumimoji="1" lang="en-US" altLang="zh-CN" sz="2400" i="1" dirty="0" err="1">
                <a:latin typeface="Times New Roman" pitchFamily="18" charset="0"/>
                <a:ea typeface="宋体" panose="02010600030101010101" pitchFamily="2" charset="-122"/>
              </a:rPr>
              <a:t>a,b</a:t>
            </a:r>
            <a:r>
              <a:rPr kumimoji="1" lang="en-US" altLang="zh-CN" sz="2400" dirty="0">
                <a:latin typeface="Times New Roman" pitchFamily="18" charset="0"/>
                <a:ea typeface="宋体" panose="02010600030101010101" pitchFamily="2" charset="-122"/>
              </a:rPr>
              <a:t>;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  <a:ea typeface="宋体" panose="02010600030101010101" pitchFamily="2" charset="-122"/>
              </a:rPr>
              <a:t>第二步：若</a:t>
            </a:r>
            <a:r>
              <a:rPr kumimoji="1" lang="en-US" altLang="zh-CN" sz="2400" i="1" dirty="0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kumimoji="1" lang="zh-CN" altLang="en-US" sz="2400" dirty="0">
                <a:latin typeface="Times New Roman" pitchFamily="18" charset="0"/>
                <a:ea typeface="宋体" panose="02010600030101010101" pitchFamily="2" charset="-122"/>
              </a:rPr>
              <a:t>不等于</a:t>
            </a:r>
            <a:r>
              <a:rPr kumimoji="1" lang="en-US" altLang="zh-CN" sz="2400" i="1" dirty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kumimoji="1" lang="en-US" altLang="zh-CN" sz="2400" dirty="0">
                <a:latin typeface="Times New Roman" pitchFamily="18" charset="0"/>
                <a:ea typeface="宋体" panose="02010600030101010101" pitchFamily="2" charset="-122"/>
              </a:rPr>
              <a:t> ,</a:t>
            </a:r>
            <a:r>
              <a:rPr kumimoji="1" lang="zh-CN" altLang="en-US" sz="2400" dirty="0">
                <a:latin typeface="Times New Roman" pitchFamily="18" charset="0"/>
                <a:ea typeface="宋体" panose="02010600030101010101" pitchFamily="2" charset="-122"/>
              </a:rPr>
              <a:t>则执行第三步；否则转到第五步；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  <a:ea typeface="宋体" panose="02010600030101010101" pitchFamily="2" charset="-122"/>
              </a:rPr>
              <a:t>第三步：把</a:t>
            </a:r>
            <a:r>
              <a:rPr kumimoji="1" lang="en-US" altLang="zh-CN" sz="2400" i="1" dirty="0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kumimoji="1" lang="en-US" altLang="zh-CN" sz="2400" dirty="0">
                <a:latin typeface="Times New Roman" pitchFamily="18" charset="0"/>
                <a:ea typeface="宋体" panose="02010600030101010101" pitchFamily="2" charset="-122"/>
              </a:rPr>
              <a:t>-</a:t>
            </a:r>
            <a:r>
              <a:rPr kumimoji="1" lang="en-US" altLang="zh-CN" sz="2400" i="1" dirty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kumimoji="1" lang="zh-CN" altLang="en-US" sz="2400" dirty="0">
                <a:latin typeface="Times New Roman" pitchFamily="18" charset="0"/>
                <a:ea typeface="宋体" panose="02010600030101010101" pitchFamily="2" charset="-122"/>
              </a:rPr>
              <a:t>的差赋予</a:t>
            </a:r>
            <a:r>
              <a:rPr kumimoji="1" lang="en-US" altLang="zh-CN" sz="2400" i="1" dirty="0">
                <a:latin typeface="Times New Roman" pitchFamily="18" charset="0"/>
                <a:ea typeface="宋体" panose="02010600030101010101" pitchFamily="2" charset="-122"/>
              </a:rPr>
              <a:t>r</a:t>
            </a:r>
            <a:r>
              <a:rPr kumimoji="1" lang="en-US" altLang="zh-CN" sz="2400" dirty="0">
                <a:latin typeface="Times New Roman" pitchFamily="18" charset="0"/>
                <a:ea typeface="宋体" panose="02010600030101010101" pitchFamily="2" charset="-122"/>
              </a:rPr>
              <a:t>;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  <a:ea typeface="宋体" panose="02010600030101010101" pitchFamily="2" charset="-122"/>
              </a:rPr>
              <a:t>第四步：如果</a:t>
            </a:r>
            <a:r>
              <a:rPr kumimoji="1" lang="en-US" altLang="zh-CN" sz="2400" i="1" dirty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kumimoji="1" lang="en-US" altLang="zh-CN" sz="2400" dirty="0">
                <a:latin typeface="Times New Roman" pitchFamily="18" charset="0"/>
                <a:ea typeface="宋体" panose="02010600030101010101" pitchFamily="2" charset="-122"/>
              </a:rPr>
              <a:t>&gt;</a:t>
            </a:r>
            <a:r>
              <a:rPr kumimoji="1" lang="en-US" altLang="zh-CN" sz="2400" i="1" dirty="0">
                <a:latin typeface="Times New Roman" pitchFamily="18" charset="0"/>
                <a:ea typeface="宋体" panose="02010600030101010101" pitchFamily="2" charset="-122"/>
              </a:rPr>
              <a:t>r</a:t>
            </a:r>
            <a:r>
              <a:rPr kumimoji="1" lang="en-US" altLang="zh-CN" sz="2400" dirty="0">
                <a:latin typeface="Times New Roman" pitchFamily="18" charset="0"/>
                <a:ea typeface="宋体" panose="02010600030101010101" pitchFamily="2" charset="-122"/>
              </a:rPr>
              <a:t>, </a:t>
            </a:r>
            <a:r>
              <a:rPr kumimoji="1" lang="zh-CN" altLang="en-US" sz="2400" dirty="0">
                <a:latin typeface="Times New Roman" pitchFamily="18" charset="0"/>
                <a:ea typeface="宋体" panose="02010600030101010101" pitchFamily="2" charset="-122"/>
              </a:rPr>
              <a:t>那么把</a:t>
            </a:r>
            <a:r>
              <a:rPr kumimoji="1" lang="en-US" altLang="zh-CN" sz="2400" i="1" dirty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kumimoji="1" lang="zh-CN" altLang="en-US" sz="2400" dirty="0">
                <a:latin typeface="Times New Roman" pitchFamily="18" charset="0"/>
                <a:ea typeface="宋体" panose="02010600030101010101" pitchFamily="2" charset="-122"/>
              </a:rPr>
              <a:t>赋给</a:t>
            </a:r>
            <a:r>
              <a:rPr kumimoji="1" lang="en-US" altLang="zh-CN" sz="2400" i="1" dirty="0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kumimoji="1" lang="en-US" altLang="zh-CN" sz="2400" dirty="0">
                <a:latin typeface="Times New Roman" pitchFamily="18" charset="0"/>
                <a:ea typeface="宋体" panose="02010600030101010101" pitchFamily="2" charset="-122"/>
              </a:rPr>
              <a:t>,</a:t>
            </a:r>
            <a:r>
              <a:rPr kumimoji="1" lang="zh-CN" altLang="en-US" sz="2400" dirty="0">
                <a:latin typeface="Times New Roman" pitchFamily="18" charset="0"/>
                <a:ea typeface="宋体" panose="02010600030101010101" pitchFamily="2" charset="-122"/>
              </a:rPr>
              <a:t>把</a:t>
            </a:r>
            <a:r>
              <a:rPr kumimoji="1" lang="en-US" altLang="zh-CN" sz="2400" i="1" dirty="0">
                <a:latin typeface="Times New Roman" pitchFamily="18" charset="0"/>
                <a:ea typeface="宋体" panose="02010600030101010101" pitchFamily="2" charset="-122"/>
              </a:rPr>
              <a:t>r</a:t>
            </a:r>
            <a:r>
              <a:rPr kumimoji="1" lang="zh-CN" altLang="en-US" sz="2400" dirty="0">
                <a:latin typeface="Times New Roman" pitchFamily="18" charset="0"/>
                <a:ea typeface="宋体" panose="02010600030101010101" pitchFamily="2" charset="-122"/>
              </a:rPr>
              <a:t>赋给</a:t>
            </a:r>
            <a:r>
              <a:rPr kumimoji="1" lang="en-US" altLang="zh-CN" sz="2400" i="1" dirty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kumimoji="1" lang="en-US" altLang="zh-CN" sz="2400" dirty="0">
                <a:latin typeface="Times New Roman" pitchFamily="18" charset="0"/>
                <a:ea typeface="宋体" panose="02010600030101010101" pitchFamily="2" charset="-122"/>
              </a:rPr>
              <a:t>;</a:t>
            </a:r>
            <a:r>
              <a:rPr kumimoji="1" lang="zh-CN" altLang="en-US" sz="2400" dirty="0">
                <a:latin typeface="Times New Roman" pitchFamily="18" charset="0"/>
                <a:ea typeface="宋体" panose="02010600030101010101" pitchFamily="2" charset="-122"/>
              </a:rPr>
              <a:t>否则把</a:t>
            </a:r>
            <a:r>
              <a:rPr kumimoji="1" lang="en-US" altLang="zh-CN" sz="2400" i="1" dirty="0">
                <a:latin typeface="Times New Roman" pitchFamily="18" charset="0"/>
                <a:ea typeface="宋体" panose="02010600030101010101" pitchFamily="2" charset="-122"/>
              </a:rPr>
              <a:t>r</a:t>
            </a:r>
            <a:r>
              <a:rPr kumimoji="1" lang="zh-CN" altLang="en-US" sz="2400" dirty="0">
                <a:latin typeface="Times New Roman" pitchFamily="18" charset="0"/>
                <a:ea typeface="宋体" panose="02010600030101010101" pitchFamily="2" charset="-122"/>
              </a:rPr>
              <a:t>赋给</a:t>
            </a:r>
            <a:r>
              <a:rPr kumimoji="1" lang="en-US" altLang="zh-CN" sz="2400" i="1" dirty="0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kumimoji="1" lang="zh-CN" altLang="en-US" sz="2400" dirty="0">
                <a:latin typeface="Times New Roman" pitchFamily="18" charset="0"/>
                <a:ea typeface="宋体" panose="02010600030101010101" pitchFamily="2" charset="-122"/>
              </a:rPr>
              <a:t>；返回第二步；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  <a:ea typeface="宋体" panose="02010600030101010101" pitchFamily="2" charset="-122"/>
              </a:rPr>
              <a:t>第五步：输出最大公约数</a:t>
            </a:r>
            <a:r>
              <a:rPr kumimoji="1" lang="en-US" altLang="zh-CN" sz="2400" i="1" dirty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kumimoji="1" lang="en-US" altLang="zh-CN" sz="2400" dirty="0">
                <a:latin typeface="Times New Roman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205828" name="Text Box 4"/>
          <p:cNvSpPr txBox="1">
            <a:spLocks noChangeArrowheads="1"/>
          </p:cNvSpPr>
          <p:nvPr/>
        </p:nvSpPr>
        <p:spPr bwMode="auto">
          <a:xfrm>
            <a:off x="323851" y="250032"/>
            <a:ext cx="61198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829" name="Text Box 5"/>
          <p:cNvSpPr txBox="1">
            <a:spLocks noChangeArrowheads="1"/>
          </p:cNvSpPr>
          <p:nvPr/>
        </p:nvSpPr>
        <p:spPr bwMode="auto">
          <a:xfrm>
            <a:off x="467544" y="256907"/>
            <a:ext cx="835292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：你能根据更相减损术设计程序，求两个正整数的最大公约数吗？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934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05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6" grpId="0"/>
      <p:bldP spid="205827" grpId="0"/>
      <p:bldP spid="2058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3" descr="C:\Documents and Settings\Administrator\桌面\新建文件夹 (4)\u=2712124760,292216588&amp;fm=23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8" b="4909"/>
          <a:stretch/>
        </p:blipFill>
        <p:spPr bwMode="auto">
          <a:xfrm>
            <a:off x="3584987" y="-98018"/>
            <a:ext cx="4227373" cy="504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31" y="77937"/>
            <a:ext cx="3454744" cy="69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850" name="Text Box 2"/>
          <p:cNvSpPr txBox="1">
            <a:spLocks noChangeArrowheads="1"/>
          </p:cNvSpPr>
          <p:nvPr/>
        </p:nvSpPr>
        <p:spPr bwMode="auto">
          <a:xfrm>
            <a:off x="612775" y="148787"/>
            <a:ext cx="3886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</a:t>
            </a:r>
            <a:r>
              <a:rPr kumimoji="1" lang="en-US" altLang="zh-CN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kumimoji="1" lang="zh-CN" alt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程序框图</a:t>
            </a:r>
            <a:endParaRPr kumimoji="1"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06851" name="Group 3"/>
          <p:cNvGrpSpPr>
            <a:grpSpLocks/>
          </p:cNvGrpSpPr>
          <p:nvPr/>
        </p:nvGrpSpPr>
        <p:grpSpPr bwMode="auto">
          <a:xfrm>
            <a:off x="3854450" y="227332"/>
            <a:ext cx="3816350" cy="4369281"/>
            <a:chOff x="3107" y="28"/>
            <a:chExt cx="2404" cy="4035"/>
          </a:xfrm>
        </p:grpSpPr>
        <p:grpSp>
          <p:nvGrpSpPr>
            <p:cNvPr id="206852" name="Group 4"/>
            <p:cNvGrpSpPr>
              <a:grpSpLocks/>
            </p:cNvGrpSpPr>
            <p:nvPr/>
          </p:nvGrpSpPr>
          <p:grpSpPr bwMode="auto">
            <a:xfrm>
              <a:off x="3812" y="28"/>
              <a:ext cx="816" cy="341"/>
              <a:chOff x="3168" y="28"/>
              <a:chExt cx="816" cy="341"/>
            </a:xfrm>
          </p:grpSpPr>
          <p:sp>
            <p:nvSpPr>
              <p:cNvPr id="206853" name="AutoShape 5"/>
              <p:cNvSpPr>
                <a:spLocks noChangeArrowheads="1"/>
              </p:cNvSpPr>
              <p:nvPr/>
            </p:nvSpPr>
            <p:spPr bwMode="auto">
              <a:xfrm>
                <a:off x="3168" y="73"/>
                <a:ext cx="816" cy="252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6854" name="Text Box 6"/>
              <p:cNvSpPr txBox="1">
                <a:spLocks noChangeArrowheads="1"/>
              </p:cNvSpPr>
              <p:nvPr/>
            </p:nvSpPr>
            <p:spPr bwMode="auto">
              <a:xfrm>
                <a:off x="3313" y="28"/>
                <a:ext cx="624" cy="34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开始</a:t>
                </a:r>
              </a:p>
            </p:txBody>
          </p:sp>
        </p:grpSp>
        <p:sp>
          <p:nvSpPr>
            <p:cNvPr id="206855" name="Line 7"/>
            <p:cNvSpPr>
              <a:spLocks noChangeShapeType="1"/>
            </p:cNvSpPr>
            <p:nvPr/>
          </p:nvSpPr>
          <p:spPr bwMode="auto">
            <a:xfrm>
              <a:off x="4244" y="300"/>
              <a:ext cx="1" cy="192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6856" name="AutoShape 8"/>
            <p:cNvSpPr>
              <a:spLocks noChangeArrowheads="1"/>
            </p:cNvSpPr>
            <p:nvPr/>
          </p:nvSpPr>
          <p:spPr bwMode="auto">
            <a:xfrm>
              <a:off x="3668" y="486"/>
              <a:ext cx="1104" cy="288"/>
            </a:xfrm>
            <a:prstGeom prst="parallelogram">
              <a:avLst>
                <a:gd name="adj" fmla="val 95833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6857" name="Text Box 9"/>
            <p:cNvSpPr txBox="1">
              <a:spLocks noChangeArrowheads="1"/>
            </p:cNvSpPr>
            <p:nvPr/>
          </p:nvSpPr>
          <p:spPr bwMode="auto">
            <a:xfrm>
              <a:off x="3812" y="482"/>
              <a:ext cx="864" cy="3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dirty="0">
                  <a:solidFill>
                    <a:srgbClr val="FFFFFF"/>
                  </a:solidFill>
                  <a:latin typeface="Times New Roman" pitchFamily="18" charset="0"/>
                  <a:ea typeface="宋体" panose="02010600030101010101" pitchFamily="2" charset="-122"/>
                </a:rPr>
                <a:t>输入</a:t>
              </a:r>
              <a:r>
                <a:rPr kumimoji="1" lang="en-US" altLang="zh-CN" i="1" dirty="0" err="1">
                  <a:solidFill>
                    <a:srgbClr val="FFFFFF"/>
                  </a:solidFill>
                  <a:latin typeface="Times New Roman" pitchFamily="18" charset="0"/>
                  <a:ea typeface="宋体" panose="02010600030101010101" pitchFamily="2" charset="-122"/>
                </a:rPr>
                <a:t>a,b</a:t>
              </a:r>
              <a:endParaRPr kumimoji="1" lang="en-US" altLang="zh-CN" i="1" dirty="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6858" name="Line 10"/>
            <p:cNvSpPr>
              <a:spLocks noChangeShapeType="1"/>
            </p:cNvSpPr>
            <p:nvPr/>
          </p:nvSpPr>
          <p:spPr bwMode="auto">
            <a:xfrm flipH="1">
              <a:off x="4244" y="754"/>
              <a:ext cx="6" cy="19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6859" name="Line 11"/>
            <p:cNvSpPr>
              <a:spLocks noChangeShapeType="1"/>
            </p:cNvSpPr>
            <p:nvPr/>
          </p:nvSpPr>
          <p:spPr bwMode="auto">
            <a:xfrm>
              <a:off x="4250" y="1253"/>
              <a:ext cx="1" cy="147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06860" name="Group 12"/>
            <p:cNvGrpSpPr>
              <a:grpSpLocks/>
            </p:cNvGrpSpPr>
            <p:nvPr/>
          </p:nvGrpSpPr>
          <p:grpSpPr bwMode="auto">
            <a:xfrm>
              <a:off x="3841" y="935"/>
              <a:ext cx="817" cy="341"/>
              <a:chOff x="3288" y="1162"/>
              <a:chExt cx="817" cy="341"/>
            </a:xfrm>
          </p:grpSpPr>
          <p:sp>
            <p:nvSpPr>
              <p:cNvPr id="206861" name="AutoShape 13"/>
              <p:cNvSpPr>
                <a:spLocks noChangeArrowheads="1"/>
              </p:cNvSpPr>
              <p:nvPr/>
            </p:nvSpPr>
            <p:spPr bwMode="auto">
              <a:xfrm>
                <a:off x="3288" y="1162"/>
                <a:ext cx="817" cy="318"/>
              </a:xfrm>
              <a:prstGeom prst="diamond">
                <a:avLst/>
              </a:prstGeom>
              <a:noFill/>
              <a:ln w="2857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6862" name="Text Box 14"/>
              <p:cNvSpPr txBox="1">
                <a:spLocks noChangeArrowheads="1"/>
              </p:cNvSpPr>
              <p:nvPr/>
            </p:nvSpPr>
            <p:spPr bwMode="auto">
              <a:xfrm>
                <a:off x="3379" y="1162"/>
                <a:ext cx="635" cy="34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dirty="0" smtClean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r>
                  <a:rPr kumimoji="1" lang="en-US" altLang="zh-CN" i="1" dirty="0" smtClean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kumimoji="1" lang="en-US" altLang="zh-CN" i="1" dirty="0" err="1" smtClean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a</a:t>
                </a:r>
                <a:r>
                  <a:rPr kumimoji="1" lang="en-US" altLang="zh-CN" dirty="0" err="1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>≠</a:t>
                </a:r>
                <a:r>
                  <a:rPr kumimoji="1" lang="en-US" altLang="zh-CN" i="1" dirty="0" err="1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>b</a:t>
                </a:r>
                <a:r>
                  <a:rPr kumimoji="1" lang="en-US" altLang="zh-CN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>?</a:t>
                </a:r>
              </a:p>
            </p:txBody>
          </p:sp>
        </p:grpSp>
        <p:sp>
          <p:nvSpPr>
            <p:cNvPr id="206863" name="Line 15"/>
            <p:cNvSpPr>
              <a:spLocks noChangeShapeType="1"/>
            </p:cNvSpPr>
            <p:nvPr/>
          </p:nvSpPr>
          <p:spPr bwMode="auto">
            <a:xfrm>
              <a:off x="4295" y="1661"/>
              <a:ext cx="1" cy="181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6864" name="Text Box 16"/>
            <p:cNvSpPr txBox="1">
              <a:spLocks noChangeArrowheads="1"/>
            </p:cNvSpPr>
            <p:nvPr/>
          </p:nvSpPr>
          <p:spPr bwMode="auto">
            <a:xfrm>
              <a:off x="4286" y="2069"/>
              <a:ext cx="576" cy="3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6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206865" name="Line 17"/>
            <p:cNvSpPr>
              <a:spLocks noChangeShapeType="1"/>
            </p:cNvSpPr>
            <p:nvPr/>
          </p:nvSpPr>
          <p:spPr bwMode="auto">
            <a:xfrm>
              <a:off x="4658" y="1071"/>
              <a:ext cx="726" cy="1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6866" name="Text Box 18"/>
            <p:cNvSpPr txBox="1">
              <a:spLocks noChangeArrowheads="1"/>
            </p:cNvSpPr>
            <p:nvPr/>
          </p:nvSpPr>
          <p:spPr bwMode="auto">
            <a:xfrm>
              <a:off x="4839" y="845"/>
              <a:ext cx="672" cy="3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206867" name="Line 19"/>
            <p:cNvSpPr>
              <a:spLocks noChangeShapeType="1"/>
            </p:cNvSpPr>
            <p:nvPr/>
          </p:nvSpPr>
          <p:spPr bwMode="auto">
            <a:xfrm flipV="1">
              <a:off x="5375" y="1071"/>
              <a:ext cx="9" cy="2359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06868" name="Group 20"/>
            <p:cNvGrpSpPr>
              <a:grpSpLocks/>
            </p:cNvGrpSpPr>
            <p:nvPr/>
          </p:nvGrpSpPr>
          <p:grpSpPr bwMode="auto">
            <a:xfrm>
              <a:off x="3651" y="3249"/>
              <a:ext cx="1248" cy="336"/>
              <a:chOff x="3024" y="3504"/>
              <a:chExt cx="1248" cy="336"/>
            </a:xfrm>
          </p:grpSpPr>
          <p:sp>
            <p:nvSpPr>
              <p:cNvPr id="206869" name="AutoShape 21"/>
              <p:cNvSpPr>
                <a:spLocks noChangeArrowheads="1"/>
              </p:cNvSpPr>
              <p:nvPr/>
            </p:nvSpPr>
            <p:spPr bwMode="auto">
              <a:xfrm>
                <a:off x="3024" y="3504"/>
                <a:ext cx="1248" cy="336"/>
              </a:xfrm>
              <a:prstGeom prst="parallelogram">
                <a:avLst>
                  <a:gd name="adj" fmla="val 92857"/>
                </a:avLst>
              </a:prstGeom>
              <a:no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6870" name="Text Box 22"/>
              <p:cNvSpPr txBox="1">
                <a:spLocks noChangeArrowheads="1"/>
              </p:cNvSpPr>
              <p:nvPr/>
            </p:nvSpPr>
            <p:spPr bwMode="auto">
              <a:xfrm>
                <a:off x="3216" y="3520"/>
                <a:ext cx="864" cy="31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1600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  输出</a:t>
                </a:r>
                <a:r>
                  <a:rPr kumimoji="1" lang="en-US" altLang="zh-CN" sz="1600" i="1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</p:grpSp>
        <p:sp>
          <p:nvSpPr>
            <p:cNvPr id="206871" name="Line 23"/>
            <p:cNvSpPr>
              <a:spLocks noChangeShapeType="1"/>
            </p:cNvSpPr>
            <p:nvPr/>
          </p:nvSpPr>
          <p:spPr bwMode="auto">
            <a:xfrm>
              <a:off x="4332" y="3566"/>
              <a:ext cx="1" cy="144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06872" name="Group 24"/>
            <p:cNvGrpSpPr>
              <a:grpSpLocks/>
            </p:cNvGrpSpPr>
            <p:nvPr/>
          </p:nvGrpSpPr>
          <p:grpSpPr bwMode="auto">
            <a:xfrm>
              <a:off x="3787" y="3702"/>
              <a:ext cx="1104" cy="361"/>
              <a:chOff x="3168" y="3984"/>
              <a:chExt cx="1104" cy="361"/>
            </a:xfrm>
          </p:grpSpPr>
          <p:sp>
            <p:nvSpPr>
              <p:cNvPr id="206873" name="AutoShape 25"/>
              <p:cNvSpPr>
                <a:spLocks noChangeArrowheads="1"/>
              </p:cNvSpPr>
              <p:nvPr/>
            </p:nvSpPr>
            <p:spPr bwMode="auto">
              <a:xfrm>
                <a:off x="3168" y="3984"/>
                <a:ext cx="1104" cy="336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6874" name="Text Box 26"/>
              <p:cNvSpPr txBox="1">
                <a:spLocks noChangeArrowheads="1"/>
              </p:cNvSpPr>
              <p:nvPr/>
            </p:nvSpPr>
            <p:spPr bwMode="auto">
              <a:xfrm>
                <a:off x="3430" y="4004"/>
                <a:ext cx="720" cy="34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结束</a:t>
                </a:r>
              </a:p>
            </p:txBody>
          </p:sp>
        </p:grpSp>
        <p:sp>
          <p:nvSpPr>
            <p:cNvPr id="206875" name="Line 27"/>
            <p:cNvSpPr>
              <a:spLocks noChangeShapeType="1"/>
            </p:cNvSpPr>
            <p:nvPr/>
          </p:nvSpPr>
          <p:spPr bwMode="auto">
            <a:xfrm flipH="1">
              <a:off x="4785" y="3430"/>
              <a:ext cx="590" cy="1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6876" name="Line 28"/>
            <p:cNvSpPr>
              <a:spLocks noChangeShapeType="1"/>
            </p:cNvSpPr>
            <p:nvPr/>
          </p:nvSpPr>
          <p:spPr bwMode="auto">
            <a:xfrm>
              <a:off x="4295" y="2160"/>
              <a:ext cx="1" cy="13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6877" name="Text Box 29"/>
            <p:cNvSpPr txBox="1">
              <a:spLocks noChangeArrowheads="1"/>
            </p:cNvSpPr>
            <p:nvPr/>
          </p:nvSpPr>
          <p:spPr bwMode="auto">
            <a:xfrm>
              <a:off x="3923" y="2750"/>
              <a:ext cx="816" cy="426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dirty="0">
                  <a:solidFill>
                    <a:srgbClr val="FFFFFF"/>
                  </a:solidFill>
                  <a:latin typeface="Times New Roman" pitchFamily="18" charset="0"/>
                  <a:ea typeface="宋体" panose="02010600030101010101" pitchFamily="2" charset="-122"/>
                </a:rPr>
                <a:t>    </a:t>
              </a:r>
              <a:r>
                <a:rPr kumimoji="1" lang="en-US" altLang="zh-CN" sz="2400" i="1" dirty="0">
                  <a:solidFill>
                    <a:srgbClr val="FFFFFF"/>
                  </a:solidFill>
                  <a:latin typeface="Times New Roman" pitchFamily="18" charset="0"/>
                  <a:ea typeface="宋体" panose="02010600030101010101" pitchFamily="2" charset="-122"/>
                </a:rPr>
                <a:t>b</a:t>
              </a:r>
              <a:r>
                <a:rPr kumimoji="1" lang="en-US" altLang="zh-CN" sz="2400" dirty="0">
                  <a:solidFill>
                    <a:srgbClr val="FFFFFF"/>
                  </a:solidFill>
                  <a:latin typeface="Times New Roman" pitchFamily="18" charset="0"/>
                  <a:ea typeface="宋体" panose="02010600030101010101" pitchFamily="2" charset="-122"/>
                </a:rPr>
                <a:t>=</a:t>
              </a:r>
              <a:r>
                <a:rPr kumimoji="1" lang="en-US" altLang="zh-CN" sz="2400" i="1" dirty="0">
                  <a:solidFill>
                    <a:srgbClr val="FFFFFF"/>
                  </a:solidFill>
                  <a:latin typeface="Times New Roman" pitchFamily="18" charset="0"/>
                  <a:ea typeface="宋体" panose="02010600030101010101" pitchFamily="2" charset="-122"/>
                </a:rPr>
                <a:t>r</a:t>
              </a:r>
            </a:p>
          </p:txBody>
        </p:sp>
        <p:sp>
          <p:nvSpPr>
            <p:cNvPr id="206878" name="Text Box 30"/>
            <p:cNvSpPr txBox="1">
              <a:spLocks noChangeArrowheads="1"/>
            </p:cNvSpPr>
            <p:nvPr/>
          </p:nvSpPr>
          <p:spPr bwMode="auto">
            <a:xfrm>
              <a:off x="3878" y="2296"/>
              <a:ext cx="816" cy="426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400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kumimoji="1" lang="en-US" altLang="zh-CN" sz="24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kumimoji="1" lang="en-US" altLang="zh-CN" sz="2400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206879" name="Text Box 31"/>
            <p:cNvSpPr txBox="1">
              <a:spLocks noChangeArrowheads="1"/>
            </p:cNvSpPr>
            <p:nvPr/>
          </p:nvSpPr>
          <p:spPr bwMode="auto">
            <a:xfrm>
              <a:off x="3842" y="1389"/>
              <a:ext cx="816" cy="426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400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kumimoji="1" lang="en-US" altLang="zh-CN" sz="24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kumimoji="1" lang="en-US" altLang="zh-CN" sz="2400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kumimoji="1" lang="en-US" altLang="zh-CN" sz="24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kumimoji="1" lang="en-US" altLang="zh-CN" sz="2400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grpSp>
          <p:nvGrpSpPr>
            <p:cNvPr id="206880" name="Group 32"/>
            <p:cNvGrpSpPr>
              <a:grpSpLocks/>
            </p:cNvGrpSpPr>
            <p:nvPr/>
          </p:nvGrpSpPr>
          <p:grpSpPr bwMode="auto">
            <a:xfrm>
              <a:off x="3886" y="1842"/>
              <a:ext cx="817" cy="318"/>
              <a:chOff x="4286" y="1298"/>
              <a:chExt cx="817" cy="318"/>
            </a:xfrm>
          </p:grpSpPr>
          <p:sp>
            <p:nvSpPr>
              <p:cNvPr id="206881" name="AutoShape 33"/>
              <p:cNvSpPr>
                <a:spLocks noChangeArrowheads="1"/>
              </p:cNvSpPr>
              <p:nvPr/>
            </p:nvSpPr>
            <p:spPr bwMode="auto">
              <a:xfrm>
                <a:off x="4286" y="1298"/>
                <a:ext cx="817" cy="318"/>
              </a:xfrm>
              <a:prstGeom prst="diamond">
                <a:avLst/>
              </a:prstGeom>
              <a:noFill/>
              <a:ln w="2857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6882" name="Text Box 34"/>
              <p:cNvSpPr txBox="1">
                <a:spLocks noChangeArrowheads="1"/>
              </p:cNvSpPr>
              <p:nvPr/>
            </p:nvSpPr>
            <p:spPr bwMode="auto">
              <a:xfrm>
                <a:off x="4468" y="1298"/>
                <a:ext cx="635" cy="31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1600" i="1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r</a:t>
                </a:r>
                <a:r>
                  <a:rPr kumimoji="1" lang="en-US" altLang="zh-CN" sz="1600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&lt;</a:t>
                </a:r>
                <a:r>
                  <a:rPr kumimoji="1" lang="en-US" altLang="zh-CN" sz="1600" i="1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>b</a:t>
                </a:r>
                <a:r>
                  <a:rPr kumimoji="1" lang="en-US" altLang="zh-CN" sz="1600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>?</a:t>
                </a:r>
              </a:p>
            </p:txBody>
          </p:sp>
        </p:grpSp>
        <p:sp>
          <p:nvSpPr>
            <p:cNvPr id="206883" name="Line 35"/>
            <p:cNvSpPr>
              <a:spLocks noChangeShapeType="1"/>
            </p:cNvSpPr>
            <p:nvPr/>
          </p:nvSpPr>
          <p:spPr bwMode="auto">
            <a:xfrm>
              <a:off x="4286" y="2614"/>
              <a:ext cx="1" cy="147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6884" name="Line 36"/>
            <p:cNvSpPr>
              <a:spLocks noChangeShapeType="1"/>
            </p:cNvSpPr>
            <p:nvPr/>
          </p:nvSpPr>
          <p:spPr bwMode="auto">
            <a:xfrm flipH="1">
              <a:off x="3107" y="2931"/>
              <a:ext cx="816" cy="1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6885" name="Line 37"/>
            <p:cNvSpPr>
              <a:spLocks noChangeShapeType="1"/>
            </p:cNvSpPr>
            <p:nvPr/>
          </p:nvSpPr>
          <p:spPr bwMode="auto">
            <a:xfrm flipV="1">
              <a:off x="3107" y="845"/>
              <a:ext cx="1" cy="208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6886" name="Line 38"/>
            <p:cNvSpPr>
              <a:spLocks noChangeShapeType="1"/>
            </p:cNvSpPr>
            <p:nvPr/>
          </p:nvSpPr>
          <p:spPr bwMode="auto">
            <a:xfrm>
              <a:off x="3107" y="845"/>
              <a:ext cx="1088" cy="1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6887" name="Line 39"/>
            <p:cNvSpPr>
              <a:spLocks noChangeShapeType="1"/>
            </p:cNvSpPr>
            <p:nvPr/>
          </p:nvSpPr>
          <p:spPr bwMode="auto">
            <a:xfrm>
              <a:off x="3424" y="890"/>
              <a:ext cx="771" cy="1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6888" name="Line 40"/>
            <p:cNvSpPr>
              <a:spLocks noChangeShapeType="1"/>
            </p:cNvSpPr>
            <p:nvPr/>
          </p:nvSpPr>
          <p:spPr bwMode="auto">
            <a:xfrm flipV="1">
              <a:off x="3424" y="890"/>
              <a:ext cx="1" cy="998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6889" name="Text Box 41"/>
            <p:cNvSpPr txBox="1">
              <a:spLocks noChangeArrowheads="1"/>
            </p:cNvSpPr>
            <p:nvPr/>
          </p:nvSpPr>
          <p:spPr bwMode="auto">
            <a:xfrm>
              <a:off x="3243" y="1888"/>
              <a:ext cx="499" cy="426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400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kumimoji="1" lang="en-US" altLang="zh-CN" sz="24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kumimoji="1" lang="en-US" altLang="zh-CN" sz="2400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</a:p>
          </p:txBody>
        </p:sp>
        <p:sp>
          <p:nvSpPr>
            <p:cNvPr id="206890" name="Line 42"/>
            <p:cNvSpPr>
              <a:spLocks noChangeShapeType="1"/>
            </p:cNvSpPr>
            <p:nvPr/>
          </p:nvSpPr>
          <p:spPr bwMode="auto">
            <a:xfrm flipH="1">
              <a:off x="3742" y="2024"/>
              <a:ext cx="136" cy="1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6891" name="Text Box 43"/>
            <p:cNvSpPr txBox="1">
              <a:spLocks noChangeArrowheads="1"/>
            </p:cNvSpPr>
            <p:nvPr/>
          </p:nvSpPr>
          <p:spPr bwMode="auto">
            <a:xfrm>
              <a:off x="3660" y="1752"/>
              <a:ext cx="354" cy="3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6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206892" name="Text Box 44"/>
            <p:cNvSpPr txBox="1">
              <a:spLocks noChangeArrowheads="1"/>
            </p:cNvSpPr>
            <p:nvPr/>
          </p:nvSpPr>
          <p:spPr bwMode="auto">
            <a:xfrm>
              <a:off x="4241" y="1162"/>
              <a:ext cx="576" cy="3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433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6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6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6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cuments and Settings\Administrator\桌面\新建文件夹 (4)\u=2712124760,292216588&amp;fm=23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8" b="4909"/>
          <a:stretch/>
        </p:blipFill>
        <p:spPr bwMode="auto">
          <a:xfrm>
            <a:off x="3110999" y="0"/>
            <a:ext cx="4227373" cy="504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7875" name="Text Box 3"/>
          <p:cNvSpPr txBox="1">
            <a:spLocks noChangeArrowheads="1"/>
          </p:cNvSpPr>
          <p:nvPr/>
        </p:nvSpPr>
        <p:spPr bwMode="auto">
          <a:xfrm>
            <a:off x="611560" y="76192"/>
            <a:ext cx="27368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</a:t>
            </a:r>
            <a:r>
              <a:rPr kumimoji="1" lang="en-US" altLang="zh-CN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kumimoji="1" lang="zh-CN" alt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</a:t>
            </a:r>
            <a:endParaRPr kumimoji="1"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7876" name="Text Box 4"/>
          <p:cNvSpPr txBox="1">
            <a:spLocks noChangeArrowheads="1"/>
          </p:cNvSpPr>
          <p:nvPr/>
        </p:nvSpPr>
        <p:spPr bwMode="auto">
          <a:xfrm>
            <a:off x="3887989" y="337802"/>
            <a:ext cx="3558460" cy="43704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 “</a:t>
            </a:r>
            <a:r>
              <a:rPr kumimoji="1" lang="en-US" altLang="zh-CN" sz="2000" i="1" dirty="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a,b</a:t>
            </a:r>
            <a:r>
              <a:rPr kumimoji="1"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=“;</a:t>
            </a:r>
            <a:r>
              <a:rPr kumimoji="1" lang="en-US" altLang="zh-CN" sz="2000" i="1" dirty="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a,b</a:t>
            </a:r>
            <a:endParaRPr kumimoji="1" lang="en-US" altLang="zh-CN" sz="2000" i="1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WHILE </a:t>
            </a:r>
            <a:r>
              <a:rPr kumimoji="1"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1"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&lt;&gt;</a:t>
            </a:r>
            <a:r>
              <a:rPr kumimoji="1"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kumimoji="1"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kumimoji="1"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1"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1"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kumimoji="1"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IF  </a:t>
            </a:r>
            <a:r>
              <a:rPr kumimoji="1"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1"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kumimoji="1"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kumimoji="1"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THEN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a=b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b=r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ELSE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kumimoji="1"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a=r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END  IF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  </a:t>
            </a:r>
            <a:r>
              <a:rPr kumimoji="1"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94844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7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7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5" grpId="0" autoUpdateAnimBg="0"/>
      <p:bldP spid="207876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9" name="Text Box 3"/>
          <p:cNvSpPr txBox="1">
            <a:spLocks noChangeArrowheads="1"/>
          </p:cNvSpPr>
          <p:nvPr/>
        </p:nvSpPr>
        <p:spPr bwMode="auto">
          <a:xfrm>
            <a:off x="539552" y="123478"/>
            <a:ext cx="2016819" cy="523220"/>
          </a:xfrm>
          <a:prstGeom prst="rect">
            <a:avLst/>
          </a:prstGeom>
          <a:solidFill>
            <a:srgbClr val="A6B8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小结</a:t>
            </a:r>
          </a:p>
        </p:txBody>
      </p:sp>
      <p:sp>
        <p:nvSpPr>
          <p:cNvPr id="208898" name="Rectangle 2"/>
          <p:cNvSpPr>
            <a:spLocks noChangeArrowheads="1"/>
          </p:cNvSpPr>
          <p:nvPr/>
        </p:nvSpPr>
        <p:spPr bwMode="auto">
          <a:xfrm>
            <a:off x="91892" y="699542"/>
            <a:ext cx="8280400" cy="434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92100">
              <a:lnSpc>
                <a:spcPct val="125000"/>
              </a:lnSpc>
            </a:pPr>
            <a:r>
              <a:rPr lang="zh-CN" altLang="en-US" sz="28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比较辗转相除法与更相减损术的区别</a:t>
            </a:r>
          </a:p>
          <a:p>
            <a:pPr indent="292100">
              <a:lnSpc>
                <a:spcPct val="125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）都是求最大公约数的方法，计算上辗转相除法以除法为主，更相减损术以减法为主，计算次数上辗转相除法计算次数相对较少，特别当两个数字大小区别较大时计算次数的区别较明显。</a:t>
            </a:r>
          </a:p>
          <a:p>
            <a:pPr indent="292100">
              <a:lnSpc>
                <a:spcPct val="125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）从结果体现形式来看，辗转相除法体现结果是以相除余数为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则得到，而更相减损术则以减数与差相等而得到。</a:t>
            </a:r>
          </a:p>
        </p:txBody>
      </p:sp>
      <p:sp>
        <p:nvSpPr>
          <p:cNvPr id="208900" name="Rectangle 4"/>
          <p:cNvSpPr>
            <a:spLocks noGrp="1" noRot="1" noChangeArrowheads="1"/>
          </p:cNvSpPr>
          <p:nvPr>
            <p:ph type="title" orient="vert" idx="4294967295"/>
          </p:nvPr>
        </p:nvSpPr>
        <p:spPr>
          <a:xfrm>
            <a:off x="7008814" y="457201"/>
            <a:ext cx="2135187" cy="4117181"/>
          </a:xfrm>
        </p:spPr>
        <p:txBody>
          <a:bodyPr vert="eaVert"/>
          <a:lstStyle/>
          <a:p>
            <a:r>
              <a:rPr lang="zh-CN" altLang="en-US" b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1501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8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8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08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08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9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5" name="WordArt 3"/>
          <p:cNvSpPr>
            <a:spLocks noChangeArrowheads="1" noChangeShapeType="1" noTextEdit="1"/>
          </p:cNvSpPr>
          <p:nvPr/>
        </p:nvSpPr>
        <p:spPr bwMode="auto">
          <a:xfrm>
            <a:off x="971550" y="1653779"/>
            <a:ext cx="7010400" cy="307776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1176"/>
              </a:avLst>
            </a:prstTxWarp>
          </a:bodyPr>
          <a:lstStyle/>
          <a:p>
            <a:pPr algn="ctr"/>
            <a:r>
              <a:rPr lang="zh-CN" altLang="en-US" sz="40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+mn-ea"/>
              </a:rPr>
              <a:t>辗转相除法与更相减损术</a:t>
            </a:r>
          </a:p>
        </p:txBody>
      </p:sp>
      <p:sp>
        <p:nvSpPr>
          <p:cNvPr id="187397" name="Text Box 5"/>
          <p:cNvSpPr txBox="1">
            <a:spLocks noChangeArrowheads="1"/>
          </p:cNvSpPr>
          <p:nvPr/>
        </p:nvSpPr>
        <p:spPr bwMode="auto">
          <a:xfrm>
            <a:off x="3708401" y="1221582"/>
            <a:ext cx="26654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</a:p>
        </p:txBody>
      </p:sp>
      <p:pic>
        <p:nvPicPr>
          <p:cNvPr id="5" name="Picture 2" descr="C:\Documents and Settings\Administrator\桌面\新建文件夹 (4)\u=2958773984,1428590925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04" y="75605"/>
            <a:ext cx="1792308" cy="179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96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15586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5" name="WordArt 3"/>
          <p:cNvSpPr>
            <a:spLocks noChangeArrowheads="1" noChangeShapeType="1" noTextEdit="1"/>
          </p:cNvSpPr>
          <p:nvPr/>
        </p:nvSpPr>
        <p:spPr bwMode="auto">
          <a:xfrm>
            <a:off x="971550" y="1653779"/>
            <a:ext cx="7010400" cy="307776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1176"/>
              </a:avLst>
            </a:prstTxWarp>
          </a:bodyPr>
          <a:lstStyle/>
          <a:p>
            <a:pPr algn="ctr"/>
            <a:r>
              <a:rPr lang="zh-CN" altLang="en-US" sz="40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+mn-ea"/>
              </a:rPr>
              <a:t>秦九韶算法</a:t>
            </a:r>
            <a:endParaRPr lang="zh-CN" altLang="en-US" sz="40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+mn-ea"/>
            </a:endParaRPr>
          </a:p>
        </p:txBody>
      </p:sp>
      <p:sp>
        <p:nvSpPr>
          <p:cNvPr id="187397" name="Text Box 5"/>
          <p:cNvSpPr txBox="1">
            <a:spLocks noChangeArrowheads="1"/>
          </p:cNvSpPr>
          <p:nvPr/>
        </p:nvSpPr>
        <p:spPr bwMode="auto">
          <a:xfrm>
            <a:off x="3675382" y="1242552"/>
            <a:ext cx="26654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2" descr="C:\Documents and Settings\Administrator\桌面\新建文件夹 (4)\u=2958773984,1428590925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04" y="75605"/>
            <a:ext cx="1792308" cy="179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38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4" name="Text Box 4"/>
          <p:cNvSpPr txBox="1">
            <a:spLocks noChangeArrowheads="1"/>
          </p:cNvSpPr>
          <p:nvPr/>
        </p:nvSpPr>
        <p:spPr bwMode="auto">
          <a:xfrm>
            <a:off x="359643" y="177374"/>
            <a:ext cx="2268538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问题提出</a:t>
            </a:r>
          </a:p>
        </p:txBody>
      </p:sp>
      <p:sp>
        <p:nvSpPr>
          <p:cNvPr id="225286" name="Text Box 6"/>
          <p:cNvSpPr txBox="1">
            <a:spLocks noChangeArrowheads="1"/>
          </p:cNvSpPr>
          <p:nvPr/>
        </p:nvSpPr>
        <p:spPr bwMode="auto">
          <a:xfrm>
            <a:off x="21039" y="1206306"/>
            <a:ext cx="4427984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1.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辗转相除法和更相减损术，是求两个正整数的最大公约数的优秀算法，我们将算法转化为程序后，就可以由计算机来执行运算，实现了古代数学与现代信息技术的完美结合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225287" name="Text Box 7"/>
          <p:cNvSpPr txBox="1">
            <a:spLocks noChangeArrowheads="1"/>
          </p:cNvSpPr>
          <p:nvPr/>
        </p:nvSpPr>
        <p:spPr bwMode="auto">
          <a:xfrm>
            <a:off x="4571999" y="1637191"/>
            <a:ext cx="4355976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2.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对于求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次多项式的值，在我国古代数学中有一个优秀算法，即秦九韶算法，我们将对这个算法作些了解和探究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181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5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6" grpId="0"/>
      <p:bldP spid="22528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WordArt 2"/>
          <p:cNvSpPr>
            <a:spLocks noChangeArrowheads="1" noChangeShapeType="1" noTextEdit="1"/>
          </p:cNvSpPr>
          <p:nvPr/>
        </p:nvSpPr>
        <p:spPr bwMode="auto">
          <a:xfrm>
            <a:off x="179389" y="1006079"/>
            <a:ext cx="8893175" cy="31325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431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秦九韶算法</a:t>
            </a:r>
          </a:p>
        </p:txBody>
      </p:sp>
    </p:spTree>
    <p:extLst>
      <p:ext uri="{BB962C8B-B14F-4D97-AF65-F5344CB8AC3E}">
        <p14:creationId xmlns:p14="http://schemas.microsoft.com/office/powerpoint/2010/main" val="55123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8" name="Text Box 4"/>
          <p:cNvSpPr txBox="1">
            <a:spLocks noChangeArrowheads="1"/>
          </p:cNvSpPr>
          <p:nvPr/>
        </p:nvSpPr>
        <p:spPr bwMode="auto">
          <a:xfrm>
            <a:off x="1151620" y="144545"/>
            <a:ext cx="684076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知识探究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):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秦九韶算法的基本思想 </a:t>
            </a:r>
          </a:p>
        </p:txBody>
      </p:sp>
      <p:sp>
        <p:nvSpPr>
          <p:cNvPr id="226309" name="Text Box 5"/>
          <p:cNvSpPr txBox="1">
            <a:spLocks noChangeArrowheads="1"/>
          </p:cNvSpPr>
          <p:nvPr/>
        </p:nvSpPr>
        <p:spPr bwMode="auto">
          <a:xfrm>
            <a:off x="39497" y="1114105"/>
            <a:ext cx="4236238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对于多项式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，求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的值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 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若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先计算各项的值，然后再相加，那么一共要做多少次乘法运算和多少次加法运算？</a:t>
            </a:r>
          </a:p>
        </p:txBody>
      </p:sp>
      <p:sp>
        <p:nvSpPr>
          <p:cNvPr id="226310" name="Text Box 6"/>
          <p:cNvSpPr txBox="1">
            <a:spLocks noChangeArrowheads="1"/>
          </p:cNvSpPr>
          <p:nvPr/>
        </p:nvSpPr>
        <p:spPr bwMode="auto">
          <a:xfrm>
            <a:off x="4572001" y="1563638"/>
            <a:ext cx="4104456" cy="116955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4+3+2+1=10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次乘法运算， 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次加法运算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7872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6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6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9" grpId="0"/>
      <p:bldP spid="2263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360646" y="1023759"/>
            <a:ext cx="4247357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在上述问题中，若先计算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的值，然后依次计算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)·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)·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)·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的值，这样每次都可以利用上一次计算的结果，再将这些数与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相加，那么一共做了多少次乘法运算和多少次加法运算？ </a:t>
            </a: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5436096" y="2048749"/>
            <a:ext cx="2520280" cy="116955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4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次乘法运算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次加法运算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pic>
        <p:nvPicPr>
          <p:cNvPr id="12290" name="Picture 2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14" y="-11544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11544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-15815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35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6562"/>
            <a:ext cx="1322456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-134405"/>
            <a:ext cx="1322456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06" y="-179477"/>
            <a:ext cx="1322456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7028" name="Text Box 4"/>
          <p:cNvSpPr txBox="1">
            <a:spLocks noChangeArrowheads="1"/>
          </p:cNvSpPr>
          <p:nvPr/>
        </p:nvSpPr>
        <p:spPr bwMode="auto">
          <a:xfrm>
            <a:off x="251520" y="963523"/>
            <a:ext cx="8784976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利用后一种算法求多项式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)=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i="1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</a:p>
          <a:p>
            <a:pPr>
              <a:spcBef>
                <a:spcPct val="50000"/>
              </a:spcBef>
            </a:pP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i="1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+…+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的值，这个多项式应写成哪种形式？</a:t>
            </a:r>
          </a:p>
        </p:txBody>
      </p:sp>
      <p:sp>
        <p:nvSpPr>
          <p:cNvPr id="257029" name="Text Box 5"/>
          <p:cNvSpPr txBox="1">
            <a:spLocks noChangeArrowheads="1"/>
          </p:cNvSpPr>
          <p:nvPr/>
        </p:nvSpPr>
        <p:spPr bwMode="auto">
          <a:xfrm>
            <a:off x="1960064" y="2571750"/>
            <a:ext cx="5544616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+…+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0         </a:t>
            </a:r>
            <a:endParaRPr lang="en-US" altLang="zh-CN" sz="2800" baseline="-250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=(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i="1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i="1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-2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+…+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=((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i="1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-2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i="1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-3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+…+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=…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=(…((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-2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+…+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810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7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06" y="-17947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-28122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8052" name="Text Box 4"/>
          <p:cNvSpPr txBox="1">
            <a:spLocks noChangeArrowheads="1"/>
          </p:cNvSpPr>
          <p:nvPr/>
        </p:nvSpPr>
        <p:spPr bwMode="auto">
          <a:xfrm>
            <a:off x="35496" y="666149"/>
            <a:ext cx="910850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4: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对于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)=(…((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-2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+…+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，由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内向外逐层计算一次多项式的值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，其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算法步骤如何？ </a:t>
            </a:r>
          </a:p>
        </p:txBody>
      </p:sp>
      <p:sp>
        <p:nvSpPr>
          <p:cNvPr id="258053" name="Text Box 5"/>
          <p:cNvSpPr txBox="1">
            <a:spLocks noChangeArrowheads="1"/>
          </p:cNvSpPr>
          <p:nvPr/>
        </p:nvSpPr>
        <p:spPr bwMode="auto">
          <a:xfrm>
            <a:off x="279499" y="1923678"/>
            <a:ext cx="64436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第一步，计算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sp>
        <p:nvSpPr>
          <p:cNvPr id="258054" name="Text Box 6"/>
          <p:cNvSpPr txBox="1">
            <a:spLocks noChangeArrowheads="1"/>
          </p:cNvSpPr>
          <p:nvPr/>
        </p:nvSpPr>
        <p:spPr bwMode="auto">
          <a:xfrm>
            <a:off x="279499" y="2635756"/>
            <a:ext cx="67325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第二步，计算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-2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258055" name="Text Box 7"/>
          <p:cNvSpPr txBox="1">
            <a:spLocks noChangeArrowheads="1"/>
          </p:cNvSpPr>
          <p:nvPr/>
        </p:nvSpPr>
        <p:spPr bwMode="auto">
          <a:xfrm>
            <a:off x="179512" y="3381841"/>
            <a:ext cx="66976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第三步，计算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-3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…</a:t>
            </a:r>
          </a:p>
        </p:txBody>
      </p:sp>
      <p:sp>
        <p:nvSpPr>
          <p:cNvPr id="258056" name="Text Box 8"/>
          <p:cNvSpPr txBox="1">
            <a:spLocks noChangeArrowheads="1"/>
          </p:cNvSpPr>
          <p:nvPr/>
        </p:nvSpPr>
        <p:spPr bwMode="auto">
          <a:xfrm>
            <a:off x="179512" y="4525952"/>
            <a:ext cx="61928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步，计算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800" i="1" baseline="-250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pic>
        <p:nvPicPr>
          <p:cNvPr id="10" name="Picture 3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628" y="-38057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715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8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8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8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58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3" grpId="0"/>
      <p:bldP spid="258054" grpId="0"/>
      <p:bldP spid="258055" grpId="0"/>
      <p:bldP spid="25805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22817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91747">
            <a:off x="854170" y="-22817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9076" name="Text Box 4"/>
          <p:cNvSpPr txBox="1">
            <a:spLocks noChangeArrowheads="1"/>
          </p:cNvSpPr>
          <p:nvPr/>
        </p:nvSpPr>
        <p:spPr bwMode="auto">
          <a:xfrm>
            <a:off x="14104" y="699542"/>
            <a:ext cx="8806368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上述求多项式           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+…+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的值的方法称为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秦九韶算法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，利用该算法求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的值，一共需要多少次乘法运算，多少次加法运算？ </a:t>
            </a:r>
          </a:p>
        </p:txBody>
      </p:sp>
      <p:sp>
        <p:nvSpPr>
          <p:cNvPr id="259077" name="Text Box 5"/>
          <p:cNvSpPr txBox="1">
            <a:spLocks noChangeArrowheads="1"/>
          </p:cNvSpPr>
          <p:nvPr/>
        </p:nvSpPr>
        <p:spPr bwMode="auto">
          <a:xfrm>
            <a:off x="179512" y="2931790"/>
            <a:ext cx="725682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在秦九韶算法中，记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，那么第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步的算式是什么？</a:t>
            </a:r>
          </a:p>
        </p:txBody>
      </p:sp>
      <p:sp>
        <p:nvSpPr>
          <p:cNvPr id="259078" name="Text Box 6"/>
          <p:cNvSpPr txBox="1">
            <a:spLocks noChangeArrowheads="1"/>
          </p:cNvSpPr>
          <p:nvPr/>
        </p:nvSpPr>
        <p:spPr bwMode="auto">
          <a:xfrm>
            <a:off x="224468" y="4155926"/>
            <a:ext cx="73802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i="1" dirty="0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800" i="1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800" i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i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(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</p:txBody>
      </p:sp>
      <p:pic>
        <p:nvPicPr>
          <p:cNvPr id="6" name="Picture 3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628" y="-38057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932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9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9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7" grpId="0"/>
      <p:bldP spid="25907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100" name="Text Box 4"/>
          <p:cNvSpPr txBox="1">
            <a:spLocks noChangeArrowheads="1"/>
          </p:cNvSpPr>
          <p:nvPr/>
        </p:nvSpPr>
        <p:spPr bwMode="auto">
          <a:xfrm>
            <a:off x="683568" y="110221"/>
            <a:ext cx="6804247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知识探究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):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秦九韶算法的程序设计  </a:t>
            </a:r>
          </a:p>
        </p:txBody>
      </p:sp>
      <p:sp>
        <p:nvSpPr>
          <p:cNvPr id="260101" name="Text Box 5"/>
          <p:cNvSpPr txBox="1">
            <a:spLocks noChangeArrowheads="1"/>
          </p:cNvSpPr>
          <p:nvPr/>
        </p:nvSpPr>
        <p:spPr bwMode="auto">
          <a:xfrm>
            <a:off x="219122" y="1349355"/>
            <a:ext cx="406484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用秦九韶算法求多项式的值，可以用什么逻辑结构来构造算法？其算法步骤如何设计？</a:t>
            </a:r>
          </a:p>
        </p:txBody>
      </p:sp>
      <p:sp>
        <p:nvSpPr>
          <p:cNvPr id="260102" name="Text Box 6"/>
          <p:cNvSpPr txBox="1">
            <a:spLocks noChangeArrowheads="1"/>
          </p:cNvSpPr>
          <p:nvPr/>
        </p:nvSpPr>
        <p:spPr bwMode="auto">
          <a:xfrm>
            <a:off x="4770124" y="888375"/>
            <a:ext cx="409604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第一步，输入多项式的次数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400" dirty="0" smtClean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最高次项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的系数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i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的值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sp>
        <p:nvSpPr>
          <p:cNvPr id="260103" name="Text Box 7"/>
          <p:cNvSpPr txBox="1">
            <a:spLocks noChangeArrowheads="1"/>
          </p:cNvSpPr>
          <p:nvPr/>
        </p:nvSpPr>
        <p:spPr bwMode="auto">
          <a:xfrm>
            <a:off x="4818632" y="1876004"/>
            <a:ext cx="37858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第二步，令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i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-1. </a:t>
            </a:r>
          </a:p>
        </p:txBody>
      </p:sp>
      <p:sp>
        <p:nvSpPr>
          <p:cNvPr id="260104" name="Text Box 8"/>
          <p:cNvSpPr txBox="1">
            <a:spLocks noChangeArrowheads="1"/>
          </p:cNvSpPr>
          <p:nvPr/>
        </p:nvSpPr>
        <p:spPr bwMode="auto">
          <a:xfrm>
            <a:off x="4795104" y="2276114"/>
            <a:ext cx="40357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第三步，输入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次项的系数</a:t>
            </a:r>
            <a:r>
              <a:rPr lang="en-US" altLang="zh-CN" sz="2400" i="1" dirty="0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i="1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sp>
        <p:nvSpPr>
          <p:cNvPr id="260105" name="Text Box 9"/>
          <p:cNvSpPr txBox="1">
            <a:spLocks noChangeArrowheads="1"/>
          </p:cNvSpPr>
          <p:nvPr/>
        </p:nvSpPr>
        <p:spPr bwMode="auto">
          <a:xfrm>
            <a:off x="4818633" y="2697660"/>
            <a:ext cx="40738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第四步，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vx</a:t>
            </a:r>
            <a:r>
              <a:rPr lang="en-US" altLang="zh-CN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400" i="1" dirty="0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i="1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-1.</a:t>
            </a:r>
          </a:p>
        </p:txBody>
      </p:sp>
      <p:sp>
        <p:nvSpPr>
          <p:cNvPr id="260106" name="Text Box 10"/>
          <p:cNvSpPr txBox="1">
            <a:spLocks noChangeArrowheads="1"/>
          </p:cNvSpPr>
          <p:nvPr/>
        </p:nvSpPr>
        <p:spPr bwMode="auto">
          <a:xfrm>
            <a:off x="4784740" y="3089093"/>
            <a:ext cx="410774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第五步，判断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≥0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是否成立</a:t>
            </a:r>
            <a:r>
              <a:rPr lang="en-US" altLang="zh-CN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若是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，则返回</a:t>
            </a:r>
            <a:r>
              <a:rPr lang="zh-CN" alt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步；否则</a:t>
            </a:r>
            <a:r>
              <a:rPr lang="zh-CN" alt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400" dirty="0" smtClean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多项式的值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5087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0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60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60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60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60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60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60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60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60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60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60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60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101" grpId="0"/>
      <p:bldP spid="260102" grpId="0"/>
      <p:bldP spid="260103" grpId="0"/>
      <p:bldP spid="260104" grpId="0"/>
      <p:bldP spid="260105" grpId="0"/>
      <p:bldP spid="26010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ChangeArrowheads="1"/>
          </p:cNvSpPr>
          <p:nvPr/>
        </p:nvSpPr>
        <p:spPr bwMode="auto">
          <a:xfrm>
            <a:off x="684214" y="123478"/>
            <a:ext cx="65865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 </a:t>
            </a:r>
            <a:r>
              <a:rPr kumimoji="1" lang="zh-CN" altLang="en-US" sz="2800" b="1" dirty="0">
                <a:latin typeface="Times New Roman" pitchFamily="18" charset="0"/>
                <a:ea typeface="宋体" panose="02010600030101010101" pitchFamily="2" charset="-122"/>
              </a:rPr>
              <a:t>思考：</a:t>
            </a:r>
          </a:p>
        </p:txBody>
      </p:sp>
      <p:sp>
        <p:nvSpPr>
          <p:cNvPr id="191491" name="Rectangle 3"/>
          <p:cNvSpPr>
            <a:spLocks noChangeArrowheads="1"/>
          </p:cNvSpPr>
          <p:nvPr/>
        </p:nvSpPr>
        <p:spPr bwMode="auto">
          <a:xfrm>
            <a:off x="684214" y="1244749"/>
            <a:ext cx="7559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小学学过的求两个数的最大公约数的方法？</a:t>
            </a:r>
          </a:p>
        </p:txBody>
      </p:sp>
      <p:sp>
        <p:nvSpPr>
          <p:cNvPr id="191492" name="Rectangle 4"/>
          <p:cNvSpPr>
            <a:spLocks noChangeArrowheads="1"/>
          </p:cNvSpPr>
          <p:nvPr/>
        </p:nvSpPr>
        <p:spPr bwMode="auto">
          <a:xfrm>
            <a:off x="553863" y="1767969"/>
            <a:ext cx="698341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        先用两个数公有的质因数连续去除这两个数，一直除到所得的商是互质数为止，然后把所有的除数连乘起来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8756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1" grpId="0"/>
      <p:bldP spid="19149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4" name="Text Box 4"/>
          <p:cNvSpPr txBox="1">
            <a:spLocks noChangeArrowheads="1"/>
          </p:cNvSpPr>
          <p:nvPr/>
        </p:nvSpPr>
        <p:spPr bwMode="auto">
          <a:xfrm>
            <a:off x="107504" y="636196"/>
            <a:ext cx="1907704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思考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</a:rPr>
              <a:t>2:</a:t>
            </a:r>
            <a:r>
              <a:rPr lang="zh-CN" altLang="en-US" sz="2800" b="1" dirty="0">
                <a:latin typeface="宋体" pitchFamily="2" charset="-122"/>
              </a:rPr>
              <a:t>该算法的程序框图如何表示？</a:t>
            </a:r>
          </a:p>
        </p:txBody>
      </p:sp>
      <p:grpSp>
        <p:nvGrpSpPr>
          <p:cNvPr id="261160" name="Group 40"/>
          <p:cNvGrpSpPr>
            <a:grpSpLocks/>
          </p:cNvGrpSpPr>
          <p:nvPr/>
        </p:nvGrpSpPr>
        <p:grpSpPr bwMode="auto">
          <a:xfrm>
            <a:off x="4234196" y="150043"/>
            <a:ext cx="1108909" cy="559903"/>
            <a:chOff x="2250" y="505"/>
            <a:chExt cx="651" cy="346"/>
          </a:xfrm>
        </p:grpSpPr>
        <p:sp>
          <p:nvSpPr>
            <p:cNvPr id="261126" name="AutoShape 6"/>
            <p:cNvSpPr>
              <a:spLocks noChangeArrowheads="1"/>
            </p:cNvSpPr>
            <p:nvPr/>
          </p:nvSpPr>
          <p:spPr bwMode="auto">
            <a:xfrm>
              <a:off x="2250" y="526"/>
              <a:ext cx="522" cy="201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31" name="Line 11"/>
            <p:cNvSpPr>
              <a:spLocks noChangeShapeType="1"/>
            </p:cNvSpPr>
            <p:nvPr/>
          </p:nvSpPr>
          <p:spPr bwMode="auto">
            <a:xfrm flipH="1">
              <a:off x="2511" y="712"/>
              <a:ext cx="3" cy="1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39" name="Text Box 19"/>
            <p:cNvSpPr txBox="1">
              <a:spLocks noChangeArrowheads="1"/>
            </p:cNvSpPr>
            <p:nvPr/>
          </p:nvSpPr>
          <p:spPr bwMode="auto">
            <a:xfrm>
              <a:off x="2334" y="505"/>
              <a:ext cx="567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开始</a:t>
              </a:r>
              <a:endParaRPr lang="zh-CN" altLang="en-US" sz="1600" b="1" dirty="0"/>
            </a:p>
          </p:txBody>
        </p:sp>
      </p:grpSp>
      <p:grpSp>
        <p:nvGrpSpPr>
          <p:cNvPr id="261161" name="Group 41"/>
          <p:cNvGrpSpPr>
            <a:grpSpLocks/>
          </p:cNvGrpSpPr>
          <p:nvPr/>
        </p:nvGrpSpPr>
        <p:grpSpPr bwMode="auto">
          <a:xfrm>
            <a:off x="3019343" y="709641"/>
            <a:ext cx="3063349" cy="815580"/>
            <a:chOff x="1503" y="875"/>
            <a:chExt cx="2059" cy="504"/>
          </a:xfrm>
        </p:grpSpPr>
        <p:sp>
          <p:nvSpPr>
            <p:cNvPr id="261128" name="AutoShape 8"/>
            <p:cNvSpPr>
              <a:spLocks noChangeArrowheads="1"/>
            </p:cNvSpPr>
            <p:nvPr/>
          </p:nvSpPr>
          <p:spPr bwMode="auto">
            <a:xfrm>
              <a:off x="1503" y="875"/>
              <a:ext cx="2059" cy="333"/>
            </a:xfrm>
            <a:prstGeom prst="parallelogram">
              <a:avLst>
                <a:gd name="adj" fmla="val 154580"/>
              </a:avLst>
            </a:prstGeom>
            <a:noFill/>
            <a:ln w="28575">
              <a:solidFill>
                <a:srgbClr val="66FF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32" name="Line 12"/>
            <p:cNvSpPr>
              <a:spLocks noChangeShapeType="1"/>
            </p:cNvSpPr>
            <p:nvPr/>
          </p:nvSpPr>
          <p:spPr bwMode="auto">
            <a:xfrm>
              <a:off x="2508" y="1195"/>
              <a:ext cx="0" cy="1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40" name="Text Box 20"/>
            <p:cNvSpPr txBox="1">
              <a:spLocks noChangeArrowheads="1"/>
            </p:cNvSpPr>
            <p:nvPr/>
          </p:nvSpPr>
          <p:spPr bwMode="auto">
            <a:xfrm>
              <a:off x="1795" y="920"/>
              <a:ext cx="1395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 smtClean="0">
                  <a:latin typeface="Times New Roman" pitchFamily="18" charset="0"/>
                </a:rPr>
                <a:t>  输入</a:t>
              </a:r>
              <a:r>
                <a:rPr lang="en-US" altLang="zh-CN" sz="1600" b="1" i="1" dirty="0">
                  <a:latin typeface="Times New Roman" pitchFamily="18" charset="0"/>
                </a:rPr>
                <a:t>n</a:t>
              </a:r>
              <a:r>
                <a:rPr lang="zh-CN" altLang="en-US" sz="1600" b="1" dirty="0">
                  <a:latin typeface="Times New Roman" pitchFamily="18" charset="0"/>
                </a:rPr>
                <a:t>，</a:t>
              </a:r>
              <a:r>
                <a:rPr lang="en-US" altLang="zh-CN" sz="1600" b="1" i="1" dirty="0">
                  <a:latin typeface="Times New Roman" pitchFamily="18" charset="0"/>
                </a:rPr>
                <a:t>a</a:t>
              </a:r>
              <a:r>
                <a:rPr lang="en-US" altLang="zh-CN" sz="1600" b="1" i="1" baseline="-25000" dirty="0">
                  <a:latin typeface="Times New Roman" pitchFamily="18" charset="0"/>
                </a:rPr>
                <a:t>n</a:t>
              </a:r>
              <a:r>
                <a:rPr lang="zh-CN" altLang="en-US" sz="1600" b="1" dirty="0">
                  <a:latin typeface="Times New Roman" pitchFamily="18" charset="0"/>
                </a:rPr>
                <a:t>，</a:t>
              </a:r>
              <a:r>
                <a:rPr lang="en-US" altLang="zh-CN" sz="1600" b="1" i="1" dirty="0">
                  <a:latin typeface="Times New Roman" pitchFamily="18" charset="0"/>
                </a:rPr>
                <a:t>x</a:t>
              </a:r>
              <a:r>
                <a:rPr lang="zh-CN" altLang="en-US" sz="1600" b="1" dirty="0">
                  <a:latin typeface="Times New Roman" pitchFamily="18" charset="0"/>
                </a:rPr>
                <a:t>的值</a:t>
              </a:r>
              <a:endParaRPr lang="zh-CN" altLang="en-US" sz="1600" b="1" dirty="0"/>
            </a:p>
          </p:txBody>
        </p:sp>
      </p:grpSp>
      <p:grpSp>
        <p:nvGrpSpPr>
          <p:cNvPr id="261162" name="Group 42"/>
          <p:cNvGrpSpPr>
            <a:grpSpLocks/>
          </p:cNvGrpSpPr>
          <p:nvPr/>
        </p:nvGrpSpPr>
        <p:grpSpPr bwMode="auto">
          <a:xfrm>
            <a:off x="3927887" y="1447722"/>
            <a:ext cx="996484" cy="665087"/>
            <a:chOff x="2215" y="1335"/>
            <a:chExt cx="585" cy="411"/>
          </a:xfrm>
        </p:grpSpPr>
        <p:sp>
          <p:nvSpPr>
            <p:cNvPr id="261133" name="Line 13"/>
            <p:cNvSpPr>
              <a:spLocks noChangeShapeType="1"/>
            </p:cNvSpPr>
            <p:nvPr/>
          </p:nvSpPr>
          <p:spPr bwMode="auto">
            <a:xfrm>
              <a:off x="2508" y="1562"/>
              <a:ext cx="0" cy="1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43" name="Rectangle 23"/>
            <p:cNvSpPr>
              <a:spLocks noChangeArrowheads="1"/>
            </p:cNvSpPr>
            <p:nvPr/>
          </p:nvSpPr>
          <p:spPr bwMode="auto">
            <a:xfrm>
              <a:off x="2215" y="1379"/>
              <a:ext cx="585" cy="183"/>
            </a:xfrm>
            <a:prstGeom prst="rect">
              <a:avLst/>
            </a:prstGeom>
            <a:noFill/>
            <a:ln w="2857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44" name="Text Box 24"/>
            <p:cNvSpPr txBox="1">
              <a:spLocks noChangeArrowheads="1"/>
            </p:cNvSpPr>
            <p:nvPr/>
          </p:nvSpPr>
          <p:spPr bwMode="auto">
            <a:xfrm>
              <a:off x="2313" y="1335"/>
              <a:ext cx="476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altLang="zh-CN" sz="2000" b="1" i="1" dirty="0">
                  <a:latin typeface="Times New Roman" pitchFamily="18" charset="0"/>
                </a:rPr>
                <a:t>v=a</a:t>
              </a:r>
              <a:r>
                <a:rPr lang="en-US" altLang="zh-CN" sz="2000" b="1" i="1" baseline="-25000" dirty="0">
                  <a:latin typeface="Times New Roman" pitchFamily="18" charset="0"/>
                </a:rPr>
                <a:t>n</a:t>
              </a:r>
              <a:endParaRPr lang="en-US" altLang="zh-CN" sz="2000" b="1" i="1" dirty="0"/>
            </a:p>
          </p:txBody>
        </p:sp>
      </p:grpSp>
      <p:grpSp>
        <p:nvGrpSpPr>
          <p:cNvPr id="261167" name="Group 47"/>
          <p:cNvGrpSpPr>
            <a:grpSpLocks/>
          </p:cNvGrpSpPr>
          <p:nvPr/>
        </p:nvGrpSpPr>
        <p:grpSpPr bwMode="auto">
          <a:xfrm>
            <a:off x="5335754" y="2375535"/>
            <a:ext cx="1493875" cy="668323"/>
            <a:chOff x="2939" y="2331"/>
            <a:chExt cx="877" cy="413"/>
          </a:xfrm>
        </p:grpSpPr>
        <p:sp>
          <p:nvSpPr>
            <p:cNvPr id="261129" name="Rectangle 9"/>
            <p:cNvSpPr>
              <a:spLocks noChangeArrowheads="1"/>
            </p:cNvSpPr>
            <p:nvPr/>
          </p:nvSpPr>
          <p:spPr bwMode="auto">
            <a:xfrm>
              <a:off x="2939" y="2514"/>
              <a:ext cx="877" cy="190"/>
            </a:xfrm>
            <a:prstGeom prst="rect">
              <a:avLst/>
            </a:prstGeom>
            <a:noFill/>
            <a:ln w="2857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34" name="Line 14"/>
            <p:cNvSpPr>
              <a:spLocks noChangeShapeType="1"/>
            </p:cNvSpPr>
            <p:nvPr/>
          </p:nvSpPr>
          <p:spPr bwMode="auto">
            <a:xfrm>
              <a:off x="3385" y="2331"/>
              <a:ext cx="0" cy="18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47" name="Text Box 27"/>
            <p:cNvSpPr txBox="1">
              <a:spLocks noChangeArrowheads="1"/>
            </p:cNvSpPr>
            <p:nvPr/>
          </p:nvSpPr>
          <p:spPr bwMode="auto">
            <a:xfrm>
              <a:off x="3061" y="2469"/>
              <a:ext cx="741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altLang="zh-CN" sz="2000" b="1" i="1" dirty="0">
                  <a:latin typeface="Times New Roman" pitchFamily="18" charset="0"/>
                </a:rPr>
                <a:t>v</a:t>
              </a:r>
              <a:r>
                <a:rPr lang="en-US" altLang="zh-CN" sz="2000" b="1" dirty="0">
                  <a:latin typeface="Times New Roman" pitchFamily="18" charset="0"/>
                </a:rPr>
                <a:t>=</a:t>
              </a:r>
              <a:r>
                <a:rPr lang="en-US" altLang="zh-CN" sz="2000" b="1" i="1" dirty="0" err="1">
                  <a:latin typeface="Times New Roman" pitchFamily="18" charset="0"/>
                </a:rPr>
                <a:t>vx</a:t>
              </a:r>
              <a:r>
                <a:rPr lang="en-US" altLang="zh-CN" sz="2000" b="1" dirty="0" err="1">
                  <a:latin typeface="Times New Roman" pitchFamily="18" charset="0"/>
                </a:rPr>
                <a:t>+</a:t>
              </a:r>
              <a:r>
                <a:rPr lang="en-US" altLang="zh-CN" sz="2000" b="1" i="1" dirty="0" err="1">
                  <a:latin typeface="Times New Roman" pitchFamily="18" charset="0"/>
                </a:rPr>
                <a:t>a</a:t>
              </a:r>
              <a:r>
                <a:rPr lang="en-US" altLang="zh-CN" sz="2000" b="1" i="1" baseline="-25000" dirty="0" err="1">
                  <a:latin typeface="Times New Roman" pitchFamily="18" charset="0"/>
                </a:rPr>
                <a:t>i</a:t>
              </a:r>
              <a:endParaRPr lang="en-US" altLang="zh-CN" sz="2000" b="1" i="1" dirty="0"/>
            </a:p>
          </p:txBody>
        </p:sp>
      </p:grpSp>
      <p:grpSp>
        <p:nvGrpSpPr>
          <p:cNvPr id="261166" name="Group 46"/>
          <p:cNvGrpSpPr>
            <a:grpSpLocks/>
          </p:cNvGrpSpPr>
          <p:nvPr/>
        </p:nvGrpSpPr>
        <p:grpSpPr bwMode="auto">
          <a:xfrm>
            <a:off x="5415096" y="2875763"/>
            <a:ext cx="1504095" cy="676414"/>
            <a:chOff x="2995" y="2698"/>
            <a:chExt cx="883" cy="418"/>
          </a:xfrm>
        </p:grpSpPr>
        <p:sp>
          <p:nvSpPr>
            <p:cNvPr id="261135" name="Line 15"/>
            <p:cNvSpPr>
              <a:spLocks noChangeShapeType="1"/>
            </p:cNvSpPr>
            <p:nvPr/>
          </p:nvSpPr>
          <p:spPr bwMode="auto">
            <a:xfrm>
              <a:off x="3385" y="2698"/>
              <a:ext cx="0" cy="18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48" name="AutoShape 28"/>
            <p:cNvSpPr>
              <a:spLocks noChangeArrowheads="1"/>
            </p:cNvSpPr>
            <p:nvPr/>
          </p:nvSpPr>
          <p:spPr bwMode="auto">
            <a:xfrm>
              <a:off x="2995" y="2881"/>
              <a:ext cx="883" cy="186"/>
            </a:xfrm>
            <a:prstGeom prst="parallelogram">
              <a:avLst>
                <a:gd name="adj" fmla="val 118683"/>
              </a:avLst>
            </a:prstGeom>
            <a:noFill/>
            <a:ln w="28575">
              <a:solidFill>
                <a:srgbClr val="66FF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49" name="Text Box 29"/>
            <p:cNvSpPr txBox="1">
              <a:spLocks noChangeArrowheads="1"/>
            </p:cNvSpPr>
            <p:nvPr/>
          </p:nvSpPr>
          <p:spPr bwMode="auto">
            <a:xfrm>
              <a:off x="3152" y="2841"/>
              <a:ext cx="680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输入</a:t>
              </a:r>
              <a:r>
                <a:rPr lang="en-US" altLang="zh-CN" sz="1600" b="1" i="1" dirty="0" err="1">
                  <a:latin typeface="Times New Roman" pitchFamily="18" charset="0"/>
                </a:rPr>
                <a:t>a</a:t>
              </a:r>
              <a:r>
                <a:rPr lang="en-US" altLang="zh-CN" sz="1600" b="1" i="1" baseline="-25000" dirty="0" err="1">
                  <a:latin typeface="Times New Roman" pitchFamily="18" charset="0"/>
                </a:rPr>
                <a:t>i</a:t>
              </a:r>
              <a:endParaRPr lang="en-US" altLang="zh-CN" sz="1600" b="1" i="1" dirty="0"/>
            </a:p>
          </p:txBody>
        </p:sp>
      </p:grpSp>
      <p:grpSp>
        <p:nvGrpSpPr>
          <p:cNvPr id="261164" name="Group 44"/>
          <p:cNvGrpSpPr>
            <a:grpSpLocks/>
          </p:cNvGrpSpPr>
          <p:nvPr/>
        </p:nvGrpSpPr>
        <p:grpSpPr bwMode="auto">
          <a:xfrm>
            <a:off x="3690768" y="3399227"/>
            <a:ext cx="1577342" cy="459574"/>
            <a:chOff x="2090" y="3112"/>
            <a:chExt cx="926" cy="284"/>
          </a:xfrm>
        </p:grpSpPr>
        <p:sp>
          <p:nvSpPr>
            <p:cNvPr id="261130" name="AutoShape 10"/>
            <p:cNvSpPr>
              <a:spLocks noChangeArrowheads="1"/>
            </p:cNvSpPr>
            <p:nvPr/>
          </p:nvSpPr>
          <p:spPr bwMode="auto">
            <a:xfrm>
              <a:off x="2090" y="3112"/>
              <a:ext cx="831" cy="275"/>
            </a:xfrm>
            <a:prstGeom prst="diamond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50" name="Text Box 30"/>
            <p:cNvSpPr txBox="1">
              <a:spLocks noChangeArrowheads="1"/>
            </p:cNvSpPr>
            <p:nvPr/>
          </p:nvSpPr>
          <p:spPr bwMode="auto">
            <a:xfrm>
              <a:off x="2313" y="3121"/>
              <a:ext cx="703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i</a:t>
              </a:r>
              <a:r>
                <a:rPr lang="en-US" altLang="zh-CN" sz="1600" b="1" dirty="0">
                  <a:latin typeface="Times New Roman" pitchFamily="18" charset="0"/>
                </a:rPr>
                <a:t>≥0</a:t>
              </a:r>
              <a:r>
                <a:rPr lang="zh-CN" altLang="en-US" sz="1600" b="1" dirty="0">
                  <a:latin typeface="Times New Roman" pitchFamily="18" charset="0"/>
                </a:rPr>
                <a:t>？</a:t>
              </a:r>
              <a:endParaRPr lang="zh-CN" altLang="en-US" sz="1600" b="1" dirty="0"/>
            </a:p>
          </p:txBody>
        </p:sp>
      </p:grpSp>
      <p:grpSp>
        <p:nvGrpSpPr>
          <p:cNvPr id="261163" name="Group 43"/>
          <p:cNvGrpSpPr>
            <a:grpSpLocks/>
          </p:cNvGrpSpPr>
          <p:nvPr/>
        </p:nvGrpSpPr>
        <p:grpSpPr bwMode="auto">
          <a:xfrm>
            <a:off x="4006428" y="2089864"/>
            <a:ext cx="1407484" cy="303813"/>
            <a:chOff x="2162" y="1675"/>
            <a:chExt cx="1120" cy="254"/>
          </a:xfrm>
        </p:grpSpPr>
        <p:sp>
          <p:nvSpPr>
            <p:cNvPr id="261142" name="Rectangle 22"/>
            <p:cNvSpPr>
              <a:spLocks noChangeArrowheads="1"/>
            </p:cNvSpPr>
            <p:nvPr/>
          </p:nvSpPr>
          <p:spPr bwMode="auto">
            <a:xfrm>
              <a:off x="2215" y="1746"/>
              <a:ext cx="585" cy="183"/>
            </a:xfrm>
            <a:prstGeom prst="rect">
              <a:avLst/>
            </a:prstGeom>
            <a:noFill/>
            <a:ln w="2857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45" name="Text Box 25"/>
            <p:cNvSpPr txBox="1">
              <a:spLocks noChangeArrowheads="1"/>
            </p:cNvSpPr>
            <p:nvPr/>
          </p:nvSpPr>
          <p:spPr bwMode="auto">
            <a:xfrm>
              <a:off x="2162" y="1675"/>
              <a:ext cx="1120" cy="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altLang="zh-CN" sz="2000" b="1" i="1" dirty="0">
                  <a:latin typeface="Times New Roman" pitchFamily="18" charset="0"/>
                </a:rPr>
                <a:t>i</a:t>
              </a:r>
              <a:r>
                <a:rPr lang="en-US" altLang="zh-CN" sz="2000" b="1" dirty="0">
                  <a:latin typeface="Times New Roman" pitchFamily="18" charset="0"/>
                </a:rPr>
                <a:t>=</a:t>
              </a:r>
              <a:r>
                <a:rPr lang="en-US" altLang="zh-CN" sz="2000" b="1" i="1" dirty="0">
                  <a:latin typeface="Times New Roman" pitchFamily="18" charset="0"/>
                </a:rPr>
                <a:t>n</a:t>
              </a:r>
              <a:r>
                <a:rPr lang="en-US" altLang="zh-CN" sz="2000" b="1" dirty="0">
                  <a:latin typeface="宋体" pitchFamily="2" charset="-122"/>
                </a:rPr>
                <a:t>-</a:t>
              </a:r>
              <a:r>
                <a:rPr lang="en-US" altLang="zh-CN" sz="2000" b="1" dirty="0">
                  <a:latin typeface="Times New Roman" pitchFamily="18" charset="0"/>
                </a:rPr>
                <a:t>1</a:t>
              </a:r>
              <a:endParaRPr lang="en-US" altLang="zh-CN" sz="2000" b="1" dirty="0"/>
            </a:p>
          </p:txBody>
        </p:sp>
      </p:grpSp>
      <p:grpSp>
        <p:nvGrpSpPr>
          <p:cNvPr id="261168" name="Group 48"/>
          <p:cNvGrpSpPr>
            <a:grpSpLocks/>
          </p:cNvGrpSpPr>
          <p:nvPr/>
        </p:nvGrpSpPr>
        <p:grpSpPr bwMode="auto">
          <a:xfrm>
            <a:off x="5571314" y="1963933"/>
            <a:ext cx="1107205" cy="445010"/>
            <a:chOff x="3092" y="2079"/>
            <a:chExt cx="650" cy="275"/>
          </a:xfrm>
        </p:grpSpPr>
        <p:sp>
          <p:nvSpPr>
            <p:cNvPr id="261141" name="Rectangle 21"/>
            <p:cNvSpPr>
              <a:spLocks noChangeArrowheads="1"/>
            </p:cNvSpPr>
            <p:nvPr/>
          </p:nvSpPr>
          <p:spPr bwMode="auto">
            <a:xfrm>
              <a:off x="3092" y="2148"/>
              <a:ext cx="585" cy="183"/>
            </a:xfrm>
            <a:prstGeom prst="rect">
              <a:avLst/>
            </a:prstGeom>
            <a:noFill/>
            <a:ln w="2857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46" name="Text Box 26"/>
            <p:cNvSpPr txBox="1">
              <a:spLocks noChangeArrowheads="1"/>
            </p:cNvSpPr>
            <p:nvPr/>
          </p:nvSpPr>
          <p:spPr bwMode="auto">
            <a:xfrm>
              <a:off x="3190" y="2079"/>
              <a:ext cx="552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altLang="zh-CN" sz="2000" b="1" i="1" dirty="0">
                  <a:latin typeface="Times New Roman" pitchFamily="18" charset="0"/>
                </a:rPr>
                <a:t>i</a:t>
              </a:r>
              <a:r>
                <a:rPr lang="en-US" altLang="zh-CN" sz="2000" b="1" dirty="0">
                  <a:latin typeface="Times New Roman" pitchFamily="18" charset="0"/>
                </a:rPr>
                <a:t>=</a:t>
              </a:r>
              <a:r>
                <a:rPr lang="en-US" altLang="zh-CN" sz="2000" b="1" i="1" dirty="0">
                  <a:latin typeface="Times New Roman" pitchFamily="18" charset="0"/>
                </a:rPr>
                <a:t>i</a:t>
              </a:r>
              <a:r>
                <a:rPr lang="en-US" altLang="zh-CN" sz="2000" b="1" dirty="0">
                  <a:latin typeface="宋体" pitchFamily="2" charset="-122"/>
                </a:rPr>
                <a:t>-</a:t>
              </a:r>
              <a:r>
                <a:rPr lang="en-US" altLang="zh-CN" sz="2000" b="1" dirty="0">
                  <a:latin typeface="Times New Roman" pitchFamily="18" charset="0"/>
                </a:rPr>
                <a:t>1</a:t>
              </a:r>
              <a:endParaRPr lang="en-US" altLang="zh-CN" sz="2000" b="1" dirty="0"/>
            </a:p>
          </p:txBody>
        </p:sp>
      </p:grpSp>
      <p:grpSp>
        <p:nvGrpSpPr>
          <p:cNvPr id="261170" name="Group 50"/>
          <p:cNvGrpSpPr>
            <a:grpSpLocks/>
          </p:cNvGrpSpPr>
          <p:nvPr/>
        </p:nvGrpSpPr>
        <p:grpSpPr bwMode="auto">
          <a:xfrm>
            <a:off x="4017314" y="4391418"/>
            <a:ext cx="965823" cy="502444"/>
            <a:chOff x="2227" y="3763"/>
            <a:chExt cx="567" cy="422"/>
          </a:xfrm>
        </p:grpSpPr>
        <p:sp>
          <p:nvSpPr>
            <p:cNvPr id="261127" name="AutoShape 7"/>
            <p:cNvSpPr>
              <a:spLocks noChangeArrowheads="1"/>
            </p:cNvSpPr>
            <p:nvPr/>
          </p:nvSpPr>
          <p:spPr bwMode="auto">
            <a:xfrm>
              <a:off x="2227" y="3929"/>
              <a:ext cx="567" cy="227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38" name="Line 18"/>
            <p:cNvSpPr>
              <a:spLocks noChangeShapeType="1"/>
            </p:cNvSpPr>
            <p:nvPr/>
          </p:nvSpPr>
          <p:spPr bwMode="auto">
            <a:xfrm>
              <a:off x="2508" y="3763"/>
              <a:ext cx="0" cy="18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57" name="Text Box 37"/>
            <p:cNvSpPr txBox="1">
              <a:spLocks noChangeArrowheads="1"/>
            </p:cNvSpPr>
            <p:nvPr/>
          </p:nvSpPr>
          <p:spPr bwMode="auto">
            <a:xfrm>
              <a:off x="2272" y="3910"/>
              <a:ext cx="522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结束</a:t>
              </a:r>
              <a:endParaRPr lang="zh-CN" altLang="en-US" sz="1600" b="1" dirty="0"/>
            </a:p>
          </p:txBody>
        </p:sp>
      </p:grpSp>
      <p:grpSp>
        <p:nvGrpSpPr>
          <p:cNvPr id="261165" name="Group 45"/>
          <p:cNvGrpSpPr>
            <a:grpSpLocks/>
          </p:cNvGrpSpPr>
          <p:nvPr/>
        </p:nvGrpSpPr>
        <p:grpSpPr bwMode="auto">
          <a:xfrm>
            <a:off x="5128432" y="3393893"/>
            <a:ext cx="996485" cy="464428"/>
            <a:chOff x="2800" y="3065"/>
            <a:chExt cx="585" cy="287"/>
          </a:xfrm>
        </p:grpSpPr>
        <p:sp>
          <p:nvSpPr>
            <p:cNvPr id="261136" name="Line 16"/>
            <p:cNvSpPr>
              <a:spLocks noChangeShapeType="1"/>
            </p:cNvSpPr>
            <p:nvPr/>
          </p:nvSpPr>
          <p:spPr bwMode="auto">
            <a:xfrm>
              <a:off x="3385" y="3065"/>
              <a:ext cx="0" cy="18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52" name="Line 32"/>
            <p:cNvSpPr>
              <a:spLocks noChangeShapeType="1"/>
            </p:cNvSpPr>
            <p:nvPr/>
          </p:nvSpPr>
          <p:spPr bwMode="auto">
            <a:xfrm>
              <a:off x="2800" y="3248"/>
              <a:ext cx="58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58" name="Text Box 38"/>
            <p:cNvSpPr txBox="1">
              <a:spLocks noChangeArrowheads="1"/>
            </p:cNvSpPr>
            <p:nvPr/>
          </p:nvSpPr>
          <p:spPr bwMode="auto">
            <a:xfrm>
              <a:off x="2897" y="3077"/>
              <a:ext cx="390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是</a:t>
              </a:r>
              <a:endParaRPr lang="zh-CN" altLang="en-US" sz="1600" b="1" dirty="0"/>
            </a:p>
          </p:txBody>
        </p:sp>
      </p:grpSp>
      <p:grpSp>
        <p:nvGrpSpPr>
          <p:cNvPr id="261169" name="Group 49"/>
          <p:cNvGrpSpPr>
            <a:grpSpLocks/>
          </p:cNvGrpSpPr>
          <p:nvPr/>
        </p:nvGrpSpPr>
        <p:grpSpPr bwMode="auto">
          <a:xfrm>
            <a:off x="3830447" y="3733615"/>
            <a:ext cx="1297985" cy="757325"/>
            <a:chOff x="2118" y="3340"/>
            <a:chExt cx="762" cy="468"/>
          </a:xfrm>
        </p:grpSpPr>
        <p:sp>
          <p:nvSpPr>
            <p:cNvPr id="261137" name="Line 17"/>
            <p:cNvSpPr>
              <a:spLocks noChangeShapeType="1"/>
            </p:cNvSpPr>
            <p:nvPr/>
          </p:nvSpPr>
          <p:spPr bwMode="auto">
            <a:xfrm>
              <a:off x="2508" y="3396"/>
              <a:ext cx="0" cy="1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55" name="AutoShape 35"/>
            <p:cNvSpPr>
              <a:spLocks noChangeArrowheads="1"/>
            </p:cNvSpPr>
            <p:nvPr/>
          </p:nvSpPr>
          <p:spPr bwMode="auto">
            <a:xfrm>
              <a:off x="2118" y="3565"/>
              <a:ext cx="762" cy="183"/>
            </a:xfrm>
            <a:prstGeom prst="parallelogram">
              <a:avLst>
                <a:gd name="adj" fmla="val 104098"/>
              </a:avLst>
            </a:prstGeom>
            <a:noFill/>
            <a:ln w="28575">
              <a:solidFill>
                <a:srgbClr val="66FF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156" name="Text Box 36"/>
            <p:cNvSpPr txBox="1">
              <a:spLocks noChangeArrowheads="1"/>
            </p:cNvSpPr>
            <p:nvPr/>
          </p:nvSpPr>
          <p:spPr bwMode="auto">
            <a:xfrm>
              <a:off x="2207" y="3533"/>
              <a:ext cx="650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1400" b="1" dirty="0" smtClean="0">
                  <a:latin typeface="Times New Roman" pitchFamily="18" charset="0"/>
                </a:rPr>
                <a:t>  输出</a:t>
              </a:r>
              <a:r>
                <a:rPr lang="en-US" altLang="zh-CN" sz="1400" b="1" i="1" dirty="0">
                  <a:latin typeface="Times New Roman" pitchFamily="18" charset="0"/>
                </a:rPr>
                <a:t>v</a:t>
              </a:r>
              <a:endParaRPr lang="en-US" altLang="zh-CN" sz="1400" b="1" i="1" dirty="0"/>
            </a:p>
          </p:txBody>
        </p:sp>
        <p:sp>
          <p:nvSpPr>
            <p:cNvPr id="261159" name="Text Box 39"/>
            <p:cNvSpPr txBox="1">
              <a:spLocks noChangeArrowheads="1"/>
            </p:cNvSpPr>
            <p:nvPr/>
          </p:nvSpPr>
          <p:spPr bwMode="auto">
            <a:xfrm>
              <a:off x="2459" y="3340"/>
              <a:ext cx="390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否</a:t>
              </a:r>
              <a:endParaRPr lang="zh-CN" altLang="en-US" sz="1600" b="1" dirty="0"/>
            </a:p>
          </p:txBody>
        </p:sp>
      </p:grpSp>
      <p:cxnSp>
        <p:nvCxnSpPr>
          <p:cNvPr id="3" name="直接箭头连接符 2"/>
          <p:cNvCxnSpPr/>
          <p:nvPr/>
        </p:nvCxnSpPr>
        <p:spPr>
          <a:xfrm>
            <a:off x="4399460" y="2451933"/>
            <a:ext cx="15677" cy="8675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4808191" y="2223657"/>
            <a:ext cx="72104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012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61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61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61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61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61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261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261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261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00"/>
                                        <p:tgtEl>
                                          <p:spTgt spid="261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261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261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5" descr="C:\Documents and Settings\Administrator\桌面\新建文件夹 (4)\u=4264003767,1226437458&amp;fm=21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5638" r="2432" b="5746"/>
          <a:stretch/>
        </p:blipFill>
        <p:spPr bwMode="auto">
          <a:xfrm rot="10800000">
            <a:off x="-36364" y="0"/>
            <a:ext cx="7740352" cy="51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2148" name="Text Box 4"/>
          <p:cNvSpPr txBox="1">
            <a:spLocks noChangeArrowheads="1"/>
          </p:cNvSpPr>
          <p:nvPr/>
        </p:nvSpPr>
        <p:spPr bwMode="auto">
          <a:xfrm>
            <a:off x="0" y="176607"/>
            <a:ext cx="38703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3:</a:t>
            </a:r>
            <a:r>
              <a:rPr lang="zh-CN" alt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该程序框图对应的程序如何表述？</a:t>
            </a:r>
          </a:p>
        </p:txBody>
      </p:sp>
      <p:grpSp>
        <p:nvGrpSpPr>
          <p:cNvPr id="262194" name="Group 50"/>
          <p:cNvGrpSpPr>
            <a:grpSpLocks/>
          </p:cNvGrpSpPr>
          <p:nvPr/>
        </p:nvGrpSpPr>
        <p:grpSpPr bwMode="auto">
          <a:xfrm>
            <a:off x="255588" y="519112"/>
            <a:ext cx="3697287" cy="4324462"/>
            <a:chOff x="1503" y="500"/>
            <a:chExt cx="2329" cy="3685"/>
          </a:xfrm>
        </p:grpSpPr>
        <p:grpSp>
          <p:nvGrpSpPr>
            <p:cNvPr id="262149" name="Group 5"/>
            <p:cNvGrpSpPr>
              <a:grpSpLocks/>
            </p:cNvGrpSpPr>
            <p:nvPr/>
          </p:nvGrpSpPr>
          <p:grpSpPr bwMode="auto">
            <a:xfrm>
              <a:off x="2250" y="500"/>
              <a:ext cx="589" cy="393"/>
              <a:chOff x="2250" y="500"/>
              <a:chExt cx="589" cy="393"/>
            </a:xfrm>
          </p:grpSpPr>
          <p:sp>
            <p:nvSpPr>
              <p:cNvPr id="262150" name="AutoShape 6"/>
              <p:cNvSpPr>
                <a:spLocks noChangeArrowheads="1"/>
              </p:cNvSpPr>
              <p:nvPr/>
            </p:nvSpPr>
            <p:spPr bwMode="auto">
              <a:xfrm>
                <a:off x="2250" y="526"/>
                <a:ext cx="522" cy="201"/>
              </a:xfrm>
              <a:prstGeom prst="roundRect">
                <a:avLst>
                  <a:gd name="adj" fmla="val 16667"/>
                </a:avLst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51" name="Line 7"/>
              <p:cNvSpPr>
                <a:spLocks noChangeShapeType="1"/>
              </p:cNvSpPr>
              <p:nvPr/>
            </p:nvSpPr>
            <p:spPr bwMode="auto">
              <a:xfrm>
                <a:off x="2508" y="710"/>
                <a:ext cx="0" cy="18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52" name="Text Box 8"/>
              <p:cNvSpPr txBox="1">
                <a:spLocks noChangeArrowheads="1"/>
              </p:cNvSpPr>
              <p:nvPr/>
            </p:nvSpPr>
            <p:spPr bwMode="auto">
              <a:xfrm>
                <a:off x="2272" y="500"/>
                <a:ext cx="567" cy="27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1600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开始</a:t>
                </a:r>
              </a:p>
            </p:txBody>
          </p:sp>
        </p:grpSp>
        <p:grpSp>
          <p:nvGrpSpPr>
            <p:cNvPr id="262153" name="Group 9"/>
            <p:cNvGrpSpPr>
              <a:grpSpLocks/>
            </p:cNvGrpSpPr>
            <p:nvPr/>
          </p:nvGrpSpPr>
          <p:grpSpPr bwMode="auto">
            <a:xfrm>
              <a:off x="1503" y="875"/>
              <a:ext cx="2059" cy="504"/>
              <a:chOff x="1503" y="875"/>
              <a:chExt cx="2059" cy="504"/>
            </a:xfrm>
          </p:grpSpPr>
          <p:sp>
            <p:nvSpPr>
              <p:cNvPr id="262154" name="AutoShape 10"/>
              <p:cNvSpPr>
                <a:spLocks noChangeArrowheads="1"/>
              </p:cNvSpPr>
              <p:nvPr/>
            </p:nvSpPr>
            <p:spPr bwMode="auto">
              <a:xfrm>
                <a:off x="1503" y="875"/>
                <a:ext cx="2059" cy="333"/>
              </a:xfrm>
              <a:prstGeom prst="parallelogram">
                <a:avLst>
                  <a:gd name="adj" fmla="val 154580"/>
                </a:avLst>
              </a:prstGeom>
              <a:noFill/>
              <a:ln w="2857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55" name="Line 11"/>
              <p:cNvSpPr>
                <a:spLocks noChangeShapeType="1"/>
              </p:cNvSpPr>
              <p:nvPr/>
            </p:nvSpPr>
            <p:spPr bwMode="auto">
              <a:xfrm>
                <a:off x="2508" y="1195"/>
                <a:ext cx="0" cy="184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56" name="Text Box 12"/>
              <p:cNvSpPr txBox="1">
                <a:spLocks noChangeArrowheads="1"/>
              </p:cNvSpPr>
              <p:nvPr/>
            </p:nvSpPr>
            <p:spPr bwMode="auto">
              <a:xfrm>
                <a:off x="1795" y="920"/>
                <a:ext cx="1395" cy="27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输入</a:t>
                </a:r>
                <a:r>
                  <a:rPr lang="en-US" altLang="zh-CN" i="1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n</a:t>
                </a:r>
                <a:r>
                  <a:rPr lang="zh-CN" altLang="en-US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i="1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i="1" baseline="-25000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n</a:t>
                </a:r>
                <a:r>
                  <a:rPr lang="zh-CN" altLang="en-US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i="1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altLang="en-US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的值</a:t>
                </a:r>
              </a:p>
            </p:txBody>
          </p:sp>
        </p:grpSp>
        <p:grpSp>
          <p:nvGrpSpPr>
            <p:cNvPr id="262157" name="Group 13"/>
            <p:cNvGrpSpPr>
              <a:grpSpLocks/>
            </p:cNvGrpSpPr>
            <p:nvPr/>
          </p:nvGrpSpPr>
          <p:grpSpPr bwMode="auto">
            <a:xfrm>
              <a:off x="2215" y="1287"/>
              <a:ext cx="585" cy="459"/>
              <a:chOff x="2215" y="1287"/>
              <a:chExt cx="585" cy="459"/>
            </a:xfrm>
          </p:grpSpPr>
          <p:sp>
            <p:nvSpPr>
              <p:cNvPr id="262158" name="Line 14"/>
              <p:cNvSpPr>
                <a:spLocks noChangeShapeType="1"/>
              </p:cNvSpPr>
              <p:nvPr/>
            </p:nvSpPr>
            <p:spPr bwMode="auto">
              <a:xfrm>
                <a:off x="2508" y="1562"/>
                <a:ext cx="0" cy="184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59" name="Rectangle 15"/>
              <p:cNvSpPr>
                <a:spLocks noChangeArrowheads="1"/>
              </p:cNvSpPr>
              <p:nvPr/>
            </p:nvSpPr>
            <p:spPr bwMode="auto">
              <a:xfrm>
                <a:off x="2215" y="1379"/>
                <a:ext cx="585" cy="183"/>
              </a:xfrm>
              <a:prstGeom prst="rect">
                <a:avLst/>
              </a:prstGeom>
              <a:noFill/>
              <a:ln w="2857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60" name="Text Box 16"/>
              <p:cNvSpPr txBox="1">
                <a:spLocks noChangeArrowheads="1"/>
              </p:cNvSpPr>
              <p:nvPr/>
            </p:nvSpPr>
            <p:spPr bwMode="auto">
              <a:xfrm>
                <a:off x="2302" y="1287"/>
                <a:ext cx="476" cy="367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1600" i="1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v=a</a:t>
                </a:r>
                <a:r>
                  <a:rPr lang="en-US" altLang="zh-CN" sz="1600" baseline="-25000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n</a:t>
                </a:r>
                <a:endParaRPr lang="en-US" altLang="zh-CN" sz="16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62161" name="Group 17"/>
            <p:cNvGrpSpPr>
              <a:grpSpLocks/>
            </p:cNvGrpSpPr>
            <p:nvPr/>
          </p:nvGrpSpPr>
          <p:grpSpPr bwMode="auto">
            <a:xfrm>
              <a:off x="2880" y="2331"/>
              <a:ext cx="877" cy="413"/>
              <a:chOff x="2880" y="2331"/>
              <a:chExt cx="877" cy="413"/>
            </a:xfrm>
          </p:grpSpPr>
          <p:sp>
            <p:nvSpPr>
              <p:cNvPr id="262162" name="Rectangle 18"/>
              <p:cNvSpPr>
                <a:spLocks noChangeArrowheads="1"/>
              </p:cNvSpPr>
              <p:nvPr/>
            </p:nvSpPr>
            <p:spPr bwMode="auto">
              <a:xfrm>
                <a:off x="2880" y="2505"/>
                <a:ext cx="877" cy="190"/>
              </a:xfrm>
              <a:prstGeom prst="rect">
                <a:avLst/>
              </a:prstGeom>
              <a:noFill/>
              <a:ln w="2857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63" name="Line 19"/>
              <p:cNvSpPr>
                <a:spLocks noChangeShapeType="1"/>
              </p:cNvSpPr>
              <p:nvPr/>
            </p:nvSpPr>
            <p:spPr bwMode="auto">
              <a:xfrm>
                <a:off x="3385" y="2331"/>
                <a:ext cx="0" cy="18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 type="arrow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64" name="Text Box 20"/>
              <p:cNvSpPr txBox="1">
                <a:spLocks noChangeArrowheads="1"/>
              </p:cNvSpPr>
              <p:nvPr/>
            </p:nvSpPr>
            <p:spPr bwMode="auto">
              <a:xfrm>
                <a:off x="3001" y="2469"/>
                <a:ext cx="741" cy="27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1600" i="1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v=</a:t>
                </a:r>
                <a:r>
                  <a:rPr lang="en-US" altLang="zh-CN" sz="1600" i="1" dirty="0" err="1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vx+a</a:t>
                </a:r>
                <a:r>
                  <a:rPr lang="en-US" altLang="zh-CN" sz="1600" baseline="-25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endParaRPr lang="en-US" altLang="zh-CN" sz="16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62165" name="Group 21"/>
            <p:cNvGrpSpPr>
              <a:grpSpLocks/>
            </p:cNvGrpSpPr>
            <p:nvPr/>
          </p:nvGrpSpPr>
          <p:grpSpPr bwMode="auto">
            <a:xfrm>
              <a:off x="2897" y="2698"/>
              <a:ext cx="935" cy="418"/>
              <a:chOff x="2897" y="2698"/>
              <a:chExt cx="935" cy="418"/>
            </a:xfrm>
          </p:grpSpPr>
          <p:sp>
            <p:nvSpPr>
              <p:cNvPr id="262166" name="Line 22"/>
              <p:cNvSpPr>
                <a:spLocks noChangeShapeType="1"/>
              </p:cNvSpPr>
              <p:nvPr/>
            </p:nvSpPr>
            <p:spPr bwMode="auto">
              <a:xfrm>
                <a:off x="3385" y="2698"/>
                <a:ext cx="0" cy="18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 type="arrow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67" name="AutoShape 23"/>
              <p:cNvSpPr>
                <a:spLocks noChangeArrowheads="1"/>
              </p:cNvSpPr>
              <p:nvPr/>
            </p:nvSpPr>
            <p:spPr bwMode="auto">
              <a:xfrm>
                <a:off x="2897" y="2881"/>
                <a:ext cx="883" cy="186"/>
              </a:xfrm>
              <a:prstGeom prst="parallelogram">
                <a:avLst>
                  <a:gd name="adj" fmla="val 118683"/>
                </a:avLst>
              </a:prstGeom>
              <a:noFill/>
              <a:ln w="2857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68" name="Text Box 24"/>
              <p:cNvSpPr txBox="1">
                <a:spLocks noChangeArrowheads="1"/>
              </p:cNvSpPr>
              <p:nvPr/>
            </p:nvSpPr>
            <p:spPr bwMode="auto">
              <a:xfrm>
                <a:off x="3152" y="2841"/>
                <a:ext cx="680" cy="27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1600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输入</a:t>
                </a:r>
                <a:r>
                  <a:rPr lang="en-US" altLang="zh-CN" sz="1600" i="1" dirty="0" err="1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1600" baseline="-25000" dirty="0" err="1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i</a:t>
                </a:r>
                <a:endParaRPr lang="en-US" altLang="zh-CN" sz="16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62169" name="Group 25"/>
            <p:cNvGrpSpPr>
              <a:grpSpLocks/>
            </p:cNvGrpSpPr>
            <p:nvPr/>
          </p:nvGrpSpPr>
          <p:grpSpPr bwMode="auto">
            <a:xfrm>
              <a:off x="2090" y="3112"/>
              <a:ext cx="926" cy="284"/>
              <a:chOff x="2090" y="3112"/>
              <a:chExt cx="926" cy="284"/>
            </a:xfrm>
          </p:grpSpPr>
          <p:sp>
            <p:nvSpPr>
              <p:cNvPr id="262170" name="AutoShape 26"/>
              <p:cNvSpPr>
                <a:spLocks noChangeArrowheads="1"/>
              </p:cNvSpPr>
              <p:nvPr/>
            </p:nvSpPr>
            <p:spPr bwMode="auto">
              <a:xfrm>
                <a:off x="2090" y="3112"/>
                <a:ext cx="831" cy="275"/>
              </a:xfrm>
              <a:prstGeom prst="diamond">
                <a:avLst/>
              </a:prstGeom>
              <a:noFill/>
              <a:ln w="2857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71" name="Text Box 27"/>
              <p:cNvSpPr txBox="1">
                <a:spLocks noChangeArrowheads="1"/>
              </p:cNvSpPr>
              <p:nvPr/>
            </p:nvSpPr>
            <p:spPr bwMode="auto">
              <a:xfrm>
                <a:off x="2313" y="3121"/>
                <a:ext cx="703" cy="27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2000" i="1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i</a:t>
                </a:r>
                <a:r>
                  <a:rPr lang="en-US" altLang="zh-CN" sz="2000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≥0</a:t>
                </a:r>
                <a:r>
                  <a:rPr lang="zh-CN" altLang="en-US" sz="2000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？</a:t>
                </a:r>
              </a:p>
            </p:txBody>
          </p:sp>
        </p:grpSp>
        <p:grpSp>
          <p:nvGrpSpPr>
            <p:cNvPr id="262172" name="Group 28"/>
            <p:cNvGrpSpPr>
              <a:grpSpLocks/>
            </p:cNvGrpSpPr>
            <p:nvPr/>
          </p:nvGrpSpPr>
          <p:grpSpPr bwMode="auto">
            <a:xfrm>
              <a:off x="2215" y="1702"/>
              <a:ext cx="774" cy="1419"/>
              <a:chOff x="2215" y="1702"/>
              <a:chExt cx="774" cy="1419"/>
            </a:xfrm>
          </p:grpSpPr>
          <p:sp>
            <p:nvSpPr>
              <p:cNvPr id="262173" name="Rectangle 29"/>
              <p:cNvSpPr>
                <a:spLocks noChangeArrowheads="1"/>
              </p:cNvSpPr>
              <p:nvPr/>
            </p:nvSpPr>
            <p:spPr bwMode="auto">
              <a:xfrm>
                <a:off x="2215" y="1746"/>
                <a:ext cx="585" cy="183"/>
              </a:xfrm>
              <a:prstGeom prst="rect">
                <a:avLst/>
              </a:prstGeom>
              <a:noFill/>
              <a:ln w="2857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74" name="Text Box 30"/>
              <p:cNvSpPr txBox="1">
                <a:spLocks noChangeArrowheads="1"/>
              </p:cNvSpPr>
              <p:nvPr/>
            </p:nvSpPr>
            <p:spPr bwMode="auto">
              <a:xfrm>
                <a:off x="2286" y="1702"/>
                <a:ext cx="703" cy="27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1600" i="1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i=n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-1</a:t>
                </a:r>
              </a:p>
            </p:txBody>
          </p:sp>
          <p:sp>
            <p:nvSpPr>
              <p:cNvPr id="262175" name="Line 31"/>
              <p:cNvSpPr>
                <a:spLocks noChangeShapeType="1"/>
              </p:cNvSpPr>
              <p:nvPr/>
            </p:nvSpPr>
            <p:spPr bwMode="auto">
              <a:xfrm>
                <a:off x="2508" y="1929"/>
                <a:ext cx="0" cy="1192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2176" name="Line 32"/>
            <p:cNvSpPr>
              <a:spLocks noChangeShapeType="1"/>
            </p:cNvSpPr>
            <p:nvPr/>
          </p:nvSpPr>
          <p:spPr bwMode="auto">
            <a:xfrm>
              <a:off x="2508" y="2038"/>
              <a:ext cx="877" cy="0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62177" name="Group 33"/>
            <p:cNvGrpSpPr>
              <a:grpSpLocks/>
            </p:cNvGrpSpPr>
            <p:nvPr/>
          </p:nvGrpSpPr>
          <p:grpSpPr bwMode="auto">
            <a:xfrm>
              <a:off x="3092" y="2047"/>
              <a:ext cx="650" cy="332"/>
              <a:chOff x="3092" y="2047"/>
              <a:chExt cx="650" cy="332"/>
            </a:xfrm>
          </p:grpSpPr>
          <p:sp>
            <p:nvSpPr>
              <p:cNvPr id="262178" name="Rectangle 34"/>
              <p:cNvSpPr>
                <a:spLocks noChangeArrowheads="1"/>
              </p:cNvSpPr>
              <p:nvPr/>
            </p:nvSpPr>
            <p:spPr bwMode="auto">
              <a:xfrm>
                <a:off x="3092" y="2148"/>
                <a:ext cx="585" cy="183"/>
              </a:xfrm>
              <a:prstGeom prst="rect">
                <a:avLst/>
              </a:prstGeom>
              <a:noFill/>
              <a:ln w="2857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79" name="Text Box 35"/>
              <p:cNvSpPr txBox="1">
                <a:spLocks noChangeArrowheads="1"/>
              </p:cNvSpPr>
              <p:nvPr/>
            </p:nvSpPr>
            <p:spPr bwMode="auto">
              <a:xfrm>
                <a:off x="3190" y="2104"/>
                <a:ext cx="552" cy="27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1600" i="1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i=i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-1</a:t>
                </a:r>
              </a:p>
            </p:txBody>
          </p:sp>
          <p:sp>
            <p:nvSpPr>
              <p:cNvPr id="262180" name="Line 36"/>
              <p:cNvSpPr>
                <a:spLocks noChangeShapeType="1"/>
              </p:cNvSpPr>
              <p:nvPr/>
            </p:nvSpPr>
            <p:spPr bwMode="auto">
              <a:xfrm>
                <a:off x="3385" y="2047"/>
                <a:ext cx="0" cy="92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62181" name="Group 37"/>
            <p:cNvGrpSpPr>
              <a:grpSpLocks/>
            </p:cNvGrpSpPr>
            <p:nvPr/>
          </p:nvGrpSpPr>
          <p:grpSpPr bwMode="auto">
            <a:xfrm>
              <a:off x="2227" y="3763"/>
              <a:ext cx="567" cy="422"/>
              <a:chOff x="2227" y="3763"/>
              <a:chExt cx="567" cy="422"/>
            </a:xfrm>
          </p:grpSpPr>
          <p:sp>
            <p:nvSpPr>
              <p:cNvPr id="262182" name="AutoShape 38"/>
              <p:cNvSpPr>
                <a:spLocks noChangeArrowheads="1"/>
              </p:cNvSpPr>
              <p:nvPr/>
            </p:nvSpPr>
            <p:spPr bwMode="auto">
              <a:xfrm>
                <a:off x="2227" y="3929"/>
                <a:ext cx="567" cy="227"/>
              </a:xfrm>
              <a:prstGeom prst="roundRect">
                <a:avLst>
                  <a:gd name="adj" fmla="val 16667"/>
                </a:avLst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83" name="Line 39"/>
              <p:cNvSpPr>
                <a:spLocks noChangeShapeType="1"/>
              </p:cNvSpPr>
              <p:nvPr/>
            </p:nvSpPr>
            <p:spPr bwMode="auto">
              <a:xfrm>
                <a:off x="2508" y="3763"/>
                <a:ext cx="0" cy="18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84" name="Text Box 40"/>
              <p:cNvSpPr txBox="1">
                <a:spLocks noChangeArrowheads="1"/>
              </p:cNvSpPr>
              <p:nvPr/>
            </p:nvSpPr>
            <p:spPr bwMode="auto">
              <a:xfrm>
                <a:off x="2272" y="3910"/>
                <a:ext cx="522" cy="27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1600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结束</a:t>
                </a:r>
              </a:p>
            </p:txBody>
          </p:sp>
        </p:grpSp>
        <p:grpSp>
          <p:nvGrpSpPr>
            <p:cNvPr id="262185" name="Group 41"/>
            <p:cNvGrpSpPr>
              <a:grpSpLocks/>
            </p:cNvGrpSpPr>
            <p:nvPr/>
          </p:nvGrpSpPr>
          <p:grpSpPr bwMode="auto">
            <a:xfrm>
              <a:off x="2800" y="3047"/>
              <a:ext cx="585" cy="275"/>
              <a:chOff x="2800" y="3047"/>
              <a:chExt cx="585" cy="275"/>
            </a:xfrm>
          </p:grpSpPr>
          <p:sp>
            <p:nvSpPr>
              <p:cNvPr id="262186" name="Line 42"/>
              <p:cNvSpPr>
                <a:spLocks noChangeShapeType="1"/>
              </p:cNvSpPr>
              <p:nvPr/>
            </p:nvSpPr>
            <p:spPr bwMode="auto">
              <a:xfrm>
                <a:off x="3385" y="3065"/>
                <a:ext cx="0" cy="18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 type="arrow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87" name="Line 43"/>
              <p:cNvSpPr>
                <a:spLocks noChangeShapeType="1"/>
              </p:cNvSpPr>
              <p:nvPr/>
            </p:nvSpPr>
            <p:spPr bwMode="auto">
              <a:xfrm>
                <a:off x="2800" y="3248"/>
                <a:ext cx="585" cy="0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88" name="Text Box 44"/>
              <p:cNvSpPr txBox="1">
                <a:spLocks noChangeArrowheads="1"/>
              </p:cNvSpPr>
              <p:nvPr/>
            </p:nvSpPr>
            <p:spPr bwMode="auto">
              <a:xfrm>
                <a:off x="2897" y="3047"/>
                <a:ext cx="390" cy="27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1600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</a:p>
            </p:txBody>
          </p:sp>
        </p:grpSp>
        <p:grpSp>
          <p:nvGrpSpPr>
            <p:cNvPr id="262189" name="Group 45"/>
            <p:cNvGrpSpPr>
              <a:grpSpLocks/>
            </p:cNvGrpSpPr>
            <p:nvPr/>
          </p:nvGrpSpPr>
          <p:grpSpPr bwMode="auto">
            <a:xfrm>
              <a:off x="2118" y="3340"/>
              <a:ext cx="762" cy="453"/>
              <a:chOff x="2118" y="3340"/>
              <a:chExt cx="762" cy="453"/>
            </a:xfrm>
          </p:grpSpPr>
          <p:sp>
            <p:nvSpPr>
              <p:cNvPr id="262190" name="Line 46"/>
              <p:cNvSpPr>
                <a:spLocks noChangeShapeType="1"/>
              </p:cNvSpPr>
              <p:nvPr/>
            </p:nvSpPr>
            <p:spPr bwMode="auto">
              <a:xfrm>
                <a:off x="2508" y="3396"/>
                <a:ext cx="0" cy="184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91" name="AutoShape 47"/>
              <p:cNvSpPr>
                <a:spLocks noChangeArrowheads="1"/>
              </p:cNvSpPr>
              <p:nvPr/>
            </p:nvSpPr>
            <p:spPr bwMode="auto">
              <a:xfrm>
                <a:off x="2118" y="3565"/>
                <a:ext cx="762" cy="183"/>
              </a:xfrm>
              <a:prstGeom prst="parallelogram">
                <a:avLst>
                  <a:gd name="adj" fmla="val 104098"/>
                </a:avLst>
              </a:prstGeom>
              <a:noFill/>
              <a:ln w="2857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2192" name="Text Box 48"/>
              <p:cNvSpPr txBox="1">
                <a:spLocks noChangeArrowheads="1"/>
              </p:cNvSpPr>
              <p:nvPr/>
            </p:nvSpPr>
            <p:spPr bwMode="auto">
              <a:xfrm>
                <a:off x="2215" y="3518"/>
                <a:ext cx="650" cy="27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1600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输出</a:t>
                </a:r>
                <a:r>
                  <a:rPr lang="en-US" altLang="zh-CN" sz="1600" i="1" dirty="0">
                    <a:solidFill>
                      <a:srgbClr val="FFFFFF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v</a:t>
                </a:r>
              </a:p>
            </p:txBody>
          </p:sp>
          <p:sp>
            <p:nvSpPr>
              <p:cNvPr id="262193" name="Text Box 49"/>
              <p:cNvSpPr txBox="1">
                <a:spLocks noChangeArrowheads="1"/>
              </p:cNvSpPr>
              <p:nvPr/>
            </p:nvSpPr>
            <p:spPr bwMode="auto">
              <a:xfrm>
                <a:off x="2459" y="3340"/>
                <a:ext cx="390" cy="27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1600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否</a:t>
                </a:r>
              </a:p>
            </p:txBody>
          </p:sp>
        </p:grpSp>
      </p:grpSp>
      <p:sp>
        <p:nvSpPr>
          <p:cNvPr id="262196" name="Rectangle 52"/>
          <p:cNvSpPr>
            <a:spLocks noChangeArrowheads="1"/>
          </p:cNvSpPr>
          <p:nvPr/>
        </p:nvSpPr>
        <p:spPr bwMode="auto">
          <a:xfrm>
            <a:off x="4722812" y="333243"/>
            <a:ext cx="44211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INPUT  “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=”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262197" name="Rectangle 53"/>
          <p:cNvSpPr>
            <a:spLocks noChangeArrowheads="1"/>
          </p:cNvSpPr>
          <p:nvPr/>
        </p:nvSpPr>
        <p:spPr bwMode="auto">
          <a:xfrm>
            <a:off x="4820589" y="791283"/>
            <a:ext cx="184922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INPUT  “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=”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62198" name="Rectangle 54"/>
          <p:cNvSpPr>
            <a:spLocks noChangeArrowheads="1"/>
          </p:cNvSpPr>
          <p:nvPr/>
        </p:nvSpPr>
        <p:spPr bwMode="auto">
          <a:xfrm>
            <a:off x="4859062" y="1364591"/>
            <a:ext cx="177228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INPUT  “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=”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262199" name="Rectangle 55"/>
          <p:cNvSpPr>
            <a:spLocks noChangeArrowheads="1"/>
          </p:cNvSpPr>
          <p:nvPr/>
        </p:nvSpPr>
        <p:spPr bwMode="auto">
          <a:xfrm>
            <a:off x="5496313" y="1733923"/>
            <a:ext cx="1752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v=a</a:t>
            </a:r>
          </a:p>
        </p:txBody>
      </p:sp>
      <p:sp>
        <p:nvSpPr>
          <p:cNvPr id="262200" name="Rectangle 56"/>
          <p:cNvSpPr>
            <a:spLocks noChangeArrowheads="1"/>
          </p:cNvSpPr>
          <p:nvPr/>
        </p:nvSpPr>
        <p:spPr bwMode="auto">
          <a:xfrm>
            <a:off x="5518434" y="2034668"/>
            <a:ext cx="17557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i=n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</a:p>
        </p:txBody>
      </p:sp>
      <p:sp>
        <p:nvSpPr>
          <p:cNvPr id="262201" name="Rectangle 57"/>
          <p:cNvSpPr>
            <a:spLocks noChangeArrowheads="1"/>
          </p:cNvSpPr>
          <p:nvPr/>
        </p:nvSpPr>
        <p:spPr bwMode="auto">
          <a:xfrm>
            <a:off x="4805645" y="2434847"/>
            <a:ext cx="31527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WHILE  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&gt;=0</a:t>
            </a:r>
          </a:p>
        </p:txBody>
      </p:sp>
      <p:sp>
        <p:nvSpPr>
          <p:cNvPr id="262202" name="Rectangle 58"/>
          <p:cNvSpPr>
            <a:spLocks noChangeArrowheads="1"/>
          </p:cNvSpPr>
          <p:nvPr/>
        </p:nvSpPr>
        <p:spPr bwMode="auto">
          <a:xfrm>
            <a:off x="4820589" y="2827143"/>
            <a:ext cx="176586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“</a:t>
            </a:r>
            <a:r>
              <a:rPr lang="en-US" altLang="zh-CN" i="1" dirty="0" err="1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ai</a:t>
            </a:r>
            <a:r>
              <a:rPr lang="en-US" altLang="zh-CN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=”</a:t>
            </a:r>
            <a:r>
              <a:rPr lang="zh-CN" altLang="en-US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i="1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262203" name="Rectangle 59"/>
          <p:cNvSpPr>
            <a:spLocks noChangeArrowheads="1"/>
          </p:cNvSpPr>
          <p:nvPr/>
        </p:nvSpPr>
        <p:spPr bwMode="auto">
          <a:xfrm>
            <a:off x="4805645" y="3134658"/>
            <a:ext cx="26289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i="1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v=v*</a:t>
            </a:r>
            <a:r>
              <a:rPr lang="en-US" altLang="zh-CN" i="1" dirty="0" err="1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x+b</a:t>
            </a:r>
            <a:endParaRPr lang="en-US" altLang="zh-CN" i="1" dirty="0">
              <a:solidFill>
                <a:srgbClr val="66FF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2204" name="Rectangle 60"/>
          <p:cNvSpPr>
            <a:spLocks noChangeArrowheads="1"/>
          </p:cNvSpPr>
          <p:nvPr/>
        </p:nvSpPr>
        <p:spPr bwMode="auto">
          <a:xfrm>
            <a:off x="4859062" y="3460844"/>
            <a:ext cx="18732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i="1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i=i</a:t>
            </a:r>
            <a:r>
              <a:rPr lang="en-US" altLang="zh-CN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</a:p>
        </p:txBody>
      </p:sp>
      <p:sp>
        <p:nvSpPr>
          <p:cNvPr id="262205" name="Rectangle 61"/>
          <p:cNvSpPr>
            <a:spLocks noChangeArrowheads="1"/>
          </p:cNvSpPr>
          <p:nvPr/>
        </p:nvSpPr>
        <p:spPr bwMode="auto">
          <a:xfrm>
            <a:off x="4704315" y="3816841"/>
            <a:ext cx="19542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</a:p>
        </p:txBody>
      </p:sp>
      <p:sp>
        <p:nvSpPr>
          <p:cNvPr id="262206" name="Rectangle 62"/>
          <p:cNvSpPr>
            <a:spLocks noChangeArrowheads="1"/>
          </p:cNvSpPr>
          <p:nvPr/>
        </p:nvSpPr>
        <p:spPr bwMode="auto">
          <a:xfrm>
            <a:off x="4820589" y="4186173"/>
            <a:ext cx="25177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PRINT 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262207" name="Rectangle 63"/>
          <p:cNvSpPr>
            <a:spLocks noChangeArrowheads="1"/>
          </p:cNvSpPr>
          <p:nvPr/>
        </p:nvSpPr>
        <p:spPr bwMode="auto">
          <a:xfrm>
            <a:off x="4784076" y="4534491"/>
            <a:ext cx="12954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262208" name="Rectangle 64"/>
          <p:cNvSpPr>
            <a:spLocks noChangeArrowheads="1"/>
          </p:cNvSpPr>
          <p:nvPr/>
        </p:nvSpPr>
        <p:spPr bwMode="auto">
          <a:xfrm>
            <a:off x="4410360" y="111735"/>
            <a:ext cx="3024186" cy="47920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080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2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62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62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62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62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62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62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62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62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62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62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262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96" grpId="0"/>
      <p:bldP spid="262198" grpId="0"/>
      <p:bldP spid="262199" grpId="0"/>
      <p:bldP spid="262200" grpId="0"/>
      <p:bldP spid="262201" grpId="0"/>
      <p:bldP spid="262202" grpId="0"/>
      <p:bldP spid="262203" grpId="0"/>
      <p:bldP spid="262204" grpId="0"/>
      <p:bldP spid="262205" grpId="0"/>
      <p:bldP spid="262206" grpId="0"/>
      <p:bldP spid="26220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2" name="Text Box 4"/>
          <p:cNvSpPr txBox="1">
            <a:spLocks noChangeArrowheads="1"/>
          </p:cNvSpPr>
          <p:nvPr/>
        </p:nvSpPr>
        <p:spPr bwMode="auto">
          <a:xfrm>
            <a:off x="701837" y="123478"/>
            <a:ext cx="1416038" cy="46166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理论迁移</a:t>
            </a:r>
          </a:p>
        </p:txBody>
      </p:sp>
      <p:sp>
        <p:nvSpPr>
          <p:cNvPr id="263175" name="Rectangle 7"/>
          <p:cNvSpPr>
            <a:spLocks noChangeArrowheads="1"/>
          </p:cNvSpPr>
          <p:nvPr/>
        </p:nvSpPr>
        <p:spPr bwMode="auto">
          <a:xfrm>
            <a:off x="-1915989" y="2720364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3173" name="Text Box 5"/>
              <p:cNvSpPr txBox="1">
                <a:spLocks noChangeArrowheads="1"/>
              </p:cNvSpPr>
              <p:nvPr/>
            </p:nvSpPr>
            <p:spPr bwMode="auto">
              <a:xfrm>
                <a:off x="149604" y="771550"/>
                <a:ext cx="8994396" cy="8351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 </a:t>
                </a:r>
                <a:r>
                  <a:rPr lang="zh-CN" alt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已知一</a:t>
                </a:r>
                <a:r>
                  <a:rPr lang="zh-CN" alt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个</a:t>
                </a:r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  <a:r>
                  <a:rPr lang="zh-CN" alt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次多项式</a:t>
                </a:r>
                <a:r>
                  <a:rPr lang="zh-CN" alt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为</a:t>
                </a:r>
                <a:r>
                  <a:rPr lang="en-US" altLang="zh-CN" sz="2400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sz="2400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)=5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zh-CN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+2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zh-CN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altLang="zh-CN" sz="2400" b="0" i="0" smtClean="0">
                        <a:solidFill>
                          <a:schemeClr val="tx1"/>
                        </a:solidFill>
                        <a:latin typeface="Cambria Math"/>
                      </a:rPr>
                      <m:t>+3.5</m:t>
                    </m:r>
                    <m:sSup>
                      <m:sSupPr>
                        <m:ctrlP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zh-CN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zh-CN" sz="2400" b="0" i="0" smtClean="0">
                        <a:solidFill>
                          <a:schemeClr val="tx1"/>
                        </a:solidFill>
                        <a:latin typeface="Cambria Math"/>
                      </a:rPr>
                      <m:t>−2.6</m:t>
                    </m:r>
                    <m:sSup>
                      <m:sSupPr>
                        <m:ctrlPr>
                          <a:rPr lang="en-US" altLang="zh-CN" sz="2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zh-CN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smtClean="0">
                        <a:solidFill>
                          <a:schemeClr val="tx1"/>
                        </a:solidFill>
                        <a:latin typeface="Cambria Math"/>
                      </a:rPr>
                      <m:t>+1.7</m:t>
                    </m:r>
                    <m:r>
                      <a:rPr lang="en-US" altLang="zh-CN" sz="2400" b="0" i="1" smtClean="0">
                        <a:solidFill>
                          <a:schemeClr val="tx1"/>
                        </a:solidFill>
                        <a:latin typeface="Cambria Math"/>
                      </a:rPr>
                      <m:t>𝑥</m:t>
                    </m:r>
                    <m:r>
                      <a:rPr lang="en-US" altLang="zh-CN" sz="2400" b="0" i="0" smtClean="0">
                        <a:solidFill>
                          <a:schemeClr val="tx1"/>
                        </a:solidFill>
                        <a:latin typeface="Cambria Math"/>
                      </a:rPr>
                      <m:t>−0.8</m:t>
                    </m:r>
                  </m:oMath>
                </a14:m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:r>
                  <a:rPr lang="zh-CN" alt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用</a:t>
                </a:r>
                <a:r>
                  <a:rPr lang="zh-CN" alt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秦九韶算法求</a:t>
                </a:r>
                <a:r>
                  <a:rPr lang="en-US" altLang="zh-CN" sz="2400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(5)</a:t>
                </a:r>
                <a:r>
                  <a:rPr lang="zh-CN" alt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的值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</a:p>
            </p:txBody>
          </p:sp>
        </mc:Choice>
        <mc:Fallback xmlns="">
          <p:sp>
            <p:nvSpPr>
              <p:cNvPr id="263173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9604" y="771550"/>
                <a:ext cx="8994396" cy="835165"/>
              </a:xfrm>
              <a:prstGeom prst="rect">
                <a:avLst/>
              </a:prstGeom>
              <a:blipFill rotWithShape="1">
                <a:blip r:embed="rId3"/>
                <a:stretch>
                  <a:fillRect l="-1085" t="-8029" b="-1678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3179" name="Rectangle 11"/>
          <p:cNvSpPr>
            <a:spLocks noChangeArrowheads="1"/>
          </p:cNvSpPr>
          <p:nvPr/>
        </p:nvSpPr>
        <p:spPr bwMode="auto">
          <a:xfrm>
            <a:off x="590447" y="1596761"/>
            <a:ext cx="505779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)=((((5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+2)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+3.5)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-2.6)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+1.7)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-0.8.</a:t>
            </a:r>
          </a:p>
        </p:txBody>
      </p:sp>
      <p:sp>
        <p:nvSpPr>
          <p:cNvPr id="263180" name="Rectangle 12"/>
          <p:cNvSpPr>
            <a:spLocks noChangeArrowheads="1"/>
          </p:cNvSpPr>
          <p:nvPr/>
        </p:nvSpPr>
        <p:spPr bwMode="auto">
          <a:xfrm>
            <a:off x="736728" y="2058426"/>
            <a:ext cx="29003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=5×5+2=27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263181" name="Rectangle 13"/>
          <p:cNvSpPr>
            <a:spLocks noChangeArrowheads="1"/>
          </p:cNvSpPr>
          <p:nvPr/>
        </p:nvSpPr>
        <p:spPr bwMode="auto">
          <a:xfrm>
            <a:off x="514027" y="2571750"/>
            <a:ext cx="33457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400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400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=27×5+3.5=138.5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263182" name="Rectangle 14"/>
          <p:cNvSpPr>
            <a:spLocks noChangeArrowheads="1"/>
          </p:cNvSpPr>
          <p:nvPr/>
        </p:nvSpPr>
        <p:spPr bwMode="auto">
          <a:xfrm>
            <a:off x="590447" y="3155687"/>
            <a:ext cx="35060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400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=138.5×5-2.6=689.9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263183" name="Rectangle 15"/>
          <p:cNvSpPr>
            <a:spLocks noChangeArrowheads="1"/>
          </p:cNvSpPr>
          <p:nvPr/>
        </p:nvSpPr>
        <p:spPr bwMode="auto">
          <a:xfrm>
            <a:off x="590447" y="3617351"/>
            <a:ext cx="46619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400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=689.9×5+1.7=3451.2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263184" name="Rectangle 16"/>
          <p:cNvSpPr>
            <a:spLocks noChangeArrowheads="1"/>
          </p:cNvSpPr>
          <p:nvPr/>
        </p:nvSpPr>
        <p:spPr bwMode="auto">
          <a:xfrm>
            <a:off x="590447" y="4079258"/>
            <a:ext cx="48281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=3451.2×5-0.8=17255.2.</a:t>
            </a:r>
          </a:p>
        </p:txBody>
      </p:sp>
      <p:sp>
        <p:nvSpPr>
          <p:cNvPr id="263185" name="Rectangle 17"/>
          <p:cNvSpPr>
            <a:spLocks noChangeArrowheads="1"/>
          </p:cNvSpPr>
          <p:nvPr/>
        </p:nvSpPr>
        <p:spPr bwMode="auto">
          <a:xfrm>
            <a:off x="736728" y="4540923"/>
            <a:ext cx="276229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所以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(5)= =17255.2.</a:t>
            </a:r>
          </a:p>
        </p:txBody>
      </p:sp>
    </p:spTree>
    <p:extLst>
      <p:ext uri="{BB962C8B-B14F-4D97-AF65-F5344CB8AC3E}">
        <p14:creationId xmlns:p14="http://schemas.microsoft.com/office/powerpoint/2010/main" val="186367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3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31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31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31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631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631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631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631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631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631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631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631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631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2631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2631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2631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263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631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63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63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3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3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9" grpId="0"/>
      <p:bldP spid="263180" grpId="0"/>
      <p:bldP spid="263181" grpId="0"/>
      <p:bldP spid="263182" grpId="0"/>
      <p:bldP spid="263183" grpId="0"/>
      <p:bldP spid="263184" grpId="0"/>
      <p:bldP spid="26318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05690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5" name="WordArt 3"/>
          <p:cNvSpPr>
            <a:spLocks noChangeArrowheads="1" noChangeShapeType="1" noTextEdit="1"/>
          </p:cNvSpPr>
          <p:nvPr/>
        </p:nvSpPr>
        <p:spPr bwMode="auto">
          <a:xfrm>
            <a:off x="971550" y="1653779"/>
            <a:ext cx="7010400" cy="307776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1176"/>
              </a:avLst>
            </a:prstTxWarp>
          </a:bodyPr>
          <a:lstStyle/>
          <a:p>
            <a:pPr algn="ctr"/>
            <a:r>
              <a:rPr lang="zh-CN" altLang="en-US" sz="40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+mn-ea"/>
              </a:rPr>
              <a:t>进位制</a:t>
            </a:r>
            <a:endParaRPr lang="zh-CN" altLang="en-US" sz="40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+mn-ea"/>
            </a:endParaRPr>
          </a:p>
        </p:txBody>
      </p:sp>
      <p:sp>
        <p:nvSpPr>
          <p:cNvPr id="187397" name="Text Box 5"/>
          <p:cNvSpPr txBox="1">
            <a:spLocks noChangeArrowheads="1"/>
          </p:cNvSpPr>
          <p:nvPr/>
        </p:nvSpPr>
        <p:spPr bwMode="auto">
          <a:xfrm>
            <a:off x="3708401" y="1221582"/>
            <a:ext cx="26654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第三课时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2" descr="C:\Documents and Settings\Administrator\桌面\新建文件夹 (4)\u=2958773984,1428590925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04" y="75605"/>
            <a:ext cx="1792308" cy="179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056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Administrator\桌面\新建文件夹 (4)\u=2503352299,1086291942&amp;fm=23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8" t="10074" r="5831" b="-64288"/>
          <a:stretch/>
        </p:blipFill>
        <p:spPr bwMode="auto">
          <a:xfrm>
            <a:off x="107504" y="1135674"/>
            <a:ext cx="9036496" cy="669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899592" y="173353"/>
            <a:ext cx="17315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一、进位制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 rot="21261751">
            <a:off x="191409" y="1342063"/>
            <a:ext cx="32063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阅读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P33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，思考以下问题：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 rot="240181">
            <a:off x="3866904" y="1874729"/>
            <a:ext cx="21595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、什么是进位制？</a:t>
            </a: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 rot="1336172">
            <a:off x="6609232" y="2726729"/>
            <a:ext cx="684053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、最常见的进位</a:t>
            </a:r>
            <a:r>
              <a:rPr lang="zh-CN" altLang="en-US" sz="1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制</a:t>
            </a:r>
            <a:endParaRPr lang="en-US" altLang="zh-CN" sz="16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1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什么？除此之外</a:t>
            </a:r>
            <a:r>
              <a:rPr lang="zh-CN" altLang="en-US" sz="1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还</a:t>
            </a:r>
            <a:endParaRPr lang="en-US" altLang="zh-CN" sz="16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1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有</a:t>
            </a:r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哪些常见的</a:t>
            </a:r>
            <a:r>
              <a:rPr lang="zh-CN" altLang="en-US" sz="1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进位</a:t>
            </a:r>
            <a:endParaRPr lang="en-US" altLang="zh-CN" sz="16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1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制</a:t>
            </a:r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？请举例说明．</a:t>
            </a:r>
          </a:p>
        </p:txBody>
      </p:sp>
    </p:spTree>
    <p:extLst>
      <p:ext uri="{BB962C8B-B14F-4D97-AF65-F5344CB8AC3E}">
        <p14:creationId xmlns:p14="http://schemas.microsoft.com/office/powerpoint/2010/main" val="41757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3080" grpId="0"/>
      <p:bldP spid="308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23528" y="244213"/>
            <a:ext cx="856895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、我们了解十进制吗？所谓的十进制，它是如何构成的？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306595" y="1275606"/>
            <a:ext cx="47513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十进制由两个部分构成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273491" y="3752166"/>
            <a:ext cx="19800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例如：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3721</a:t>
            </a:r>
          </a:p>
        </p:txBody>
      </p:sp>
      <p:graphicFrame>
        <p:nvGraphicFramePr>
          <p:cNvPr id="410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056570"/>
              </p:ext>
            </p:extLst>
          </p:nvPr>
        </p:nvGraphicFramePr>
        <p:xfrm>
          <a:off x="2483768" y="3867894"/>
          <a:ext cx="5472112" cy="345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公式" r:id="rId3" imgW="2412720" imgH="203040" progId="Equation.3">
                  <p:embed/>
                </p:oleObj>
              </mc:Choice>
              <mc:Fallback>
                <p:oleObj name="公式" r:id="rId3" imgW="24127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3867894"/>
                        <a:ext cx="5472112" cy="345281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179512" y="4371950"/>
            <a:ext cx="52116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其它进位制的数又是如何的呢？</a:t>
            </a: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200688" y="1944680"/>
            <a:ext cx="85689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第一、它有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十个数字；</a:t>
            </a: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164684" y="2643758"/>
            <a:ext cx="864096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第二、它有“权位”，即从右往左为个位、十位、百位、千位等等。</a:t>
            </a:r>
          </a:p>
        </p:txBody>
      </p:sp>
    </p:spTree>
    <p:extLst>
      <p:ext uri="{BB962C8B-B14F-4D97-AF65-F5344CB8AC3E}">
        <p14:creationId xmlns:p14="http://schemas.microsoft.com/office/powerpoint/2010/main" val="304908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3" grpId="0"/>
      <p:bldP spid="4105" grpId="0"/>
      <p:bldP spid="4107" grpId="0"/>
      <p:bldP spid="410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755576" y="123478"/>
            <a:ext cx="35417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1"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 二进制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677988" y="1653778"/>
            <a:ext cx="698341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十进制是用</a:t>
            </a:r>
            <a:r>
              <a:rPr kumimoji="1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kumimoji="1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1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1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kumimoji="1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kumimoji="1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kumimoji="1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kumimoji="1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kumimoji="1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kumimoji="1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kumimoji="1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十个数来描述的，二进制是用</a:t>
            </a:r>
            <a:r>
              <a:rPr kumimoji="1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kumimoji="1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1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两个数字来描述的。如</a:t>
            </a:r>
            <a:r>
              <a:rPr kumimoji="1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11001</a:t>
            </a:r>
            <a:r>
              <a:rPr kumimoji="1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等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677988" y="1059656"/>
            <a:ext cx="41344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（１）二进制的表示方法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677988" y="2862263"/>
            <a:ext cx="62622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区分的写法：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11001</a:t>
            </a:r>
            <a:r>
              <a:rPr lang="zh-CN" altLang="en-US" sz="28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或者（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11001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graphicFrame>
        <p:nvGraphicFramePr>
          <p:cNvPr id="512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535058"/>
              </p:ext>
            </p:extLst>
          </p:nvPr>
        </p:nvGraphicFramePr>
        <p:xfrm>
          <a:off x="2411413" y="3461148"/>
          <a:ext cx="5905500" cy="407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公式" r:id="rId3" imgW="2781000" imgH="253800" progId="Equation.3">
                  <p:embed/>
                </p:oleObj>
              </mc:Choice>
              <mc:Fallback>
                <p:oleObj name="公式" r:id="rId3" imgW="27810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3461148"/>
                        <a:ext cx="5905500" cy="407194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167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512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827584" y="123478"/>
            <a:ext cx="6477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二、二进制与十进制的转换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872908" y="866953"/>
            <a:ext cx="57610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、二进制数转化为十进制数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1043608" y="1396364"/>
            <a:ext cx="61836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将二进制数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110011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化成十进制数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1140129" y="2027635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1865730" y="2027635"/>
            <a:ext cx="37753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根据进位制的定义可知</a:t>
            </a:r>
          </a:p>
        </p:txBody>
      </p:sp>
      <p:graphicFrame>
        <p:nvGraphicFramePr>
          <p:cNvPr id="615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131551"/>
              </p:ext>
            </p:extLst>
          </p:nvPr>
        </p:nvGraphicFramePr>
        <p:xfrm>
          <a:off x="1259632" y="2568377"/>
          <a:ext cx="7129462" cy="410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7" name="公式" r:id="rId3" imgW="3314520" imgH="253800" progId="Equation.3">
                  <p:embed/>
                </p:oleObj>
              </mc:Choice>
              <mc:Fallback>
                <p:oleObj name="公式" r:id="rId3" imgW="331452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2568377"/>
                        <a:ext cx="7129462" cy="410765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303472"/>
              </p:ext>
            </p:extLst>
          </p:nvPr>
        </p:nvGraphicFramePr>
        <p:xfrm>
          <a:off x="2537629" y="3003798"/>
          <a:ext cx="3195638" cy="288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8" name="公式" r:id="rId5" imgW="1485720" imgH="177480" progId="Equation.3">
                  <p:embed/>
                </p:oleObj>
              </mc:Choice>
              <mc:Fallback>
                <p:oleObj name="公式" r:id="rId5" imgW="148572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7629" y="3003798"/>
                        <a:ext cx="3195638" cy="288131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7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327290"/>
              </p:ext>
            </p:extLst>
          </p:nvPr>
        </p:nvGraphicFramePr>
        <p:xfrm>
          <a:off x="2483768" y="3370362"/>
          <a:ext cx="655637" cy="288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9" name="公式" r:id="rId7" imgW="304560" imgH="177480" progId="Equation.3">
                  <p:embed/>
                </p:oleObj>
              </mc:Choice>
              <mc:Fallback>
                <p:oleObj name="公式" r:id="rId7" imgW="30456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3370362"/>
                        <a:ext cx="655637" cy="288131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1671639" y="3651647"/>
            <a:ext cx="383047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所以，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110011</a:t>
            </a:r>
            <a:r>
              <a:rPr lang="zh-CN" altLang="en-US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=51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84141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2" grpId="0"/>
      <p:bldP spid="6153" grpId="0"/>
      <p:bldP spid="6154" grpId="0"/>
      <p:bldP spid="615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745759" y="123478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练习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71301" y="1057126"/>
            <a:ext cx="55707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将下面的二进制数化为十进制数？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25042" y="1815702"/>
            <a:ext cx="14280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207780" y="1815702"/>
            <a:ext cx="15942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111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960379" y="1815702"/>
            <a:ext cx="176048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1111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882842" y="1815702"/>
            <a:ext cx="19266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11111</a:t>
            </a:r>
          </a:p>
        </p:txBody>
      </p:sp>
    </p:spTree>
    <p:extLst>
      <p:ext uri="{BB962C8B-B14F-4D97-AF65-F5344CB8AC3E}">
        <p14:creationId xmlns:p14="http://schemas.microsoft.com/office/powerpoint/2010/main" val="35205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Text Box 2"/>
          <p:cNvSpPr txBox="1">
            <a:spLocks noChangeArrowheads="1"/>
          </p:cNvSpPr>
          <p:nvPr/>
        </p:nvSpPr>
        <p:spPr bwMode="auto">
          <a:xfrm>
            <a:off x="512763" y="245269"/>
            <a:ext cx="6723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例：求下面两个正整数的最大公约数：</a:t>
            </a:r>
          </a:p>
        </p:txBody>
      </p:sp>
      <p:sp>
        <p:nvSpPr>
          <p:cNvPr id="192515" name="Text Box 3"/>
          <p:cNvSpPr txBox="1">
            <a:spLocks noChangeArrowheads="1"/>
          </p:cNvSpPr>
          <p:nvPr/>
        </p:nvSpPr>
        <p:spPr bwMode="auto">
          <a:xfrm>
            <a:off x="684213" y="803673"/>
            <a:ext cx="42481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）求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25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35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</a:t>
            </a:r>
          </a:p>
          <a:p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）求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49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63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</a:t>
            </a:r>
          </a:p>
        </p:txBody>
      </p:sp>
      <p:grpSp>
        <p:nvGrpSpPr>
          <p:cNvPr id="192516" name="Group 4"/>
          <p:cNvGrpSpPr>
            <a:grpSpLocks/>
          </p:cNvGrpSpPr>
          <p:nvPr/>
        </p:nvGrpSpPr>
        <p:grpSpPr bwMode="auto">
          <a:xfrm>
            <a:off x="539750" y="1621632"/>
            <a:ext cx="2592388" cy="816770"/>
            <a:chOff x="340" y="1362"/>
            <a:chExt cx="1633" cy="686"/>
          </a:xfrm>
        </p:grpSpPr>
        <p:sp>
          <p:nvSpPr>
            <p:cNvPr id="192517" name="Rectangle 5"/>
            <p:cNvSpPr>
              <a:spLocks noChangeArrowheads="1"/>
            </p:cNvSpPr>
            <p:nvPr/>
          </p:nvSpPr>
          <p:spPr bwMode="auto">
            <a:xfrm>
              <a:off x="1157" y="1362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25</a:t>
              </a:r>
            </a:p>
          </p:txBody>
        </p:sp>
        <p:sp>
          <p:nvSpPr>
            <p:cNvPr id="192518" name="Rectangle 6"/>
            <p:cNvSpPr>
              <a:spLocks noChangeArrowheads="1"/>
            </p:cNvSpPr>
            <p:nvPr/>
          </p:nvSpPr>
          <p:spPr bwMode="auto">
            <a:xfrm>
              <a:off x="340" y="1365"/>
              <a:ext cx="61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）</a:t>
              </a:r>
            </a:p>
          </p:txBody>
        </p:sp>
        <p:grpSp>
          <p:nvGrpSpPr>
            <p:cNvPr id="192519" name="Group 7"/>
            <p:cNvGrpSpPr>
              <a:grpSpLocks/>
            </p:cNvGrpSpPr>
            <p:nvPr/>
          </p:nvGrpSpPr>
          <p:grpSpPr bwMode="auto">
            <a:xfrm>
              <a:off x="1066" y="1365"/>
              <a:ext cx="907" cy="272"/>
              <a:chOff x="1066" y="1253"/>
              <a:chExt cx="907" cy="272"/>
            </a:xfrm>
          </p:grpSpPr>
          <p:sp>
            <p:nvSpPr>
              <p:cNvPr id="192520" name="Line 8"/>
              <p:cNvSpPr>
                <a:spLocks noChangeShapeType="1"/>
              </p:cNvSpPr>
              <p:nvPr/>
            </p:nvSpPr>
            <p:spPr bwMode="auto">
              <a:xfrm>
                <a:off x="1066" y="1253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2521" name="Line 9"/>
              <p:cNvSpPr>
                <a:spLocks noChangeShapeType="1"/>
              </p:cNvSpPr>
              <p:nvPr/>
            </p:nvSpPr>
            <p:spPr bwMode="auto">
              <a:xfrm>
                <a:off x="1066" y="1525"/>
                <a:ext cx="90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2522" name="Text Box 10"/>
            <p:cNvSpPr txBox="1">
              <a:spLocks noChangeArrowheads="1"/>
            </p:cNvSpPr>
            <p:nvPr/>
          </p:nvSpPr>
          <p:spPr bwMode="auto">
            <a:xfrm>
              <a:off x="816" y="1362"/>
              <a:ext cx="213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</a:p>
          </p:txBody>
        </p:sp>
        <p:sp>
          <p:nvSpPr>
            <p:cNvPr id="192523" name="Text Box 11"/>
            <p:cNvSpPr txBox="1">
              <a:spLocks noChangeArrowheads="1"/>
            </p:cNvSpPr>
            <p:nvPr/>
          </p:nvSpPr>
          <p:spPr bwMode="auto">
            <a:xfrm>
              <a:off x="1223" y="1660"/>
              <a:ext cx="213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</a:p>
          </p:txBody>
        </p:sp>
        <p:sp>
          <p:nvSpPr>
            <p:cNvPr id="192524" name="Rectangle 12"/>
            <p:cNvSpPr>
              <a:spLocks noChangeArrowheads="1"/>
            </p:cNvSpPr>
            <p:nvPr/>
          </p:nvSpPr>
          <p:spPr bwMode="auto">
            <a:xfrm>
              <a:off x="1565" y="1362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35</a:t>
              </a:r>
            </a:p>
          </p:txBody>
        </p:sp>
        <p:sp>
          <p:nvSpPr>
            <p:cNvPr id="192525" name="Text Box 13"/>
            <p:cNvSpPr txBox="1">
              <a:spLocks noChangeArrowheads="1"/>
            </p:cNvSpPr>
            <p:nvPr/>
          </p:nvSpPr>
          <p:spPr bwMode="auto">
            <a:xfrm>
              <a:off x="1632" y="1660"/>
              <a:ext cx="213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92526" name="Group 14"/>
          <p:cNvGrpSpPr>
            <a:grpSpLocks/>
          </p:cNvGrpSpPr>
          <p:nvPr/>
        </p:nvGrpSpPr>
        <p:grpSpPr bwMode="auto">
          <a:xfrm>
            <a:off x="4298156" y="1653353"/>
            <a:ext cx="2592388" cy="816770"/>
            <a:chOff x="2910" y="1365"/>
            <a:chExt cx="1633" cy="686"/>
          </a:xfrm>
        </p:grpSpPr>
        <p:sp>
          <p:nvSpPr>
            <p:cNvPr id="192527" name="Rectangle 15"/>
            <p:cNvSpPr>
              <a:spLocks noChangeArrowheads="1"/>
            </p:cNvSpPr>
            <p:nvPr/>
          </p:nvSpPr>
          <p:spPr bwMode="auto">
            <a:xfrm>
              <a:off x="3727" y="1365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49</a:t>
              </a:r>
            </a:p>
          </p:txBody>
        </p:sp>
        <p:sp>
          <p:nvSpPr>
            <p:cNvPr id="192528" name="Rectangle 16"/>
            <p:cNvSpPr>
              <a:spLocks noChangeArrowheads="1"/>
            </p:cNvSpPr>
            <p:nvPr/>
          </p:nvSpPr>
          <p:spPr bwMode="auto">
            <a:xfrm>
              <a:off x="2910" y="1368"/>
              <a:ext cx="61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）</a:t>
              </a:r>
            </a:p>
          </p:txBody>
        </p:sp>
        <p:grpSp>
          <p:nvGrpSpPr>
            <p:cNvPr id="192529" name="Group 17"/>
            <p:cNvGrpSpPr>
              <a:grpSpLocks/>
            </p:cNvGrpSpPr>
            <p:nvPr/>
          </p:nvGrpSpPr>
          <p:grpSpPr bwMode="auto">
            <a:xfrm>
              <a:off x="3636" y="1368"/>
              <a:ext cx="907" cy="272"/>
              <a:chOff x="1066" y="1253"/>
              <a:chExt cx="907" cy="272"/>
            </a:xfrm>
          </p:grpSpPr>
          <p:sp>
            <p:nvSpPr>
              <p:cNvPr id="192530" name="Line 18"/>
              <p:cNvSpPr>
                <a:spLocks noChangeShapeType="1"/>
              </p:cNvSpPr>
              <p:nvPr/>
            </p:nvSpPr>
            <p:spPr bwMode="auto">
              <a:xfrm>
                <a:off x="1066" y="1253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2531" name="Line 19"/>
              <p:cNvSpPr>
                <a:spLocks noChangeShapeType="1"/>
              </p:cNvSpPr>
              <p:nvPr/>
            </p:nvSpPr>
            <p:spPr bwMode="auto">
              <a:xfrm>
                <a:off x="1066" y="1525"/>
                <a:ext cx="90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2532" name="Text Box 20"/>
            <p:cNvSpPr txBox="1">
              <a:spLocks noChangeArrowheads="1"/>
            </p:cNvSpPr>
            <p:nvPr/>
          </p:nvSpPr>
          <p:spPr bwMode="auto">
            <a:xfrm>
              <a:off x="3386" y="1365"/>
              <a:ext cx="213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</a:p>
          </p:txBody>
        </p:sp>
        <p:sp>
          <p:nvSpPr>
            <p:cNvPr id="192533" name="Text Box 21"/>
            <p:cNvSpPr txBox="1">
              <a:spLocks noChangeArrowheads="1"/>
            </p:cNvSpPr>
            <p:nvPr/>
          </p:nvSpPr>
          <p:spPr bwMode="auto">
            <a:xfrm>
              <a:off x="3793" y="1663"/>
              <a:ext cx="213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</a:p>
          </p:txBody>
        </p:sp>
        <p:sp>
          <p:nvSpPr>
            <p:cNvPr id="192534" name="Rectangle 22"/>
            <p:cNvSpPr>
              <a:spLocks noChangeArrowheads="1"/>
            </p:cNvSpPr>
            <p:nvPr/>
          </p:nvSpPr>
          <p:spPr bwMode="auto">
            <a:xfrm>
              <a:off x="4135" y="1365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63</a:t>
              </a:r>
            </a:p>
          </p:txBody>
        </p:sp>
        <p:sp>
          <p:nvSpPr>
            <p:cNvPr id="192535" name="Text Box 23"/>
            <p:cNvSpPr txBox="1">
              <a:spLocks noChangeArrowheads="1"/>
            </p:cNvSpPr>
            <p:nvPr/>
          </p:nvSpPr>
          <p:spPr bwMode="auto">
            <a:xfrm>
              <a:off x="4202" y="1663"/>
              <a:ext cx="213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9</a:t>
              </a:r>
            </a:p>
          </p:txBody>
        </p:sp>
      </p:grpSp>
      <p:sp>
        <p:nvSpPr>
          <p:cNvPr id="192536" name="Rectangle 24"/>
          <p:cNvSpPr>
            <a:spLocks noChangeArrowheads="1"/>
          </p:cNvSpPr>
          <p:nvPr/>
        </p:nvSpPr>
        <p:spPr bwMode="auto">
          <a:xfrm>
            <a:off x="539750" y="2544367"/>
            <a:ext cx="40322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所以，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25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35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</a:p>
        </p:txBody>
      </p:sp>
      <p:sp>
        <p:nvSpPr>
          <p:cNvPr id="192537" name="Rectangle 25"/>
          <p:cNvSpPr>
            <a:spLocks noChangeArrowheads="1"/>
          </p:cNvSpPr>
          <p:nvPr/>
        </p:nvSpPr>
        <p:spPr bwMode="auto">
          <a:xfrm>
            <a:off x="4848225" y="2544367"/>
            <a:ext cx="40449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所以，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49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63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</a:p>
        </p:txBody>
      </p:sp>
      <p:sp>
        <p:nvSpPr>
          <p:cNvPr id="192538" name="Rectangle 26"/>
          <p:cNvSpPr>
            <a:spLocks noChangeArrowheads="1"/>
          </p:cNvSpPr>
          <p:nvPr/>
        </p:nvSpPr>
        <p:spPr bwMode="auto">
          <a:xfrm>
            <a:off x="468313" y="3375364"/>
            <a:ext cx="81359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kumimoji="1"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思考：除了用这种方法外还有没有其它方法？</a:t>
            </a:r>
          </a:p>
        </p:txBody>
      </p:sp>
      <p:sp>
        <p:nvSpPr>
          <p:cNvPr id="192539" name="Rectangle 27"/>
          <p:cNvSpPr>
            <a:spLocks noChangeArrowheads="1"/>
          </p:cNvSpPr>
          <p:nvPr/>
        </p:nvSpPr>
        <p:spPr bwMode="auto">
          <a:xfrm>
            <a:off x="611188" y="3963323"/>
            <a:ext cx="7129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例：如何算出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8251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和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6105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的最大公约数？</a:t>
            </a:r>
          </a:p>
        </p:txBody>
      </p:sp>
    </p:spTree>
    <p:extLst>
      <p:ext uri="{BB962C8B-B14F-4D97-AF65-F5344CB8AC3E}">
        <p14:creationId xmlns:p14="http://schemas.microsoft.com/office/powerpoint/2010/main" val="107199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9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9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92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9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19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9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9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2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2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36" grpId="0"/>
      <p:bldP spid="192537" grpId="0"/>
      <p:bldP spid="192538" grpId="0"/>
      <p:bldP spid="19253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971600" y="123478"/>
            <a:ext cx="41036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kumimoji="1" lang="zh-CN" altLang="en-US" sz="2800" b="1" dirty="0">
                <a:latin typeface="Times New Roman" pitchFamily="18" charset="0"/>
                <a:ea typeface="宋体" panose="02010600030101010101" pitchFamily="2" charset="-122"/>
              </a:rPr>
              <a:t>、十进制转换为二进制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663575" y="789385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547813" y="1006079"/>
            <a:ext cx="27494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  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把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89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化为二进制数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600201" y="1476376"/>
            <a:ext cx="6976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2195513" y="1491854"/>
            <a:ext cx="35189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根据“逢二进一”的原则，有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3227389" y="1815704"/>
            <a:ext cx="17235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89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2×44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3227389" y="2113360"/>
            <a:ext cx="17235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44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2×22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227389" y="2409826"/>
            <a:ext cx="17140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22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2×11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3206750" y="2707482"/>
            <a:ext cx="15858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2×5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3333751" y="3003948"/>
            <a:ext cx="14670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2×2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34925" y="3274219"/>
            <a:ext cx="903324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89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2×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2×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2×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2×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2×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2× 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（ 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2 × 1 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0 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）＋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）＋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）＋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）＋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）＋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7185" name="Rectangle 17"/>
          <p:cNvSpPr>
            <a:spLocks noChangeArrowheads="1"/>
          </p:cNvSpPr>
          <p:nvPr/>
        </p:nvSpPr>
        <p:spPr bwMode="auto">
          <a:xfrm>
            <a:off x="1433513" y="3948113"/>
            <a:ext cx="642195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89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1×2</a:t>
            </a:r>
            <a:r>
              <a:rPr lang="en-US" altLang="zh-CN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0×2</a:t>
            </a:r>
            <a:r>
              <a:rPr lang="en-US" altLang="zh-CN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1×2</a:t>
            </a:r>
            <a:r>
              <a:rPr lang="en-US" altLang="zh-CN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1×2</a:t>
            </a:r>
            <a:r>
              <a:rPr lang="en-US" altLang="zh-CN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0×2</a:t>
            </a:r>
            <a:r>
              <a:rPr lang="en-US" altLang="zh-CN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0×2</a:t>
            </a:r>
            <a:r>
              <a:rPr lang="en-US" altLang="zh-CN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1×2</a:t>
            </a:r>
            <a:r>
              <a:rPr lang="en-US" altLang="zh-CN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592139" y="3612357"/>
            <a:ext cx="300595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结合“秦九韶算法”得：</a:t>
            </a: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592138" y="4261247"/>
            <a:ext cx="26710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所以：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89=1011001</a:t>
            </a:r>
            <a:r>
              <a:rPr lang="zh-CN" altLang="en-US" sz="20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75220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6" grpId="0"/>
      <p:bldP spid="7177" grpId="0"/>
      <p:bldP spid="7178" grpId="0"/>
      <p:bldP spid="7179" grpId="0"/>
      <p:bldP spid="7180" grpId="0"/>
      <p:bldP spid="7181" grpId="0"/>
      <p:bldP spid="7182" grpId="0"/>
      <p:bldP spid="7184" grpId="0"/>
      <p:bldP spid="7185" grpId="0"/>
      <p:bldP spid="7186" grpId="0"/>
      <p:bldP spid="718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848306" y="123478"/>
            <a:ext cx="41036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kumimoji="1" lang="zh-CN" altLang="en-US" sz="2800" b="1" dirty="0">
                <a:latin typeface="Times New Roman" pitchFamily="18" charset="0"/>
                <a:ea typeface="宋体" panose="02010600030101010101" pitchFamily="2" charset="-122"/>
              </a:rPr>
              <a:t>、十进制转换为二进制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663575" y="789385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547813" y="1006079"/>
            <a:ext cx="33441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2  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把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89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化为二进制数</a:t>
            </a:r>
          </a:p>
        </p:txBody>
      </p:sp>
      <p:grpSp>
        <p:nvGrpSpPr>
          <p:cNvPr id="15376" name="Group 16"/>
          <p:cNvGrpSpPr>
            <a:grpSpLocks/>
          </p:cNvGrpSpPr>
          <p:nvPr/>
        </p:nvGrpSpPr>
        <p:grpSpPr bwMode="auto">
          <a:xfrm>
            <a:off x="4167188" y="2733675"/>
            <a:ext cx="1052512" cy="323850"/>
            <a:chOff x="1746" y="2024"/>
            <a:chExt cx="816" cy="363"/>
          </a:xfrm>
        </p:grpSpPr>
        <p:sp>
          <p:nvSpPr>
            <p:cNvPr id="15377" name="Line 17"/>
            <p:cNvSpPr>
              <a:spLocks noChangeShapeType="1"/>
            </p:cNvSpPr>
            <p:nvPr/>
          </p:nvSpPr>
          <p:spPr bwMode="auto">
            <a:xfrm>
              <a:off x="1746" y="2024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Line 18"/>
            <p:cNvSpPr>
              <a:spLocks noChangeShapeType="1"/>
            </p:cNvSpPr>
            <p:nvPr/>
          </p:nvSpPr>
          <p:spPr bwMode="auto">
            <a:xfrm>
              <a:off x="1746" y="2387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4578351" y="2680097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3533776" y="1770460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4578351" y="3003947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grpSp>
        <p:nvGrpSpPr>
          <p:cNvPr id="15382" name="Group 22"/>
          <p:cNvGrpSpPr>
            <a:grpSpLocks/>
          </p:cNvGrpSpPr>
          <p:nvPr/>
        </p:nvGrpSpPr>
        <p:grpSpPr bwMode="auto">
          <a:xfrm>
            <a:off x="4283076" y="3057525"/>
            <a:ext cx="936625" cy="323850"/>
            <a:chOff x="1746" y="2024"/>
            <a:chExt cx="816" cy="363"/>
          </a:xfrm>
        </p:grpSpPr>
        <p:sp>
          <p:nvSpPr>
            <p:cNvPr id="15383" name="Line 23"/>
            <p:cNvSpPr>
              <a:spLocks noChangeShapeType="1"/>
            </p:cNvSpPr>
            <p:nvPr/>
          </p:nvSpPr>
          <p:spPr bwMode="auto">
            <a:xfrm>
              <a:off x="1746" y="2024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84" name="Line 24"/>
            <p:cNvSpPr>
              <a:spLocks noChangeShapeType="1"/>
            </p:cNvSpPr>
            <p:nvPr/>
          </p:nvSpPr>
          <p:spPr bwMode="auto">
            <a:xfrm>
              <a:off x="1746" y="2387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3641726" y="2103835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4578351" y="3327797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grpSp>
        <p:nvGrpSpPr>
          <p:cNvPr id="15387" name="Group 27"/>
          <p:cNvGrpSpPr>
            <a:grpSpLocks/>
          </p:cNvGrpSpPr>
          <p:nvPr/>
        </p:nvGrpSpPr>
        <p:grpSpPr bwMode="auto">
          <a:xfrm>
            <a:off x="4459288" y="3381375"/>
            <a:ext cx="760412" cy="325041"/>
            <a:chOff x="1746" y="2024"/>
            <a:chExt cx="816" cy="363"/>
          </a:xfrm>
        </p:grpSpPr>
        <p:sp>
          <p:nvSpPr>
            <p:cNvPr id="15388" name="Line 28"/>
            <p:cNvSpPr>
              <a:spLocks noChangeShapeType="1"/>
            </p:cNvSpPr>
            <p:nvPr/>
          </p:nvSpPr>
          <p:spPr bwMode="auto">
            <a:xfrm>
              <a:off x="1746" y="2024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89" name="Line 29"/>
            <p:cNvSpPr>
              <a:spLocks noChangeShapeType="1"/>
            </p:cNvSpPr>
            <p:nvPr/>
          </p:nvSpPr>
          <p:spPr bwMode="auto">
            <a:xfrm>
              <a:off x="1746" y="2387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3857626" y="2770585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4578351" y="3651647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5489576" y="3003947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5489576" y="3327797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</p:txBody>
      </p:sp>
      <p:cxnSp>
        <p:nvCxnSpPr>
          <p:cNvPr id="15395" name="AutoShape 35"/>
          <p:cNvCxnSpPr>
            <a:cxnSpLocks noChangeShapeType="1"/>
          </p:cNvCxnSpPr>
          <p:nvPr/>
        </p:nvCxnSpPr>
        <p:spPr bwMode="auto">
          <a:xfrm rot="16200000">
            <a:off x="4374356" y="2301875"/>
            <a:ext cx="2700338" cy="863600"/>
          </a:xfrm>
          <a:prstGeom prst="bentConnector3">
            <a:avLst>
              <a:gd name="adj1" fmla="val 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396" name="Text Box 36"/>
          <p:cNvSpPr txBox="1">
            <a:spLocks noChangeArrowheads="1"/>
          </p:cNvSpPr>
          <p:nvPr/>
        </p:nvSpPr>
        <p:spPr bwMode="auto">
          <a:xfrm>
            <a:off x="5221289" y="1329928"/>
            <a:ext cx="803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余数</a:t>
            </a:r>
          </a:p>
        </p:txBody>
      </p:sp>
      <p:grpSp>
        <p:nvGrpSpPr>
          <p:cNvPr id="15397" name="Group 37"/>
          <p:cNvGrpSpPr>
            <a:grpSpLocks/>
          </p:cNvGrpSpPr>
          <p:nvPr/>
        </p:nvGrpSpPr>
        <p:grpSpPr bwMode="auto">
          <a:xfrm>
            <a:off x="4067176" y="2409825"/>
            <a:ext cx="1152525" cy="323850"/>
            <a:chOff x="1746" y="2024"/>
            <a:chExt cx="816" cy="363"/>
          </a:xfrm>
        </p:grpSpPr>
        <p:sp>
          <p:nvSpPr>
            <p:cNvPr id="15398" name="Line 38"/>
            <p:cNvSpPr>
              <a:spLocks noChangeShapeType="1"/>
            </p:cNvSpPr>
            <p:nvPr/>
          </p:nvSpPr>
          <p:spPr bwMode="auto">
            <a:xfrm>
              <a:off x="1746" y="2024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99" name="Line 39"/>
            <p:cNvSpPr>
              <a:spLocks noChangeShapeType="1"/>
            </p:cNvSpPr>
            <p:nvPr/>
          </p:nvSpPr>
          <p:spPr bwMode="auto">
            <a:xfrm>
              <a:off x="1746" y="2387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400" name="Group 40"/>
          <p:cNvGrpSpPr>
            <a:grpSpLocks/>
          </p:cNvGrpSpPr>
          <p:nvPr/>
        </p:nvGrpSpPr>
        <p:grpSpPr bwMode="auto">
          <a:xfrm>
            <a:off x="3995739" y="2085975"/>
            <a:ext cx="1152525" cy="323850"/>
            <a:chOff x="1746" y="2024"/>
            <a:chExt cx="816" cy="363"/>
          </a:xfrm>
        </p:grpSpPr>
        <p:sp>
          <p:nvSpPr>
            <p:cNvPr id="15401" name="Line 41"/>
            <p:cNvSpPr>
              <a:spLocks noChangeShapeType="1"/>
            </p:cNvSpPr>
            <p:nvPr/>
          </p:nvSpPr>
          <p:spPr bwMode="auto">
            <a:xfrm>
              <a:off x="1746" y="2024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402" name="Line 42"/>
            <p:cNvSpPr>
              <a:spLocks noChangeShapeType="1"/>
            </p:cNvSpPr>
            <p:nvPr/>
          </p:nvSpPr>
          <p:spPr bwMode="auto">
            <a:xfrm>
              <a:off x="1746" y="2387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403" name="Text Box 43"/>
          <p:cNvSpPr txBox="1">
            <a:spLocks noChangeArrowheads="1"/>
          </p:cNvSpPr>
          <p:nvPr/>
        </p:nvSpPr>
        <p:spPr bwMode="auto">
          <a:xfrm>
            <a:off x="4408489" y="2356247"/>
            <a:ext cx="4810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</a:p>
        </p:txBody>
      </p:sp>
      <p:sp>
        <p:nvSpPr>
          <p:cNvPr id="15404" name="Text Box 44"/>
          <p:cNvSpPr txBox="1">
            <a:spLocks noChangeArrowheads="1"/>
          </p:cNvSpPr>
          <p:nvPr/>
        </p:nvSpPr>
        <p:spPr bwMode="auto">
          <a:xfrm>
            <a:off x="4408489" y="2032397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22</a:t>
            </a:r>
          </a:p>
        </p:txBody>
      </p:sp>
      <p:grpSp>
        <p:nvGrpSpPr>
          <p:cNvPr id="15405" name="Group 45"/>
          <p:cNvGrpSpPr>
            <a:grpSpLocks/>
          </p:cNvGrpSpPr>
          <p:nvPr/>
        </p:nvGrpSpPr>
        <p:grpSpPr bwMode="auto">
          <a:xfrm>
            <a:off x="3852863" y="1762125"/>
            <a:ext cx="1295400" cy="323850"/>
            <a:chOff x="1746" y="2024"/>
            <a:chExt cx="816" cy="363"/>
          </a:xfrm>
        </p:grpSpPr>
        <p:sp>
          <p:nvSpPr>
            <p:cNvPr id="15406" name="Line 46"/>
            <p:cNvSpPr>
              <a:spLocks noChangeShapeType="1"/>
            </p:cNvSpPr>
            <p:nvPr/>
          </p:nvSpPr>
          <p:spPr bwMode="auto">
            <a:xfrm>
              <a:off x="1746" y="2024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407" name="Line 47"/>
            <p:cNvSpPr>
              <a:spLocks noChangeShapeType="1"/>
            </p:cNvSpPr>
            <p:nvPr/>
          </p:nvSpPr>
          <p:spPr bwMode="auto">
            <a:xfrm>
              <a:off x="1746" y="2387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408" name="Group 48"/>
          <p:cNvGrpSpPr>
            <a:grpSpLocks/>
          </p:cNvGrpSpPr>
          <p:nvPr/>
        </p:nvGrpSpPr>
        <p:grpSpPr bwMode="auto">
          <a:xfrm>
            <a:off x="3708401" y="1437085"/>
            <a:ext cx="1439863" cy="323850"/>
            <a:chOff x="1746" y="2024"/>
            <a:chExt cx="816" cy="363"/>
          </a:xfrm>
        </p:grpSpPr>
        <p:sp>
          <p:nvSpPr>
            <p:cNvPr id="15409" name="Line 49"/>
            <p:cNvSpPr>
              <a:spLocks noChangeShapeType="1"/>
            </p:cNvSpPr>
            <p:nvPr/>
          </p:nvSpPr>
          <p:spPr bwMode="auto">
            <a:xfrm>
              <a:off x="1746" y="2024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410" name="Line 50"/>
            <p:cNvSpPr>
              <a:spLocks noChangeShapeType="1"/>
            </p:cNvSpPr>
            <p:nvPr/>
          </p:nvSpPr>
          <p:spPr bwMode="auto">
            <a:xfrm>
              <a:off x="1746" y="2387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411" name="Text Box 51"/>
          <p:cNvSpPr txBox="1">
            <a:spLocks noChangeArrowheads="1"/>
          </p:cNvSpPr>
          <p:nvPr/>
        </p:nvSpPr>
        <p:spPr bwMode="auto">
          <a:xfrm>
            <a:off x="4408489" y="1708547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48</a:t>
            </a:r>
          </a:p>
        </p:txBody>
      </p:sp>
      <p:sp>
        <p:nvSpPr>
          <p:cNvPr id="15412" name="Text Box 52"/>
          <p:cNvSpPr txBox="1">
            <a:spLocks noChangeArrowheads="1"/>
          </p:cNvSpPr>
          <p:nvPr/>
        </p:nvSpPr>
        <p:spPr bwMode="auto">
          <a:xfrm>
            <a:off x="4408489" y="1383506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89</a:t>
            </a:r>
          </a:p>
        </p:txBody>
      </p:sp>
      <p:sp>
        <p:nvSpPr>
          <p:cNvPr id="15413" name="Text Box 53"/>
          <p:cNvSpPr txBox="1">
            <a:spLocks noChangeArrowheads="1"/>
          </p:cNvSpPr>
          <p:nvPr/>
        </p:nvSpPr>
        <p:spPr bwMode="auto">
          <a:xfrm>
            <a:off x="3749676" y="2437210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5414" name="Text Box 54"/>
          <p:cNvSpPr txBox="1">
            <a:spLocks noChangeArrowheads="1"/>
          </p:cNvSpPr>
          <p:nvPr/>
        </p:nvSpPr>
        <p:spPr bwMode="auto">
          <a:xfrm>
            <a:off x="3965576" y="3103960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5415" name="Text Box 55"/>
          <p:cNvSpPr txBox="1">
            <a:spLocks noChangeArrowheads="1"/>
          </p:cNvSpPr>
          <p:nvPr/>
        </p:nvSpPr>
        <p:spPr bwMode="auto">
          <a:xfrm>
            <a:off x="4073526" y="3436144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5416" name="Text Box 56"/>
          <p:cNvSpPr txBox="1">
            <a:spLocks noChangeArrowheads="1"/>
          </p:cNvSpPr>
          <p:nvPr/>
        </p:nvSpPr>
        <p:spPr bwMode="auto">
          <a:xfrm>
            <a:off x="3425826" y="1437085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5417" name="Text Box 57"/>
          <p:cNvSpPr txBox="1">
            <a:spLocks noChangeArrowheads="1"/>
          </p:cNvSpPr>
          <p:nvPr/>
        </p:nvSpPr>
        <p:spPr bwMode="auto">
          <a:xfrm>
            <a:off x="5489576" y="2356247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15418" name="Text Box 58"/>
          <p:cNvSpPr txBox="1">
            <a:spLocks noChangeArrowheads="1"/>
          </p:cNvSpPr>
          <p:nvPr/>
        </p:nvSpPr>
        <p:spPr bwMode="auto">
          <a:xfrm>
            <a:off x="5489576" y="2680097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5419" name="Text Box 59"/>
          <p:cNvSpPr txBox="1">
            <a:spLocks noChangeArrowheads="1"/>
          </p:cNvSpPr>
          <p:nvPr/>
        </p:nvSpPr>
        <p:spPr bwMode="auto">
          <a:xfrm>
            <a:off x="5489576" y="1708547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5420" name="Text Box 60"/>
          <p:cNvSpPr txBox="1">
            <a:spLocks noChangeArrowheads="1"/>
          </p:cNvSpPr>
          <p:nvPr/>
        </p:nvSpPr>
        <p:spPr bwMode="auto">
          <a:xfrm>
            <a:off x="5489576" y="2032397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15421" name="Text Box 61"/>
          <p:cNvSpPr txBox="1">
            <a:spLocks noChangeArrowheads="1"/>
          </p:cNvSpPr>
          <p:nvPr/>
        </p:nvSpPr>
        <p:spPr bwMode="auto">
          <a:xfrm>
            <a:off x="5489576" y="3651647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5422" name="Text Box 62"/>
          <p:cNvSpPr txBox="1">
            <a:spLocks noChangeArrowheads="1"/>
          </p:cNvSpPr>
          <p:nvPr/>
        </p:nvSpPr>
        <p:spPr bwMode="auto">
          <a:xfrm>
            <a:off x="495300" y="4245769"/>
            <a:ext cx="860588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将上式各步所得的余数从下到上排列，得到：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89=1011001</a:t>
            </a:r>
            <a:r>
              <a:rPr lang="zh-CN" alt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19810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9" grpId="0"/>
      <p:bldP spid="15380" grpId="0"/>
      <p:bldP spid="15381" grpId="0"/>
      <p:bldP spid="15385" grpId="0"/>
      <p:bldP spid="15386" grpId="0"/>
      <p:bldP spid="15390" grpId="0"/>
      <p:bldP spid="15391" grpId="0"/>
      <p:bldP spid="15392" grpId="0"/>
      <p:bldP spid="15393" grpId="0"/>
      <p:bldP spid="15396" grpId="0"/>
      <p:bldP spid="15403" grpId="0"/>
      <p:bldP spid="15404" grpId="0"/>
      <p:bldP spid="15411" grpId="0"/>
      <p:bldP spid="15412" grpId="0"/>
      <p:bldP spid="15413" grpId="0"/>
      <p:bldP spid="15414" grpId="0"/>
      <p:bldP spid="15415" grpId="0"/>
      <p:bldP spid="15416" grpId="0"/>
      <p:bldP spid="15417" grpId="0"/>
      <p:bldP spid="15418" grpId="0"/>
      <p:bldP spid="15419" grpId="0"/>
      <p:bldP spid="15420" grpId="0"/>
      <p:bldP spid="15421" grpId="0"/>
      <p:bldP spid="1542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661889" y="202554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练习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83568" y="1342809"/>
            <a:ext cx="55707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将下面的十进制数化为二进制数？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742305" y="1828583"/>
            <a:ext cx="14414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325043" y="1828583"/>
            <a:ext cx="14414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077643" y="1828583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128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6000106" y="1828583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256</a:t>
            </a:r>
          </a:p>
        </p:txBody>
      </p:sp>
    </p:spTree>
    <p:extLst>
      <p:ext uri="{BB962C8B-B14F-4D97-AF65-F5344CB8AC3E}">
        <p14:creationId xmlns:p14="http://schemas.microsoft.com/office/powerpoint/2010/main" val="261670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631951" y="878681"/>
            <a:ext cx="37753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3  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把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89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化为五进制数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740571" y="123478"/>
            <a:ext cx="5105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Times New Roman" pitchFamily="18" charset="0"/>
                <a:ea typeface="宋体" panose="02010600030101010101" pitchFamily="2" charset="-122"/>
              </a:rPr>
              <a:t>3</a:t>
            </a:r>
            <a:r>
              <a:rPr kumimoji="1" lang="zh-CN" altLang="en-US" sz="2800" b="1" dirty="0">
                <a:latin typeface="Times New Roman" pitchFamily="18" charset="0"/>
                <a:ea typeface="宋体" panose="02010600030101010101" pitchFamily="2" charset="-122"/>
              </a:rPr>
              <a:t>、十进制转换为其它进制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692276" y="1329928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411414" y="1329928"/>
            <a:ext cx="25186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根据除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取余法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411414" y="1796654"/>
            <a:ext cx="57502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作为除数，相应的除法算式为：</a:t>
            </a:r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1692275" y="4030266"/>
            <a:ext cx="33185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所以，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89=324</a:t>
            </a:r>
            <a:r>
              <a:rPr lang="zh-CN" altLang="en-US" sz="28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aseline="-25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225" name="Group 33"/>
          <p:cNvGrpSpPr>
            <a:grpSpLocks/>
          </p:cNvGrpSpPr>
          <p:nvPr/>
        </p:nvGrpSpPr>
        <p:grpSpPr bwMode="auto">
          <a:xfrm>
            <a:off x="3111502" y="2355056"/>
            <a:ext cx="2724151" cy="1602582"/>
            <a:chOff x="1960" y="1978"/>
            <a:chExt cx="1716" cy="1346"/>
          </a:xfrm>
        </p:grpSpPr>
        <p:grpSp>
          <p:nvGrpSpPr>
            <p:cNvPr id="8206" name="Group 14"/>
            <p:cNvGrpSpPr>
              <a:grpSpLocks/>
            </p:cNvGrpSpPr>
            <p:nvPr/>
          </p:nvGrpSpPr>
          <p:grpSpPr bwMode="auto">
            <a:xfrm>
              <a:off x="2290" y="2069"/>
              <a:ext cx="816" cy="272"/>
              <a:chOff x="1746" y="2024"/>
              <a:chExt cx="816" cy="363"/>
            </a:xfrm>
          </p:grpSpPr>
          <p:sp>
            <p:nvSpPr>
              <p:cNvPr id="8201" name="Line 9"/>
              <p:cNvSpPr>
                <a:spLocks noChangeShapeType="1"/>
              </p:cNvSpPr>
              <p:nvPr/>
            </p:nvSpPr>
            <p:spPr bwMode="auto">
              <a:xfrm>
                <a:off x="1746" y="2024"/>
                <a:ext cx="0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2" name="Line 10"/>
              <p:cNvSpPr>
                <a:spLocks noChangeShapeType="1"/>
              </p:cNvSpPr>
              <p:nvPr/>
            </p:nvSpPr>
            <p:spPr bwMode="auto">
              <a:xfrm>
                <a:off x="1746" y="2387"/>
                <a:ext cx="8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203" name="Text Box 11"/>
            <p:cNvSpPr txBox="1">
              <a:spLocks noChangeArrowheads="1"/>
            </p:cNvSpPr>
            <p:nvPr/>
          </p:nvSpPr>
          <p:spPr bwMode="auto">
            <a:xfrm>
              <a:off x="2501" y="1978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89</a:t>
              </a:r>
            </a:p>
          </p:txBody>
        </p:sp>
        <p:sp>
          <p:nvSpPr>
            <p:cNvPr id="8204" name="Text Box 12"/>
            <p:cNvSpPr txBox="1">
              <a:spLocks noChangeArrowheads="1"/>
            </p:cNvSpPr>
            <p:nvPr/>
          </p:nvSpPr>
          <p:spPr bwMode="auto">
            <a:xfrm>
              <a:off x="1960" y="2023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</a:p>
          </p:txBody>
        </p:sp>
        <p:sp>
          <p:nvSpPr>
            <p:cNvPr id="8205" name="Text Box 13"/>
            <p:cNvSpPr txBox="1">
              <a:spLocks noChangeArrowheads="1"/>
            </p:cNvSpPr>
            <p:nvPr/>
          </p:nvSpPr>
          <p:spPr bwMode="auto">
            <a:xfrm>
              <a:off x="2526" y="2257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17</a:t>
              </a:r>
            </a:p>
          </p:txBody>
        </p:sp>
        <p:grpSp>
          <p:nvGrpSpPr>
            <p:cNvPr id="8207" name="Group 15"/>
            <p:cNvGrpSpPr>
              <a:grpSpLocks/>
            </p:cNvGrpSpPr>
            <p:nvPr/>
          </p:nvGrpSpPr>
          <p:grpSpPr bwMode="auto">
            <a:xfrm>
              <a:off x="2381" y="2341"/>
              <a:ext cx="726" cy="272"/>
              <a:chOff x="1746" y="2024"/>
              <a:chExt cx="816" cy="363"/>
            </a:xfrm>
          </p:grpSpPr>
          <p:sp>
            <p:nvSpPr>
              <p:cNvPr id="8208" name="Line 16"/>
              <p:cNvSpPr>
                <a:spLocks noChangeShapeType="1"/>
              </p:cNvSpPr>
              <p:nvPr/>
            </p:nvSpPr>
            <p:spPr bwMode="auto">
              <a:xfrm>
                <a:off x="1746" y="2024"/>
                <a:ext cx="0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9" name="Line 17"/>
              <p:cNvSpPr>
                <a:spLocks noChangeShapeType="1"/>
              </p:cNvSpPr>
              <p:nvPr/>
            </p:nvSpPr>
            <p:spPr bwMode="auto">
              <a:xfrm>
                <a:off x="1746" y="2387"/>
                <a:ext cx="8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210" name="Text Box 18"/>
            <p:cNvSpPr txBox="1">
              <a:spLocks noChangeArrowheads="1"/>
            </p:cNvSpPr>
            <p:nvPr/>
          </p:nvSpPr>
          <p:spPr bwMode="auto">
            <a:xfrm>
              <a:off x="2064" y="2341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</a:p>
          </p:txBody>
        </p:sp>
        <p:sp>
          <p:nvSpPr>
            <p:cNvPr id="8211" name="Text Box 19"/>
            <p:cNvSpPr txBox="1">
              <a:spLocks noChangeArrowheads="1"/>
            </p:cNvSpPr>
            <p:nvPr/>
          </p:nvSpPr>
          <p:spPr bwMode="auto">
            <a:xfrm>
              <a:off x="2621" y="2529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</a:p>
          </p:txBody>
        </p:sp>
        <p:grpSp>
          <p:nvGrpSpPr>
            <p:cNvPr id="8212" name="Group 20"/>
            <p:cNvGrpSpPr>
              <a:grpSpLocks/>
            </p:cNvGrpSpPr>
            <p:nvPr/>
          </p:nvGrpSpPr>
          <p:grpSpPr bwMode="auto">
            <a:xfrm>
              <a:off x="2517" y="2613"/>
              <a:ext cx="590" cy="273"/>
              <a:chOff x="1746" y="2024"/>
              <a:chExt cx="816" cy="363"/>
            </a:xfrm>
          </p:grpSpPr>
          <p:sp>
            <p:nvSpPr>
              <p:cNvPr id="8213" name="Line 21"/>
              <p:cNvSpPr>
                <a:spLocks noChangeShapeType="1"/>
              </p:cNvSpPr>
              <p:nvPr/>
            </p:nvSpPr>
            <p:spPr bwMode="auto">
              <a:xfrm>
                <a:off x="1746" y="2024"/>
                <a:ext cx="0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14" name="Line 22"/>
              <p:cNvSpPr>
                <a:spLocks noChangeShapeType="1"/>
              </p:cNvSpPr>
              <p:nvPr/>
            </p:nvSpPr>
            <p:spPr bwMode="auto">
              <a:xfrm>
                <a:off x="1746" y="2387"/>
                <a:ext cx="8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215" name="Text Box 23"/>
            <p:cNvSpPr txBox="1">
              <a:spLocks noChangeArrowheads="1"/>
            </p:cNvSpPr>
            <p:nvPr/>
          </p:nvSpPr>
          <p:spPr bwMode="auto">
            <a:xfrm>
              <a:off x="2245" y="2658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</a:p>
          </p:txBody>
        </p:sp>
        <p:sp>
          <p:nvSpPr>
            <p:cNvPr id="8216" name="Text Box 24"/>
            <p:cNvSpPr txBox="1">
              <a:spLocks noChangeArrowheads="1"/>
            </p:cNvSpPr>
            <p:nvPr/>
          </p:nvSpPr>
          <p:spPr bwMode="auto">
            <a:xfrm>
              <a:off x="2612" y="2885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8217" name="Text Box 25"/>
            <p:cNvSpPr txBox="1">
              <a:spLocks noChangeArrowheads="1"/>
            </p:cNvSpPr>
            <p:nvPr/>
          </p:nvSpPr>
          <p:spPr bwMode="auto">
            <a:xfrm>
              <a:off x="3276" y="2349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8218" name="Text Box 26"/>
            <p:cNvSpPr txBox="1">
              <a:spLocks noChangeArrowheads="1"/>
            </p:cNvSpPr>
            <p:nvPr/>
          </p:nvSpPr>
          <p:spPr bwMode="auto">
            <a:xfrm>
              <a:off x="3276" y="2617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8219" name="Text Box 27"/>
            <p:cNvSpPr txBox="1">
              <a:spLocks noChangeArrowheads="1"/>
            </p:cNvSpPr>
            <p:nvPr/>
          </p:nvSpPr>
          <p:spPr bwMode="auto">
            <a:xfrm>
              <a:off x="3276" y="2885"/>
              <a:ext cx="22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</a:p>
          </p:txBody>
        </p:sp>
        <p:cxnSp>
          <p:nvCxnSpPr>
            <p:cNvPr id="8221" name="AutoShape 29"/>
            <p:cNvCxnSpPr>
              <a:cxnSpLocks noChangeShapeType="1"/>
            </p:cNvCxnSpPr>
            <p:nvPr/>
          </p:nvCxnSpPr>
          <p:spPr bwMode="auto">
            <a:xfrm rot="16200000">
              <a:off x="2948" y="2499"/>
              <a:ext cx="908" cy="499"/>
            </a:xfrm>
            <a:prstGeom prst="bentConnector3">
              <a:avLst>
                <a:gd name="adj1" fmla="val 131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223" name="Text Box 31"/>
            <p:cNvSpPr txBox="1">
              <a:spLocks noChangeArrowheads="1"/>
            </p:cNvSpPr>
            <p:nvPr/>
          </p:nvSpPr>
          <p:spPr bwMode="auto">
            <a:xfrm>
              <a:off x="3107" y="1978"/>
              <a:ext cx="56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余数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472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8" grpId="0"/>
      <p:bldP spid="8199" grpId="0"/>
      <p:bldP spid="8200" grpId="0"/>
      <p:bldP spid="822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Administrator\桌面\新建文件夹 (4)\u=2228172350,2829775356&amp;fm=1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7" t="7824" r="-13137"/>
          <a:stretch/>
        </p:blipFill>
        <p:spPr bwMode="auto">
          <a:xfrm>
            <a:off x="467544" y="1131590"/>
            <a:ext cx="9527012" cy="3042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79" y="8505"/>
            <a:ext cx="5400600" cy="909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749971" y="232490"/>
            <a:ext cx="19800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小结与作业</a:t>
            </a:r>
          </a:p>
        </p:txBody>
      </p:sp>
      <p:sp>
        <p:nvSpPr>
          <p:cNvPr id="16411" name="Text Box 27"/>
          <p:cNvSpPr txBox="1">
            <a:spLocks noChangeArrowheads="1"/>
          </p:cNvSpPr>
          <p:nvPr/>
        </p:nvSpPr>
        <p:spPr bwMode="auto">
          <a:xfrm rot="21202906">
            <a:off x="4342035" y="2012371"/>
            <a:ext cx="533400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2</a:t>
            </a:r>
            <a:r>
              <a:rPr kumimoji="1"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、掌握二进制与</a:t>
            </a:r>
            <a:r>
              <a:rPr kumimoji="1" lang="zh-CN" alt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十进制</a:t>
            </a:r>
            <a:endParaRPr kumimoji="1" lang="en-US" altLang="zh-CN" sz="28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之间</a:t>
            </a:r>
            <a:r>
              <a:rPr kumimoji="1"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的转换</a:t>
            </a:r>
            <a:endParaRPr kumimoji="1" lang="zh-CN" altLang="en-US" sz="2800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6412" name="Text Box 28"/>
          <p:cNvSpPr txBox="1">
            <a:spLocks noChangeArrowheads="1"/>
          </p:cNvSpPr>
          <p:nvPr/>
        </p:nvSpPr>
        <p:spPr bwMode="auto">
          <a:xfrm rot="21243995">
            <a:off x="693834" y="1983181"/>
            <a:ext cx="533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1"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、进位制的概念</a:t>
            </a:r>
            <a:endParaRPr kumimoji="1" lang="zh-CN" altLang="en-US" sz="2800" dirty="0"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39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1" grpId="0"/>
      <p:bldP spid="164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05690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Text Box 2"/>
          <p:cNvSpPr txBox="1">
            <a:spLocks noChangeArrowheads="1"/>
          </p:cNvSpPr>
          <p:nvPr/>
        </p:nvSpPr>
        <p:spPr bwMode="auto">
          <a:xfrm>
            <a:off x="683568" y="123478"/>
            <a:ext cx="28813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新课讲解：</a:t>
            </a:r>
          </a:p>
        </p:txBody>
      </p:sp>
      <p:sp>
        <p:nvSpPr>
          <p:cNvPr id="193539" name="Text Box 3"/>
          <p:cNvSpPr txBox="1">
            <a:spLocks noChangeArrowheads="1"/>
          </p:cNvSpPr>
          <p:nvPr/>
        </p:nvSpPr>
        <p:spPr bwMode="auto">
          <a:xfrm>
            <a:off x="422701" y="1187090"/>
            <a:ext cx="69135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一、辗转相除法（欧几里得算法）</a:t>
            </a:r>
          </a:p>
        </p:txBody>
      </p:sp>
      <p:sp>
        <p:nvSpPr>
          <p:cNvPr id="193540" name="Text Box 4"/>
          <p:cNvSpPr txBox="1">
            <a:spLocks noChangeArrowheads="1"/>
          </p:cNvSpPr>
          <p:nvPr/>
        </p:nvSpPr>
        <p:spPr bwMode="auto">
          <a:xfrm>
            <a:off x="395288" y="1600201"/>
            <a:ext cx="7057032" cy="289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、定义：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         所谓辗转相除法，就是对于给定的两个数，用较大的数除以较小的数。若余数不为零，则将余数和较小的数构成新的一对数，继续上面的除法，直到大数被小数除尽，则这时较小的数就是原来两个数的最大公约数。</a:t>
            </a:r>
          </a:p>
        </p:txBody>
      </p:sp>
    </p:spTree>
    <p:extLst>
      <p:ext uri="{BB962C8B-B14F-4D97-AF65-F5344CB8AC3E}">
        <p14:creationId xmlns:p14="http://schemas.microsoft.com/office/powerpoint/2010/main" val="51097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Text Box 2"/>
          <p:cNvSpPr txBox="1">
            <a:spLocks noChangeArrowheads="1"/>
          </p:cNvSpPr>
          <p:nvPr/>
        </p:nvSpPr>
        <p:spPr bwMode="auto">
          <a:xfrm>
            <a:off x="1" y="230981"/>
            <a:ext cx="8893176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、步骤：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（以求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8251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的最大公约数的过程为例）</a:t>
            </a:r>
          </a:p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563" name="Rectangle 3"/>
          <p:cNvSpPr>
            <a:spLocks noChangeArrowheads="1"/>
          </p:cNvSpPr>
          <p:nvPr/>
        </p:nvSpPr>
        <p:spPr bwMode="auto">
          <a:xfrm>
            <a:off x="704313" y="1123533"/>
            <a:ext cx="79549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第一步 用两数中较大的数除以较小的数，求得商和余数</a:t>
            </a:r>
            <a:b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8251=6105×1+2146</a:t>
            </a:r>
          </a:p>
        </p:txBody>
      </p:sp>
      <p:sp>
        <p:nvSpPr>
          <p:cNvPr id="194564" name="Text Box 4"/>
          <p:cNvSpPr txBox="1">
            <a:spLocks noChangeArrowheads="1"/>
          </p:cNvSpPr>
          <p:nvPr/>
        </p:nvSpPr>
        <p:spPr bwMode="auto">
          <a:xfrm>
            <a:off x="755651" y="1851670"/>
            <a:ext cx="79549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结论：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8251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的公约数就是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2146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的公约数，求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8251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的最大公约数，只要求出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2146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的公约数就可以了。</a:t>
            </a:r>
          </a:p>
        </p:txBody>
      </p:sp>
      <p:sp>
        <p:nvSpPr>
          <p:cNvPr id="194565" name="Rectangle 5"/>
          <p:cNvSpPr>
            <a:spLocks noChangeArrowheads="1"/>
          </p:cNvSpPr>
          <p:nvPr/>
        </p:nvSpPr>
        <p:spPr bwMode="auto">
          <a:xfrm>
            <a:off x="756444" y="2859782"/>
            <a:ext cx="770413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第二步 对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2146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重复第一步的做法</a:t>
            </a:r>
            <a:b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6105=2146×2+1813</a:t>
            </a:r>
            <a:b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同理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2146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的最大公约数也是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2146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1813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的最大公约数。 </a:t>
            </a:r>
          </a:p>
        </p:txBody>
      </p:sp>
    </p:spTree>
    <p:extLst>
      <p:ext uri="{BB962C8B-B14F-4D97-AF65-F5344CB8AC3E}">
        <p14:creationId xmlns:p14="http://schemas.microsoft.com/office/powerpoint/2010/main" val="172104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3" grpId="0"/>
      <p:bldP spid="194564" grpId="0"/>
      <p:bldP spid="1945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" descr="C:\Documents and Settings\Administrator\桌面\新建文件夹 (4)\u=2712124760,292216588&amp;fm=23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" t="3474" r="5358" b="9591"/>
          <a:stretch/>
        </p:blipFill>
        <p:spPr bwMode="auto">
          <a:xfrm>
            <a:off x="0" y="1"/>
            <a:ext cx="9144000" cy="458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5586" name="Text Box 2"/>
          <p:cNvSpPr txBox="1">
            <a:spLocks noChangeArrowheads="1"/>
          </p:cNvSpPr>
          <p:nvPr/>
        </p:nvSpPr>
        <p:spPr bwMode="auto">
          <a:xfrm>
            <a:off x="469582" y="149450"/>
            <a:ext cx="201771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完整的过程</a:t>
            </a:r>
          </a:p>
        </p:txBody>
      </p:sp>
      <p:sp>
        <p:nvSpPr>
          <p:cNvPr id="195587" name="Rectangle 3"/>
          <p:cNvSpPr>
            <a:spLocks noChangeArrowheads="1"/>
          </p:cNvSpPr>
          <p:nvPr/>
        </p:nvSpPr>
        <p:spPr bwMode="auto">
          <a:xfrm>
            <a:off x="541019" y="513751"/>
            <a:ext cx="246093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8251=6105×1+2146 </a:t>
            </a:r>
          </a:p>
        </p:txBody>
      </p:sp>
      <p:sp>
        <p:nvSpPr>
          <p:cNvPr id="195588" name="Rectangle 4"/>
          <p:cNvSpPr>
            <a:spLocks noChangeArrowheads="1"/>
          </p:cNvSpPr>
          <p:nvPr/>
        </p:nvSpPr>
        <p:spPr bwMode="auto">
          <a:xfrm>
            <a:off x="541019" y="1070963"/>
            <a:ext cx="246093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6105=2146×2+1813 </a:t>
            </a:r>
          </a:p>
        </p:txBody>
      </p:sp>
      <p:sp>
        <p:nvSpPr>
          <p:cNvPr id="195589" name="Rectangle 5"/>
          <p:cNvSpPr>
            <a:spLocks noChangeArrowheads="1"/>
          </p:cNvSpPr>
          <p:nvPr/>
        </p:nvSpPr>
        <p:spPr bwMode="auto">
          <a:xfrm>
            <a:off x="541020" y="1629367"/>
            <a:ext cx="226857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2146=1813×1+333</a:t>
            </a:r>
          </a:p>
        </p:txBody>
      </p:sp>
      <p:sp>
        <p:nvSpPr>
          <p:cNvPr id="195590" name="Rectangle 6"/>
          <p:cNvSpPr>
            <a:spLocks noChangeArrowheads="1"/>
          </p:cNvSpPr>
          <p:nvPr/>
        </p:nvSpPr>
        <p:spPr bwMode="auto">
          <a:xfrm>
            <a:off x="541020" y="2252094"/>
            <a:ext cx="214033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1813=333×5+148</a:t>
            </a:r>
          </a:p>
        </p:txBody>
      </p:sp>
      <p:sp>
        <p:nvSpPr>
          <p:cNvPr id="195591" name="Rectangle 7"/>
          <p:cNvSpPr>
            <a:spLocks noChangeArrowheads="1"/>
          </p:cNvSpPr>
          <p:nvPr/>
        </p:nvSpPr>
        <p:spPr bwMode="auto">
          <a:xfrm>
            <a:off x="729932" y="2809306"/>
            <a:ext cx="18838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333=148×2+37</a:t>
            </a:r>
          </a:p>
        </p:txBody>
      </p:sp>
      <p:sp>
        <p:nvSpPr>
          <p:cNvPr id="195592" name="Rectangle 8"/>
          <p:cNvSpPr>
            <a:spLocks noChangeArrowheads="1"/>
          </p:cNvSpPr>
          <p:nvPr/>
        </p:nvSpPr>
        <p:spPr bwMode="auto">
          <a:xfrm>
            <a:off x="729931" y="3367709"/>
            <a:ext cx="162736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148=37×4+0</a:t>
            </a:r>
          </a:p>
        </p:txBody>
      </p:sp>
      <p:sp>
        <p:nvSpPr>
          <p:cNvPr id="195593" name="Rectangle 9"/>
          <p:cNvSpPr>
            <a:spLocks noChangeArrowheads="1"/>
          </p:cNvSpPr>
          <p:nvPr/>
        </p:nvSpPr>
        <p:spPr bwMode="auto">
          <a:xfrm>
            <a:off x="3563939" y="900083"/>
            <a:ext cx="52038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例： 用辗转相除法求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225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135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的最大公约数</a:t>
            </a:r>
          </a:p>
        </p:txBody>
      </p:sp>
      <p:sp>
        <p:nvSpPr>
          <p:cNvPr id="195594" name="Rectangle 10"/>
          <p:cNvSpPr>
            <a:spLocks noChangeArrowheads="1"/>
          </p:cNvSpPr>
          <p:nvPr/>
        </p:nvSpPr>
        <p:spPr bwMode="auto">
          <a:xfrm>
            <a:off x="4643438" y="1548974"/>
            <a:ext cx="18838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225=135×1+90</a:t>
            </a:r>
          </a:p>
        </p:txBody>
      </p:sp>
      <p:sp>
        <p:nvSpPr>
          <p:cNvPr id="195595" name="Rectangle 11"/>
          <p:cNvSpPr>
            <a:spLocks noChangeArrowheads="1"/>
          </p:cNvSpPr>
          <p:nvPr/>
        </p:nvSpPr>
        <p:spPr bwMode="auto">
          <a:xfrm>
            <a:off x="4572001" y="2247901"/>
            <a:ext cx="175560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135=90×1+45</a:t>
            </a:r>
          </a:p>
        </p:txBody>
      </p:sp>
      <p:sp>
        <p:nvSpPr>
          <p:cNvPr id="195596" name="Rectangle 12"/>
          <p:cNvSpPr>
            <a:spLocks noChangeArrowheads="1"/>
          </p:cNvSpPr>
          <p:nvPr/>
        </p:nvSpPr>
        <p:spPr bwMode="auto">
          <a:xfrm>
            <a:off x="4643439" y="2950369"/>
            <a:ext cx="12266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90=45×2</a:t>
            </a:r>
          </a:p>
        </p:txBody>
      </p:sp>
      <p:sp>
        <p:nvSpPr>
          <p:cNvPr id="195597" name="Text Box 13"/>
          <p:cNvSpPr txBox="1">
            <a:spLocks noChangeArrowheads="1"/>
          </p:cNvSpPr>
          <p:nvPr/>
        </p:nvSpPr>
        <p:spPr bwMode="auto">
          <a:xfrm>
            <a:off x="49696" y="3575653"/>
            <a:ext cx="387423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显然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37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148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37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的最大公约数，也就是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8251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6105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的最大公约数 </a:t>
            </a:r>
          </a:p>
        </p:txBody>
      </p:sp>
      <p:sp>
        <p:nvSpPr>
          <p:cNvPr id="195598" name="Text Box 14"/>
          <p:cNvSpPr txBox="1">
            <a:spLocks noChangeArrowheads="1"/>
          </p:cNvSpPr>
          <p:nvPr/>
        </p:nvSpPr>
        <p:spPr bwMode="auto">
          <a:xfrm>
            <a:off x="3995738" y="3436144"/>
            <a:ext cx="49323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显然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45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90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45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的最大公约数，也就是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225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135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的最大公约数 </a:t>
            </a:r>
          </a:p>
        </p:txBody>
      </p:sp>
      <p:sp>
        <p:nvSpPr>
          <p:cNvPr id="195599" name="Text Box 15"/>
          <p:cNvSpPr txBox="1">
            <a:spLocks noChangeArrowheads="1"/>
          </p:cNvSpPr>
          <p:nvPr/>
        </p:nvSpPr>
        <p:spPr bwMode="auto">
          <a:xfrm>
            <a:off x="5199063" y="3582592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00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601" name="AutoShape 17"/>
          <p:cNvSpPr>
            <a:spLocks noChangeArrowheads="1"/>
          </p:cNvSpPr>
          <p:nvPr/>
        </p:nvSpPr>
        <p:spPr bwMode="auto">
          <a:xfrm rot="-23543789">
            <a:off x="864870" y="920975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602" name="AutoShape 18"/>
          <p:cNvSpPr>
            <a:spLocks noChangeArrowheads="1"/>
          </p:cNvSpPr>
          <p:nvPr/>
        </p:nvSpPr>
        <p:spPr bwMode="auto">
          <a:xfrm rot="-23543789">
            <a:off x="1909445" y="920975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603" name="AutoShape 19"/>
          <p:cNvSpPr>
            <a:spLocks noChangeArrowheads="1"/>
          </p:cNvSpPr>
          <p:nvPr/>
        </p:nvSpPr>
        <p:spPr bwMode="auto">
          <a:xfrm rot="-23543789">
            <a:off x="864870" y="1460327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604" name="AutoShape 20"/>
          <p:cNvSpPr>
            <a:spLocks noChangeArrowheads="1"/>
          </p:cNvSpPr>
          <p:nvPr/>
        </p:nvSpPr>
        <p:spPr bwMode="auto">
          <a:xfrm rot="-23543789">
            <a:off x="1909445" y="1460327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605" name="AutoShape 21"/>
          <p:cNvSpPr>
            <a:spLocks noChangeArrowheads="1"/>
          </p:cNvSpPr>
          <p:nvPr/>
        </p:nvSpPr>
        <p:spPr bwMode="auto">
          <a:xfrm rot="-23543789">
            <a:off x="864870" y="2000871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606" name="AutoShape 22"/>
          <p:cNvSpPr>
            <a:spLocks noChangeArrowheads="1"/>
          </p:cNvSpPr>
          <p:nvPr/>
        </p:nvSpPr>
        <p:spPr bwMode="auto">
          <a:xfrm rot="-23543789">
            <a:off x="1909445" y="2000871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607" name="AutoShape 23"/>
          <p:cNvSpPr>
            <a:spLocks noChangeArrowheads="1"/>
          </p:cNvSpPr>
          <p:nvPr/>
        </p:nvSpPr>
        <p:spPr bwMode="auto">
          <a:xfrm rot="-23543789">
            <a:off x="864870" y="2594993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608" name="AutoShape 24"/>
          <p:cNvSpPr>
            <a:spLocks noChangeArrowheads="1"/>
          </p:cNvSpPr>
          <p:nvPr/>
        </p:nvSpPr>
        <p:spPr bwMode="auto">
          <a:xfrm rot="-23543789">
            <a:off x="1909445" y="2594993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609" name="AutoShape 25"/>
          <p:cNvSpPr>
            <a:spLocks noChangeArrowheads="1"/>
          </p:cNvSpPr>
          <p:nvPr/>
        </p:nvSpPr>
        <p:spPr bwMode="auto">
          <a:xfrm rot="-23543789">
            <a:off x="864870" y="3171442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610" name="AutoShape 26"/>
          <p:cNvSpPr>
            <a:spLocks noChangeArrowheads="1"/>
          </p:cNvSpPr>
          <p:nvPr/>
        </p:nvSpPr>
        <p:spPr bwMode="auto">
          <a:xfrm rot="-23543789">
            <a:off x="1909445" y="3080768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611" name="AutoShape 27"/>
          <p:cNvSpPr>
            <a:spLocks noChangeArrowheads="1"/>
          </p:cNvSpPr>
          <p:nvPr/>
        </p:nvSpPr>
        <p:spPr bwMode="auto">
          <a:xfrm rot="-23543789">
            <a:off x="4859339" y="2031206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612" name="AutoShape 28"/>
          <p:cNvSpPr>
            <a:spLocks noChangeArrowheads="1"/>
          </p:cNvSpPr>
          <p:nvPr/>
        </p:nvSpPr>
        <p:spPr bwMode="auto">
          <a:xfrm rot="-23543789">
            <a:off x="5435601" y="2031206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613" name="AutoShape 29"/>
          <p:cNvSpPr>
            <a:spLocks noChangeArrowheads="1"/>
          </p:cNvSpPr>
          <p:nvPr/>
        </p:nvSpPr>
        <p:spPr bwMode="auto">
          <a:xfrm rot="-23543789">
            <a:off x="4716464" y="2680097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614" name="AutoShape 30"/>
          <p:cNvSpPr>
            <a:spLocks noChangeArrowheads="1"/>
          </p:cNvSpPr>
          <p:nvPr/>
        </p:nvSpPr>
        <p:spPr bwMode="auto">
          <a:xfrm rot="-23543789">
            <a:off x="5292726" y="2733675"/>
            <a:ext cx="720725" cy="161925"/>
          </a:xfrm>
          <a:prstGeom prst="lef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240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5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5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5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5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5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95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95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5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5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95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5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5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95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95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95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955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95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95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19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19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19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5" dur="500"/>
                                        <p:tgtEl>
                                          <p:spTgt spid="19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0" dur="500"/>
                                        <p:tgtEl>
                                          <p:spTgt spid="195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7" grpId="0"/>
      <p:bldP spid="195588" grpId="0"/>
      <p:bldP spid="195589" grpId="0"/>
      <p:bldP spid="195590" grpId="0"/>
      <p:bldP spid="195591" grpId="0"/>
      <p:bldP spid="195592" grpId="0"/>
      <p:bldP spid="195593" grpId="0"/>
      <p:bldP spid="195594" grpId="0"/>
      <p:bldP spid="195595" grpId="0"/>
      <p:bldP spid="195596" grpId="0"/>
      <p:bldP spid="195597" grpId="0"/>
      <p:bldP spid="195598" grpId="0"/>
      <p:bldP spid="195601" grpId="0" animBg="1"/>
      <p:bldP spid="195602" grpId="0" animBg="1"/>
      <p:bldP spid="195603" grpId="0" animBg="1"/>
      <p:bldP spid="195604" grpId="0" animBg="1"/>
      <p:bldP spid="195605" grpId="0" animBg="1"/>
      <p:bldP spid="195606" grpId="0" animBg="1"/>
      <p:bldP spid="195607" grpId="0" animBg="1"/>
      <p:bldP spid="195608" grpId="0" animBg="1"/>
      <p:bldP spid="195609" grpId="0" animBg="1"/>
      <p:bldP spid="195610" grpId="0" animBg="1"/>
      <p:bldP spid="195611" grpId="0" animBg="1"/>
      <p:bldP spid="195612" grpId="0" animBg="1"/>
      <p:bldP spid="195613" grpId="0" animBg="1"/>
      <p:bldP spid="1956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" descr="C:\Documents and Settings\Administrator\桌面\新建文件夹 (4)\u=2712124760,292216588&amp;fm=23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" t="4499" r="6206" b="10500"/>
          <a:stretch/>
        </p:blipFill>
        <p:spPr bwMode="auto">
          <a:xfrm>
            <a:off x="0" y="54598"/>
            <a:ext cx="9144000" cy="444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6610" name="Rectangle 2"/>
          <p:cNvSpPr>
            <a:spLocks noChangeArrowheads="1"/>
          </p:cNvSpPr>
          <p:nvPr/>
        </p:nvSpPr>
        <p:spPr bwMode="auto">
          <a:xfrm>
            <a:off x="468313" y="581889"/>
            <a:ext cx="82804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辗转相除法是一个反复执行直到余数等于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才停止的步骤，这实际上是一个循环结构。</a:t>
            </a:r>
          </a:p>
        </p:txBody>
      </p:sp>
      <p:grpSp>
        <p:nvGrpSpPr>
          <p:cNvPr id="196611" name="Group 3"/>
          <p:cNvGrpSpPr>
            <a:grpSpLocks/>
          </p:cNvGrpSpPr>
          <p:nvPr/>
        </p:nvGrpSpPr>
        <p:grpSpPr bwMode="auto">
          <a:xfrm>
            <a:off x="5892802" y="1201936"/>
            <a:ext cx="2460626" cy="3253979"/>
            <a:chOff x="3878" y="923"/>
            <a:chExt cx="1550" cy="2733"/>
          </a:xfrm>
        </p:grpSpPr>
        <p:sp>
          <p:nvSpPr>
            <p:cNvPr id="196612" name="Rectangle 4"/>
            <p:cNvSpPr>
              <a:spLocks noChangeArrowheads="1"/>
            </p:cNvSpPr>
            <p:nvPr/>
          </p:nvSpPr>
          <p:spPr bwMode="auto">
            <a:xfrm>
              <a:off x="3878" y="923"/>
              <a:ext cx="1550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sz="200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8251=6105×1+2146 </a:t>
              </a:r>
            </a:p>
          </p:txBody>
        </p:sp>
        <p:sp>
          <p:nvSpPr>
            <p:cNvPr id="196613" name="Rectangle 5"/>
            <p:cNvSpPr>
              <a:spLocks noChangeArrowheads="1"/>
            </p:cNvSpPr>
            <p:nvPr/>
          </p:nvSpPr>
          <p:spPr bwMode="auto">
            <a:xfrm>
              <a:off x="3878" y="1391"/>
              <a:ext cx="1550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sz="20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6105=2146×2+1813 </a:t>
              </a:r>
            </a:p>
          </p:txBody>
        </p:sp>
        <p:sp>
          <p:nvSpPr>
            <p:cNvPr id="196614" name="Rectangle 6"/>
            <p:cNvSpPr>
              <a:spLocks noChangeArrowheads="1"/>
            </p:cNvSpPr>
            <p:nvPr/>
          </p:nvSpPr>
          <p:spPr bwMode="auto">
            <a:xfrm>
              <a:off x="3878" y="1860"/>
              <a:ext cx="1429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sz="200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2146=1813×1+333</a:t>
              </a:r>
            </a:p>
          </p:txBody>
        </p:sp>
        <p:sp>
          <p:nvSpPr>
            <p:cNvPr id="196615" name="Rectangle 7"/>
            <p:cNvSpPr>
              <a:spLocks noChangeArrowheads="1"/>
            </p:cNvSpPr>
            <p:nvPr/>
          </p:nvSpPr>
          <p:spPr bwMode="auto">
            <a:xfrm>
              <a:off x="3878" y="2383"/>
              <a:ext cx="1348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1813=333×5+148</a:t>
              </a:r>
            </a:p>
          </p:txBody>
        </p:sp>
        <p:sp>
          <p:nvSpPr>
            <p:cNvPr id="196616" name="Rectangle 8"/>
            <p:cNvSpPr>
              <a:spLocks noChangeArrowheads="1"/>
            </p:cNvSpPr>
            <p:nvPr/>
          </p:nvSpPr>
          <p:spPr bwMode="auto">
            <a:xfrm>
              <a:off x="3997" y="2851"/>
              <a:ext cx="1187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333=148×2+37</a:t>
              </a:r>
            </a:p>
          </p:txBody>
        </p:sp>
        <p:sp>
          <p:nvSpPr>
            <p:cNvPr id="196617" name="Rectangle 9"/>
            <p:cNvSpPr>
              <a:spLocks noChangeArrowheads="1"/>
            </p:cNvSpPr>
            <p:nvPr/>
          </p:nvSpPr>
          <p:spPr bwMode="auto">
            <a:xfrm>
              <a:off x="3997" y="3320"/>
              <a:ext cx="1025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148=37×4+0</a:t>
              </a:r>
            </a:p>
          </p:txBody>
        </p:sp>
        <p:sp>
          <p:nvSpPr>
            <p:cNvPr id="196618" name="AutoShape 10"/>
            <p:cNvSpPr>
              <a:spLocks noChangeArrowheads="1"/>
            </p:cNvSpPr>
            <p:nvPr/>
          </p:nvSpPr>
          <p:spPr bwMode="auto">
            <a:xfrm rot="-23543789">
              <a:off x="4082" y="1265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6619" name="AutoShape 11"/>
            <p:cNvSpPr>
              <a:spLocks noChangeArrowheads="1"/>
            </p:cNvSpPr>
            <p:nvPr/>
          </p:nvSpPr>
          <p:spPr bwMode="auto">
            <a:xfrm rot="-23543789">
              <a:off x="4740" y="1265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6620" name="AutoShape 12"/>
            <p:cNvSpPr>
              <a:spLocks noChangeArrowheads="1"/>
            </p:cNvSpPr>
            <p:nvPr/>
          </p:nvSpPr>
          <p:spPr bwMode="auto">
            <a:xfrm rot="-23543789">
              <a:off x="4082" y="1718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6621" name="AutoShape 13"/>
            <p:cNvSpPr>
              <a:spLocks noChangeArrowheads="1"/>
            </p:cNvSpPr>
            <p:nvPr/>
          </p:nvSpPr>
          <p:spPr bwMode="auto">
            <a:xfrm rot="-23543789">
              <a:off x="4740" y="1718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6622" name="AutoShape 14"/>
            <p:cNvSpPr>
              <a:spLocks noChangeArrowheads="1"/>
            </p:cNvSpPr>
            <p:nvPr/>
          </p:nvSpPr>
          <p:spPr bwMode="auto">
            <a:xfrm rot="-23543789">
              <a:off x="4082" y="2172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6623" name="AutoShape 15"/>
            <p:cNvSpPr>
              <a:spLocks noChangeArrowheads="1"/>
            </p:cNvSpPr>
            <p:nvPr/>
          </p:nvSpPr>
          <p:spPr bwMode="auto">
            <a:xfrm rot="-23543789">
              <a:off x="4740" y="2172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6624" name="AutoShape 16"/>
            <p:cNvSpPr>
              <a:spLocks noChangeArrowheads="1"/>
            </p:cNvSpPr>
            <p:nvPr/>
          </p:nvSpPr>
          <p:spPr bwMode="auto">
            <a:xfrm rot="-23543789">
              <a:off x="4082" y="2671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6625" name="AutoShape 17"/>
            <p:cNvSpPr>
              <a:spLocks noChangeArrowheads="1"/>
            </p:cNvSpPr>
            <p:nvPr/>
          </p:nvSpPr>
          <p:spPr bwMode="auto">
            <a:xfrm rot="-23543789">
              <a:off x="4740" y="2671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6626" name="AutoShape 18"/>
            <p:cNvSpPr>
              <a:spLocks noChangeArrowheads="1"/>
            </p:cNvSpPr>
            <p:nvPr/>
          </p:nvSpPr>
          <p:spPr bwMode="auto">
            <a:xfrm rot="-23543789">
              <a:off x="4082" y="3079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6627" name="AutoShape 19"/>
            <p:cNvSpPr>
              <a:spLocks noChangeArrowheads="1"/>
            </p:cNvSpPr>
            <p:nvPr/>
          </p:nvSpPr>
          <p:spPr bwMode="auto">
            <a:xfrm rot="-23543789">
              <a:off x="4740" y="3079"/>
              <a:ext cx="454" cy="136"/>
            </a:xfrm>
            <a:prstGeom prst="leftArrow">
              <a:avLst>
                <a:gd name="adj1" fmla="val 50000"/>
                <a:gd name="adj2" fmla="val 8345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6628" name="Text Box 20"/>
          <p:cNvSpPr txBox="1">
            <a:spLocks noChangeArrowheads="1"/>
          </p:cNvSpPr>
          <p:nvPr/>
        </p:nvSpPr>
        <p:spPr bwMode="auto">
          <a:xfrm>
            <a:off x="6003925" y="907554"/>
            <a:ext cx="20842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× </a:t>
            </a:r>
            <a:r>
              <a:rPr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 </a:t>
            </a:r>
            <a:r>
              <a: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 </a:t>
            </a:r>
            <a:r>
              <a:rPr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</a:p>
        </p:txBody>
      </p:sp>
      <p:sp>
        <p:nvSpPr>
          <p:cNvPr id="196629" name="Text Box 21"/>
          <p:cNvSpPr txBox="1">
            <a:spLocks noChangeArrowheads="1"/>
          </p:cNvSpPr>
          <p:nvPr/>
        </p:nvSpPr>
        <p:spPr bwMode="auto">
          <a:xfrm>
            <a:off x="447676" y="1369219"/>
            <a:ext cx="41243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用程序框图表示出右边的过程</a:t>
            </a:r>
          </a:p>
        </p:txBody>
      </p:sp>
      <p:sp>
        <p:nvSpPr>
          <p:cNvPr id="196630" name="AutoShape 22"/>
          <p:cNvSpPr>
            <a:spLocks noChangeArrowheads="1"/>
          </p:cNvSpPr>
          <p:nvPr/>
        </p:nvSpPr>
        <p:spPr bwMode="auto">
          <a:xfrm>
            <a:off x="1403351" y="2140744"/>
            <a:ext cx="1584325" cy="269081"/>
          </a:xfrm>
          <a:prstGeom prst="flowChartProcess">
            <a:avLst/>
          </a:prstGeom>
          <a:solidFill>
            <a:schemeClr val="accent1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MOD </a:t>
            </a:r>
            <a:r>
              <a:rPr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196631" name="AutoShape 23"/>
          <p:cNvSpPr>
            <a:spLocks noChangeArrowheads="1"/>
          </p:cNvSpPr>
          <p:nvPr/>
        </p:nvSpPr>
        <p:spPr bwMode="auto">
          <a:xfrm>
            <a:off x="1403351" y="2590801"/>
            <a:ext cx="1584325" cy="269081"/>
          </a:xfrm>
          <a:prstGeom prst="flowChartProcess">
            <a:avLst/>
          </a:prstGeom>
          <a:solidFill>
            <a:schemeClr val="accent1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196632" name="AutoShape 24"/>
          <p:cNvSpPr>
            <a:spLocks noChangeArrowheads="1"/>
          </p:cNvSpPr>
          <p:nvPr/>
        </p:nvSpPr>
        <p:spPr bwMode="auto">
          <a:xfrm>
            <a:off x="1403351" y="3040857"/>
            <a:ext cx="1584325" cy="269081"/>
          </a:xfrm>
          <a:prstGeom prst="flowChartProcess">
            <a:avLst/>
          </a:prstGeom>
          <a:solidFill>
            <a:schemeClr val="accent1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</a:p>
        </p:txBody>
      </p:sp>
      <p:sp>
        <p:nvSpPr>
          <p:cNvPr id="196633" name="AutoShape 25"/>
          <p:cNvSpPr>
            <a:spLocks noChangeArrowheads="1"/>
          </p:cNvSpPr>
          <p:nvPr/>
        </p:nvSpPr>
        <p:spPr bwMode="auto">
          <a:xfrm>
            <a:off x="1403351" y="3490912"/>
            <a:ext cx="1584325" cy="377429"/>
          </a:xfrm>
          <a:prstGeom prst="flowChartDecision">
            <a:avLst/>
          </a:prstGeom>
          <a:solidFill>
            <a:schemeClr val="accent1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=0?</a:t>
            </a:r>
          </a:p>
        </p:txBody>
      </p:sp>
      <p:cxnSp>
        <p:nvCxnSpPr>
          <p:cNvPr id="196634" name="AutoShape 26"/>
          <p:cNvCxnSpPr>
            <a:cxnSpLocks noChangeShapeType="1"/>
            <a:stCxn id="196630" idx="2"/>
            <a:endCxn id="196631" idx="0"/>
          </p:cNvCxnSpPr>
          <p:nvPr/>
        </p:nvCxnSpPr>
        <p:spPr bwMode="auto">
          <a:xfrm>
            <a:off x="2195513" y="2409825"/>
            <a:ext cx="0" cy="180975"/>
          </a:xfrm>
          <a:prstGeom prst="straightConnector1">
            <a:avLst/>
          </a:prstGeom>
          <a:noFill/>
          <a:ln w="9525">
            <a:solidFill>
              <a:srgbClr val="FFFF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6635" name="AutoShape 27"/>
          <p:cNvCxnSpPr>
            <a:cxnSpLocks noChangeShapeType="1"/>
            <a:stCxn id="196631" idx="2"/>
            <a:endCxn id="196632" idx="0"/>
          </p:cNvCxnSpPr>
          <p:nvPr/>
        </p:nvCxnSpPr>
        <p:spPr bwMode="auto">
          <a:xfrm>
            <a:off x="2195513" y="2859881"/>
            <a:ext cx="0" cy="180975"/>
          </a:xfrm>
          <a:prstGeom prst="straightConnector1">
            <a:avLst/>
          </a:prstGeom>
          <a:noFill/>
          <a:ln w="9525">
            <a:solidFill>
              <a:srgbClr val="FFFF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6636" name="AutoShape 28"/>
          <p:cNvCxnSpPr>
            <a:cxnSpLocks noChangeShapeType="1"/>
            <a:stCxn id="196632" idx="2"/>
            <a:endCxn id="196633" idx="0"/>
          </p:cNvCxnSpPr>
          <p:nvPr/>
        </p:nvCxnSpPr>
        <p:spPr bwMode="auto">
          <a:xfrm>
            <a:off x="2195513" y="3309938"/>
            <a:ext cx="0" cy="180975"/>
          </a:xfrm>
          <a:prstGeom prst="straightConnector1">
            <a:avLst/>
          </a:prstGeom>
          <a:noFill/>
          <a:ln w="9525">
            <a:solidFill>
              <a:srgbClr val="FFFF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6637" name="AutoShape 29"/>
          <p:cNvCxnSpPr>
            <a:cxnSpLocks noChangeShapeType="1"/>
          </p:cNvCxnSpPr>
          <p:nvPr/>
        </p:nvCxnSpPr>
        <p:spPr bwMode="auto">
          <a:xfrm flipH="1" flipV="1">
            <a:off x="2195514" y="1977629"/>
            <a:ext cx="790575" cy="1702594"/>
          </a:xfrm>
          <a:prstGeom prst="bentConnector4">
            <a:avLst>
              <a:gd name="adj1" fmla="val -67472"/>
              <a:gd name="adj2" fmla="val 99718"/>
            </a:avLst>
          </a:prstGeom>
          <a:noFill/>
          <a:ln w="9525">
            <a:solidFill>
              <a:srgbClr val="FFFF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6638" name="AutoShape 30"/>
          <p:cNvCxnSpPr>
            <a:cxnSpLocks noChangeShapeType="1"/>
            <a:endCxn id="196630" idx="0"/>
          </p:cNvCxnSpPr>
          <p:nvPr/>
        </p:nvCxnSpPr>
        <p:spPr bwMode="auto">
          <a:xfrm>
            <a:off x="2195513" y="1815704"/>
            <a:ext cx="0" cy="325040"/>
          </a:xfrm>
          <a:prstGeom prst="straightConnector1">
            <a:avLst/>
          </a:prstGeom>
          <a:noFill/>
          <a:ln w="9525">
            <a:solidFill>
              <a:srgbClr val="FFFF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6639" name="AutoShape 31"/>
          <p:cNvCxnSpPr>
            <a:cxnSpLocks noChangeShapeType="1"/>
            <a:stCxn id="196633" idx="2"/>
          </p:cNvCxnSpPr>
          <p:nvPr/>
        </p:nvCxnSpPr>
        <p:spPr bwMode="auto">
          <a:xfrm>
            <a:off x="2195513" y="3868342"/>
            <a:ext cx="0" cy="325040"/>
          </a:xfrm>
          <a:prstGeom prst="straightConnector1">
            <a:avLst/>
          </a:prstGeom>
          <a:noFill/>
          <a:ln w="9525">
            <a:solidFill>
              <a:srgbClr val="FFFF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6640" name="Text Box 32"/>
          <p:cNvSpPr txBox="1">
            <a:spLocks noChangeArrowheads="1"/>
          </p:cNvSpPr>
          <p:nvPr/>
        </p:nvSpPr>
        <p:spPr bwMode="auto">
          <a:xfrm>
            <a:off x="1541463" y="3814763"/>
            <a:ext cx="441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196641" name="Text Box 33"/>
          <p:cNvSpPr txBox="1">
            <a:spLocks noChangeArrowheads="1"/>
          </p:cNvSpPr>
          <p:nvPr/>
        </p:nvSpPr>
        <p:spPr bwMode="auto">
          <a:xfrm>
            <a:off x="2987675" y="3652838"/>
            <a:ext cx="441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196642" name="Rectangle 34"/>
          <p:cNvSpPr>
            <a:spLocks noChangeArrowheads="1"/>
          </p:cNvSpPr>
          <p:nvPr/>
        </p:nvSpPr>
        <p:spPr bwMode="auto">
          <a:xfrm>
            <a:off x="684213" y="1869281"/>
            <a:ext cx="3816350" cy="2215754"/>
          </a:xfrm>
          <a:prstGeom prst="rect">
            <a:avLst/>
          </a:prstGeom>
          <a:noFill/>
          <a:ln w="12700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6643" name="WordArt 35"/>
          <p:cNvSpPr>
            <a:spLocks noChangeArrowheads="1" noChangeShapeType="1" noTextEdit="1"/>
          </p:cNvSpPr>
          <p:nvPr/>
        </p:nvSpPr>
        <p:spPr bwMode="auto">
          <a:xfrm>
            <a:off x="611188" y="303610"/>
            <a:ext cx="5924550" cy="1928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0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思考：辗转相除法中的关键步骤是哪种逻辑结构？ </a:t>
            </a:r>
          </a:p>
        </p:txBody>
      </p:sp>
    </p:spTree>
    <p:extLst>
      <p:ext uri="{BB962C8B-B14F-4D97-AF65-F5344CB8AC3E}">
        <p14:creationId xmlns:p14="http://schemas.microsoft.com/office/powerpoint/2010/main" val="138326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19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19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19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9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19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19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8" dur="500"/>
                                        <p:tgtEl>
                                          <p:spTgt spid="19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19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19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19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9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8" dur="500"/>
                                        <p:tgtEl>
                                          <p:spTgt spid="19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0" grpId="0"/>
      <p:bldP spid="196628" grpId="0"/>
      <p:bldP spid="196629" grpId="0"/>
      <p:bldP spid="196630" grpId="0" animBg="1"/>
      <p:bldP spid="196631" grpId="0" animBg="1"/>
      <p:bldP spid="196632" grpId="0" animBg="1"/>
      <p:bldP spid="196633" grpId="0" animBg="1"/>
      <p:bldP spid="196640" grpId="0"/>
      <p:bldP spid="196641" grpId="0"/>
      <p:bldP spid="196642" grpId="0" animBg="1"/>
      <p:bldP spid="1966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123478"/>
            <a:ext cx="8686800" cy="540544"/>
          </a:xfrm>
        </p:spPr>
        <p:txBody>
          <a:bodyPr/>
          <a:lstStyle/>
          <a:p>
            <a:r>
              <a:rPr lang="zh-CN" altLang="en-US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思考：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你能把辗转相除法编成一个计算机程序吗？</a:t>
            </a:r>
          </a:p>
        </p:txBody>
      </p:sp>
      <p:sp>
        <p:nvSpPr>
          <p:cNvPr id="197635" name="Text Box 3"/>
          <p:cNvSpPr txBox="1">
            <a:spLocks noChangeArrowheads="1"/>
          </p:cNvSpPr>
          <p:nvPr/>
        </p:nvSpPr>
        <p:spPr bwMode="auto">
          <a:xfrm>
            <a:off x="323850" y="844154"/>
            <a:ext cx="4775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(1</a:t>
            </a:r>
            <a:r>
              <a:rPr kumimoji="1"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kumimoji="1"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算法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步骤：</a:t>
            </a:r>
          </a:p>
        </p:txBody>
      </p:sp>
      <p:sp>
        <p:nvSpPr>
          <p:cNvPr id="197636" name="Text Box 4"/>
          <p:cNvSpPr txBox="1">
            <a:spLocks noChangeArrowheads="1"/>
          </p:cNvSpPr>
          <p:nvPr/>
        </p:nvSpPr>
        <p:spPr bwMode="auto">
          <a:xfrm>
            <a:off x="323850" y="1407012"/>
            <a:ext cx="640839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第一步：输入两个正整数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m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 ,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n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 (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m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&gt;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n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).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第二步：计算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m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除以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n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所得的余数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r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.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第三步：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m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=</a:t>
            </a:r>
            <a:r>
              <a:rPr kumimoji="1" lang="en-US" altLang="zh-CN" sz="2800" i="1" dirty="0" err="1">
                <a:latin typeface="Times New Roman" pitchFamily="18" charset="0"/>
                <a:ea typeface="宋体" panose="02010600030101010101" pitchFamily="2" charset="-122"/>
              </a:rPr>
              <a:t>n</a:t>
            </a:r>
            <a:r>
              <a:rPr kumimoji="1" lang="en-US" altLang="zh-CN" sz="2800" dirty="0" err="1">
                <a:latin typeface="Times New Roman" pitchFamily="18" charset="0"/>
                <a:ea typeface="宋体" panose="02010600030101010101" pitchFamily="2" charset="-122"/>
              </a:rPr>
              <a:t>,</a:t>
            </a:r>
            <a:r>
              <a:rPr kumimoji="1" lang="en-US" altLang="zh-CN" sz="2800" i="1" dirty="0" err="1">
                <a:latin typeface="Times New Roman" pitchFamily="18" charset="0"/>
                <a:ea typeface="宋体" panose="02010600030101010101" pitchFamily="2" charset="-122"/>
              </a:rPr>
              <a:t>n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=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r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.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第四步：若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r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0,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则</a:t>
            </a:r>
            <a:r>
              <a:rPr kumimoji="1" lang="en-US" altLang="zh-CN" sz="2800" i="1" dirty="0" err="1">
                <a:latin typeface="Times New Roman" pitchFamily="18" charset="0"/>
                <a:ea typeface="宋体" panose="02010600030101010101" pitchFamily="2" charset="-122"/>
              </a:rPr>
              <a:t>m</a:t>
            </a:r>
            <a:r>
              <a:rPr kumimoji="1" lang="en-US" altLang="zh-CN" sz="2800" dirty="0" err="1">
                <a:latin typeface="Times New Roman" pitchFamily="18" charset="0"/>
                <a:ea typeface="宋体" panose="02010600030101010101" pitchFamily="2" charset="-122"/>
              </a:rPr>
              <a:t>,</a:t>
            </a:r>
            <a:r>
              <a:rPr kumimoji="1" lang="en-US" altLang="zh-CN" sz="2800" i="1" dirty="0" err="1">
                <a:latin typeface="Times New Roman" pitchFamily="18" charset="0"/>
                <a:ea typeface="宋体" panose="02010600030101010101" pitchFamily="2" charset="-122"/>
              </a:rPr>
              <a:t>n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的最大公约数等于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m</a:t>
            </a:r>
            <a:r>
              <a:rPr kumimoji="1" lang="zh-CN" altLang="en-US" sz="2800" dirty="0" smtClean="0">
                <a:latin typeface="Times New Roman" pitchFamily="18" charset="0"/>
                <a:ea typeface="宋体" panose="02010600030101010101" pitchFamily="2" charset="-122"/>
              </a:rPr>
              <a:t>；否则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转到第二步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. 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第五步：输出最大公约数</a:t>
            </a:r>
            <a:r>
              <a:rPr kumimoji="1"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m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1588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7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7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7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7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7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7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7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97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7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7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7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7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7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7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85" decel="100000"/>
                                        <p:tgtEl>
                                          <p:spTgt spid="197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385" decel="100000"/>
                                        <p:tgtEl>
                                          <p:spTgt spid="197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97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2" dur="385" fill="hold"/>
                                        <p:tgtEl>
                                          <p:spTgt spid="197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97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385" fill="hold"/>
                                        <p:tgtEl>
                                          <p:spTgt spid="197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97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4" grpId="0"/>
      <p:bldP spid="197635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1302</TotalTime>
  <Words>2416</Words>
  <Application>Microsoft Office PowerPoint</Application>
  <PresentationFormat>全屏显示(16:9)</PresentationFormat>
  <Paragraphs>347</Paragraphs>
  <Slides>45</Slides>
  <Notes>16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8" baseType="lpstr">
      <vt:lpstr>650TGp_Proper_pride_light</vt:lpstr>
      <vt:lpstr>9_Office 主题</vt:lpstr>
      <vt:lpstr>公式</vt:lpstr>
      <vt:lpstr>§1.3  算法案例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思考：你能把辗转相除法编成一个计算机程序吗？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98</cp:revision>
  <dcterms:created xsi:type="dcterms:W3CDTF">2011-09-29T10:22:55Z</dcterms:created>
  <dcterms:modified xsi:type="dcterms:W3CDTF">2015-01-10T05:54:03Z</dcterms:modified>
</cp:coreProperties>
</file>