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18"/>
  </p:notesMasterIdLst>
  <p:handoutMasterIdLst>
    <p:handoutMasterId r:id="rId19"/>
  </p:handoutMasterIdLst>
  <p:sldIdLst>
    <p:sldId id="256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2FAB2F"/>
    <a:srgbClr val="E66036"/>
    <a:srgbClr val="336600"/>
    <a:srgbClr val="8FD2FB"/>
    <a:srgbClr val="0E8BE0"/>
    <a:srgbClr val="FFFFFF"/>
    <a:srgbClr val="FF6600"/>
    <a:srgbClr val="FFFF00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01" autoAdjust="0"/>
    <p:restoredTop sz="95167" autoAdjust="0"/>
  </p:normalViewPr>
  <p:slideViewPr>
    <p:cSldViewPr>
      <p:cViewPr>
        <p:scale>
          <a:sx n="100" d="100"/>
          <a:sy n="100" d="100"/>
        </p:scale>
        <p:origin x="-902" y="-34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3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96" y="4588146"/>
            <a:ext cx="1387707" cy="54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91" y="627633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997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211" y="3305182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211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64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0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0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569655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5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03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9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966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9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1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676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3" y="205986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6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997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2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150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211" y="3305182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211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7966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64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619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0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0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843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586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8739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9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966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9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7488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1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676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552473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676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3" y="205986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6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9787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47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67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67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31" y="114327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102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2"/>
            <a:ext cx="9144000" cy="477441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000000"/>
              </a:solidFill>
              <a:ea typeface="黑体" pitchFamily="49" charset="-122"/>
            </a:endParaRPr>
          </a:p>
        </p:txBody>
      </p:sp>
      <p:grpSp>
        <p:nvGrpSpPr>
          <p:cNvPr id="3075" name="Group 16"/>
          <p:cNvGrpSpPr>
            <a:grpSpLocks/>
          </p:cNvGrpSpPr>
          <p:nvPr/>
        </p:nvGrpSpPr>
        <p:grpSpPr bwMode="auto">
          <a:xfrm>
            <a:off x="152722" y="572693"/>
            <a:ext cx="8810683" cy="4429125"/>
            <a:chOff x="40" y="391"/>
            <a:chExt cx="2608" cy="3810"/>
          </a:xfrm>
        </p:grpSpPr>
        <p:sp>
          <p:nvSpPr>
            <p:cNvPr id="3082" name="AutoShape 17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3083" name="AutoShape 18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pic>
        <p:nvPicPr>
          <p:cNvPr id="14" name="Picture 2" descr="C:\Users\chaoran\Desktop\logo.png"/>
          <p:cNvPicPr>
            <a:picLocks noChangeAspect="1" noChangeArrowheads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12" y="4572000"/>
            <a:ext cx="2018968" cy="3810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图片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/>
          <a:srcRect r="68571"/>
          <a:stretch/>
        </p:blipFill>
        <p:spPr bwMode="auto">
          <a:xfrm>
            <a:off x="5599730" y="4355313"/>
            <a:ext cx="1077726" cy="64651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2"/>
          <a:stretch/>
        </p:blipFill>
        <p:spPr bwMode="auto">
          <a:xfrm>
            <a:off x="6677460" y="4355038"/>
            <a:ext cx="2207623" cy="59422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1" descr="C:\Documents and Settings\All Users\Documents\My Pictures\示例图片\Blue hills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00148" y="1371600"/>
            <a:ext cx="3390672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450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85437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58838" y="1491631"/>
            <a:ext cx="7026324" cy="864096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+mn-ea"/>
                <a:ea typeface="+mn-ea"/>
              </a:rPr>
              <a:t>§1.1.2 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  <a:ea typeface="+mn-ea"/>
              </a:rPr>
              <a:t>程序框图与算法的基本逻辑结构</a:t>
            </a:r>
            <a:endParaRPr lang="en-US" altLang="zh-CN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519695"/>
            <a:ext cx="4824536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算法初步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76" name="Group 40"/>
          <p:cNvGrpSpPr>
            <a:grpSpLocks/>
          </p:cNvGrpSpPr>
          <p:nvPr/>
        </p:nvGrpSpPr>
        <p:grpSpPr bwMode="auto">
          <a:xfrm>
            <a:off x="4554551" y="114300"/>
            <a:ext cx="3978275" cy="4868466"/>
            <a:chOff x="2869" y="96"/>
            <a:chExt cx="2506" cy="4089"/>
          </a:xfrm>
        </p:grpSpPr>
        <p:sp>
          <p:nvSpPr>
            <p:cNvPr id="14340" name="AutoShape 4"/>
            <p:cNvSpPr>
              <a:spLocks noChangeArrowheads="1"/>
            </p:cNvSpPr>
            <p:nvPr/>
          </p:nvSpPr>
          <p:spPr bwMode="auto">
            <a:xfrm>
              <a:off x="3517" y="96"/>
              <a:ext cx="432" cy="192"/>
            </a:xfrm>
            <a:prstGeom prst="flowChartTerminator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zh-CN" altLang="en-US" sz="1200" dirty="0">
                  <a:latin typeface="Times New Roman" pitchFamily="18" charset="0"/>
                  <a:ea typeface="宋体" pitchFamily="2" charset="-122"/>
                </a:rPr>
                <a:t>开始</a:t>
              </a:r>
            </a:p>
          </p:txBody>
        </p:sp>
        <p:sp>
          <p:nvSpPr>
            <p:cNvPr id="14341" name="AutoShape 5"/>
            <p:cNvSpPr>
              <a:spLocks noChangeArrowheads="1"/>
            </p:cNvSpPr>
            <p:nvPr/>
          </p:nvSpPr>
          <p:spPr bwMode="auto">
            <a:xfrm>
              <a:off x="3255" y="375"/>
              <a:ext cx="956" cy="243"/>
            </a:xfrm>
            <a:prstGeom prst="flowChartProcess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kumimoji="1" lang="en-US" altLang="zh-CN" sz="1200" baseline="-25000">
                  <a:latin typeface="Times New Roman" pitchFamily="18" charset="0"/>
                  <a:ea typeface="宋体" pitchFamily="2" charset="-122"/>
                </a:rPr>
                <a:t>1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=1</a:t>
              </a:r>
              <a:r>
                <a:rPr kumimoji="1" lang="zh-CN" altLang="en-US" sz="1200">
                  <a:latin typeface="Times New Roman" pitchFamily="18" charset="0"/>
                  <a:ea typeface="宋体" pitchFamily="2" charset="-122"/>
                </a:rPr>
                <a:t>：</a:t>
              </a:r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kumimoji="1" lang="en-US" altLang="zh-CN" sz="1200" baseline="-25000">
                  <a:latin typeface="Times New Roman" pitchFamily="18" charset="0"/>
                  <a:ea typeface="宋体" pitchFamily="2" charset="-122"/>
                </a:rPr>
                <a:t>2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=2</a:t>
              </a:r>
            </a:p>
          </p:txBody>
        </p:sp>
        <p:sp>
          <p:nvSpPr>
            <p:cNvPr id="14342" name="AutoShape 6"/>
            <p:cNvSpPr>
              <a:spLocks noChangeArrowheads="1"/>
            </p:cNvSpPr>
            <p:nvPr/>
          </p:nvSpPr>
          <p:spPr bwMode="auto">
            <a:xfrm>
              <a:off x="3232" y="723"/>
              <a:ext cx="1002" cy="212"/>
            </a:xfrm>
            <a:prstGeom prst="flowChartProcess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f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(</a:t>
              </a:r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)=</a:t>
              </a:r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kumimoji="1" lang="en-US" altLang="zh-CN" sz="1200" baseline="30000">
                  <a:latin typeface="Times New Roman" pitchFamily="18" charset="0"/>
                  <a:ea typeface="宋体" pitchFamily="2" charset="-122"/>
                </a:rPr>
                <a:t>2</a:t>
              </a:r>
              <a:r>
                <a:rPr kumimoji="1" lang="zh-CN" altLang="en-US" sz="1200">
                  <a:latin typeface="Times New Roman" pitchFamily="18" charset="0"/>
                  <a:ea typeface="宋体" pitchFamily="2" charset="-122"/>
                </a:rPr>
                <a:t>－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2</a:t>
              </a:r>
            </a:p>
          </p:txBody>
        </p:sp>
        <p:sp>
          <p:nvSpPr>
            <p:cNvPr id="14343" name="AutoShape 7"/>
            <p:cNvSpPr>
              <a:spLocks noChangeArrowheads="1"/>
            </p:cNvSpPr>
            <p:nvPr/>
          </p:nvSpPr>
          <p:spPr bwMode="auto">
            <a:xfrm>
              <a:off x="4751" y="1506"/>
              <a:ext cx="624" cy="240"/>
            </a:xfrm>
            <a:prstGeom prst="flowChartProcess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i="1" dirty="0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kumimoji="1" lang="en-US" altLang="zh-CN" sz="1200" baseline="-25000" dirty="0">
                  <a:latin typeface="Times New Roman" pitchFamily="18" charset="0"/>
                  <a:ea typeface="宋体" pitchFamily="2" charset="-122"/>
                </a:rPr>
                <a:t>1</a:t>
              </a:r>
              <a:r>
                <a:rPr kumimoji="1" lang="en-US" altLang="zh-CN" sz="1200" dirty="0">
                  <a:latin typeface="Times New Roman" pitchFamily="18" charset="0"/>
                  <a:ea typeface="宋体" pitchFamily="2" charset="-122"/>
                </a:rPr>
                <a:t>=</a:t>
              </a:r>
              <a:r>
                <a:rPr kumimoji="1" lang="en-US" altLang="zh-CN" sz="1200" i="1" dirty="0">
                  <a:latin typeface="Times New Roman" pitchFamily="18" charset="0"/>
                  <a:ea typeface="宋体" pitchFamily="2" charset="-122"/>
                </a:rPr>
                <a:t>m</a:t>
              </a:r>
            </a:p>
            <a:p>
              <a:pPr algn="ctr"/>
              <a:r>
                <a:rPr kumimoji="1" lang="en-US" altLang="zh-CN" sz="1200" i="1" dirty="0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kumimoji="1" lang="en-US" altLang="zh-CN" sz="1200" baseline="-25000" dirty="0">
                  <a:latin typeface="Times New Roman" pitchFamily="18" charset="0"/>
                  <a:ea typeface="宋体" pitchFamily="2" charset="-122"/>
                </a:rPr>
                <a:t>2</a:t>
              </a:r>
              <a:r>
                <a:rPr kumimoji="1" lang="en-US" altLang="zh-CN" sz="1200" dirty="0">
                  <a:latin typeface="Times New Roman" pitchFamily="18" charset="0"/>
                  <a:ea typeface="宋体" pitchFamily="2" charset="-122"/>
                </a:rPr>
                <a:t>=</a:t>
              </a:r>
              <a:r>
                <a:rPr kumimoji="1" lang="en-US" altLang="zh-CN" sz="1200" i="1" dirty="0">
                  <a:latin typeface="Times New Roman" pitchFamily="18" charset="0"/>
                  <a:ea typeface="宋体" pitchFamily="2" charset="-122"/>
                </a:rPr>
                <a:t>m</a:t>
              </a:r>
            </a:p>
          </p:txBody>
        </p:sp>
        <p:sp>
          <p:nvSpPr>
            <p:cNvPr id="14344" name="AutoShape 8"/>
            <p:cNvSpPr>
              <a:spLocks noChangeArrowheads="1"/>
            </p:cNvSpPr>
            <p:nvPr/>
          </p:nvSpPr>
          <p:spPr bwMode="auto">
            <a:xfrm>
              <a:off x="3421" y="1161"/>
              <a:ext cx="624" cy="240"/>
            </a:xfrm>
            <a:prstGeom prst="flowChartProcess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m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=(</a:t>
              </a:r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kumimoji="1" lang="en-US" altLang="zh-CN" sz="1200" baseline="-25000">
                  <a:latin typeface="Times New Roman" pitchFamily="18" charset="0"/>
                  <a:ea typeface="宋体" pitchFamily="2" charset="-122"/>
                </a:rPr>
                <a:t>1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+</a:t>
              </a:r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kumimoji="1" lang="en-US" altLang="zh-CN" sz="1200" baseline="-25000">
                  <a:latin typeface="Times New Roman" pitchFamily="18" charset="0"/>
                  <a:ea typeface="宋体" pitchFamily="2" charset="-122"/>
                </a:rPr>
                <a:t>2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)/2</a:t>
              </a:r>
            </a:p>
          </p:txBody>
        </p:sp>
        <p:sp>
          <p:nvSpPr>
            <p:cNvPr id="14345" name="AutoShape 9"/>
            <p:cNvSpPr>
              <a:spLocks noChangeArrowheads="1"/>
            </p:cNvSpPr>
            <p:nvPr/>
          </p:nvSpPr>
          <p:spPr bwMode="auto">
            <a:xfrm>
              <a:off x="3397" y="2304"/>
              <a:ext cx="672" cy="240"/>
            </a:xfrm>
            <a:prstGeom prst="flowChartProcess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i="1" dirty="0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kumimoji="1" lang="en-US" altLang="zh-CN" sz="1200" baseline="-25000" dirty="0">
                  <a:latin typeface="Times New Roman" pitchFamily="18" charset="0"/>
                  <a:ea typeface="宋体" pitchFamily="2" charset="-122"/>
                </a:rPr>
                <a:t>1</a:t>
              </a:r>
              <a:r>
                <a:rPr kumimoji="1" lang="en-US" altLang="zh-CN" sz="1200" dirty="0">
                  <a:latin typeface="Times New Roman" pitchFamily="18" charset="0"/>
                  <a:ea typeface="宋体" pitchFamily="2" charset="-122"/>
                </a:rPr>
                <a:t>=</a:t>
              </a:r>
              <a:r>
                <a:rPr kumimoji="1" lang="en-US" altLang="zh-CN" sz="1200" i="1" dirty="0">
                  <a:latin typeface="Times New Roman" pitchFamily="18" charset="0"/>
                  <a:ea typeface="宋体" pitchFamily="2" charset="-122"/>
                </a:rPr>
                <a:t>m</a:t>
              </a:r>
            </a:p>
          </p:txBody>
        </p:sp>
        <p:sp>
          <p:nvSpPr>
            <p:cNvPr id="14346" name="AutoShape 10"/>
            <p:cNvSpPr>
              <a:spLocks noChangeArrowheads="1"/>
            </p:cNvSpPr>
            <p:nvPr/>
          </p:nvSpPr>
          <p:spPr bwMode="auto">
            <a:xfrm>
              <a:off x="4559" y="2304"/>
              <a:ext cx="672" cy="240"/>
            </a:xfrm>
            <a:prstGeom prst="flowChartProcess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kumimoji="1" lang="en-US" altLang="zh-CN" sz="1200" baseline="-25000">
                  <a:latin typeface="Times New Roman" pitchFamily="18" charset="0"/>
                  <a:ea typeface="宋体" pitchFamily="2" charset="-122"/>
                </a:rPr>
                <a:t>2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=</a:t>
              </a:r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m</a:t>
              </a:r>
            </a:p>
          </p:txBody>
        </p:sp>
        <p:sp>
          <p:nvSpPr>
            <p:cNvPr id="14347" name="AutoShape 11"/>
            <p:cNvSpPr>
              <a:spLocks noChangeArrowheads="1"/>
            </p:cNvSpPr>
            <p:nvPr/>
          </p:nvSpPr>
          <p:spPr bwMode="auto">
            <a:xfrm>
              <a:off x="3304" y="1479"/>
              <a:ext cx="864" cy="288"/>
            </a:xfrm>
            <a:prstGeom prst="flowChartDecision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f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 (</a:t>
              </a:r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m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)=0 ?</a:t>
              </a:r>
            </a:p>
          </p:txBody>
        </p:sp>
        <p:sp>
          <p:nvSpPr>
            <p:cNvPr id="14348" name="AutoShape 12"/>
            <p:cNvSpPr>
              <a:spLocks noChangeArrowheads="1"/>
            </p:cNvSpPr>
            <p:nvPr/>
          </p:nvSpPr>
          <p:spPr bwMode="auto">
            <a:xfrm>
              <a:off x="3301" y="1872"/>
              <a:ext cx="864" cy="288"/>
            </a:xfrm>
            <a:prstGeom prst="flowChartDecision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f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(</a:t>
              </a:r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kumimoji="1" lang="en-US" altLang="zh-CN" sz="1200" baseline="-25000">
                  <a:latin typeface="Times New Roman" pitchFamily="18" charset="0"/>
                  <a:ea typeface="宋体" pitchFamily="2" charset="-122"/>
                </a:rPr>
                <a:t>1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)</a:t>
              </a:r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f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(</a:t>
              </a:r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m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)</a:t>
              </a:r>
              <a:r>
                <a:rPr kumimoji="1" lang="zh-CN" altLang="en-US" sz="1200">
                  <a:latin typeface="Times New Roman" pitchFamily="18" charset="0"/>
                  <a:ea typeface="宋体" pitchFamily="2" charset="-122"/>
                </a:rPr>
                <a:t>＞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0</a:t>
              </a:r>
            </a:p>
          </p:txBody>
        </p:sp>
        <p:sp>
          <p:nvSpPr>
            <p:cNvPr id="14349" name="AutoShape 13"/>
            <p:cNvSpPr>
              <a:spLocks noChangeArrowheads="1"/>
            </p:cNvSpPr>
            <p:nvPr/>
          </p:nvSpPr>
          <p:spPr bwMode="auto">
            <a:xfrm>
              <a:off x="3205" y="2829"/>
              <a:ext cx="1056" cy="288"/>
            </a:xfrm>
            <a:prstGeom prst="flowChartDecision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|</a:t>
              </a:r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kumimoji="1" lang="en-US" altLang="zh-CN" sz="1200" baseline="-25000">
                  <a:latin typeface="Times New Roman" pitchFamily="18" charset="0"/>
                  <a:ea typeface="宋体" pitchFamily="2" charset="-122"/>
                </a:rPr>
                <a:t>1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-</a:t>
              </a:r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kumimoji="1" lang="en-US" altLang="zh-CN" sz="1200" baseline="-25000">
                  <a:latin typeface="Times New Roman" pitchFamily="18" charset="0"/>
                  <a:ea typeface="宋体" pitchFamily="2" charset="-122"/>
                </a:rPr>
                <a:t>2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|</a:t>
              </a:r>
              <a:r>
                <a:rPr kumimoji="1" lang="zh-CN" altLang="en-US" sz="1200">
                  <a:latin typeface="Times New Roman" pitchFamily="18" charset="0"/>
                  <a:ea typeface="宋体" pitchFamily="2" charset="-122"/>
                </a:rPr>
                <a:t>＜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0.005</a:t>
              </a:r>
            </a:p>
          </p:txBody>
        </p:sp>
        <p:sp>
          <p:nvSpPr>
            <p:cNvPr id="14350" name="AutoShape 14"/>
            <p:cNvSpPr>
              <a:spLocks noChangeArrowheads="1"/>
            </p:cNvSpPr>
            <p:nvPr/>
          </p:nvSpPr>
          <p:spPr bwMode="auto">
            <a:xfrm>
              <a:off x="3517" y="3993"/>
              <a:ext cx="432" cy="192"/>
            </a:xfrm>
            <a:prstGeom prst="flowChartTerminator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zh-CN" altLang="en-US" sz="1200">
                  <a:latin typeface="Times New Roman" pitchFamily="18" charset="0"/>
                  <a:ea typeface="宋体" pitchFamily="2" charset="-122"/>
                </a:rPr>
                <a:t>结束</a:t>
              </a:r>
            </a:p>
          </p:txBody>
        </p:sp>
        <p:sp>
          <p:nvSpPr>
            <p:cNvPr id="14351" name="AutoShape 15"/>
            <p:cNvSpPr>
              <a:spLocks noChangeArrowheads="1"/>
            </p:cNvSpPr>
            <p:nvPr/>
          </p:nvSpPr>
          <p:spPr bwMode="auto">
            <a:xfrm>
              <a:off x="3013" y="3666"/>
              <a:ext cx="1440" cy="240"/>
            </a:xfrm>
            <a:prstGeom prst="parallelogram">
              <a:avLst>
                <a:gd name="adj" fmla="val 150000"/>
              </a:avLst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zh-CN" altLang="en-US" sz="1200">
                  <a:latin typeface="Times New Roman" pitchFamily="18" charset="0"/>
                  <a:ea typeface="宋体" pitchFamily="2" charset="-122"/>
                </a:rPr>
                <a:t>输出所求的近似根</a:t>
              </a:r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m</a:t>
              </a:r>
            </a:p>
          </p:txBody>
        </p:sp>
        <p:sp>
          <p:nvSpPr>
            <p:cNvPr id="14352" name="AutoShape 16"/>
            <p:cNvSpPr>
              <a:spLocks noChangeArrowheads="1"/>
            </p:cNvSpPr>
            <p:nvPr/>
          </p:nvSpPr>
          <p:spPr bwMode="auto">
            <a:xfrm>
              <a:off x="3421" y="3312"/>
              <a:ext cx="624" cy="240"/>
            </a:xfrm>
            <a:prstGeom prst="flowChartProcess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m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=(</a:t>
              </a:r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kumimoji="1" lang="en-US" altLang="zh-CN" sz="1200" baseline="-25000">
                  <a:latin typeface="Times New Roman" pitchFamily="18" charset="0"/>
                  <a:ea typeface="宋体" pitchFamily="2" charset="-122"/>
                </a:rPr>
                <a:t>1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+</a:t>
              </a:r>
              <a:r>
                <a:rPr kumimoji="1" lang="en-US" altLang="zh-CN" sz="1200" i="1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kumimoji="1" lang="en-US" altLang="zh-CN" sz="1200" baseline="-25000">
                  <a:latin typeface="Times New Roman" pitchFamily="18" charset="0"/>
                  <a:ea typeface="宋体" pitchFamily="2" charset="-122"/>
                </a:rPr>
                <a:t>2</a:t>
              </a:r>
              <a:r>
                <a:rPr kumimoji="1" lang="en-US" altLang="zh-CN" sz="1200">
                  <a:latin typeface="Times New Roman" pitchFamily="18" charset="0"/>
                  <a:ea typeface="宋体" pitchFamily="2" charset="-122"/>
                </a:rPr>
                <a:t>)/2</a:t>
              </a:r>
            </a:p>
          </p:txBody>
        </p:sp>
        <p:cxnSp>
          <p:nvCxnSpPr>
            <p:cNvPr id="14353" name="AutoShape 17"/>
            <p:cNvCxnSpPr>
              <a:cxnSpLocks noChangeShapeType="1"/>
              <a:stCxn id="14340" idx="2"/>
              <a:endCxn id="14341" idx="0"/>
            </p:cNvCxnSpPr>
            <p:nvPr/>
          </p:nvCxnSpPr>
          <p:spPr bwMode="auto">
            <a:xfrm>
              <a:off x="3733" y="288"/>
              <a:ext cx="0" cy="87"/>
            </a:xfrm>
            <a:prstGeom prst="straightConnector1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54" name="AutoShape 18"/>
            <p:cNvCxnSpPr>
              <a:cxnSpLocks noChangeShapeType="1"/>
              <a:stCxn id="14341" idx="2"/>
              <a:endCxn id="14342" idx="0"/>
            </p:cNvCxnSpPr>
            <p:nvPr/>
          </p:nvCxnSpPr>
          <p:spPr bwMode="auto">
            <a:xfrm>
              <a:off x="3733" y="618"/>
              <a:ext cx="0" cy="105"/>
            </a:xfrm>
            <a:prstGeom prst="straightConnector1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55" name="AutoShape 19"/>
            <p:cNvCxnSpPr>
              <a:cxnSpLocks noChangeShapeType="1"/>
              <a:stCxn id="14342" idx="2"/>
              <a:endCxn id="14344" idx="0"/>
            </p:cNvCxnSpPr>
            <p:nvPr/>
          </p:nvCxnSpPr>
          <p:spPr bwMode="auto">
            <a:xfrm>
              <a:off x="3733" y="935"/>
              <a:ext cx="0" cy="226"/>
            </a:xfrm>
            <a:prstGeom prst="straightConnector1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56" name="AutoShape 20"/>
            <p:cNvCxnSpPr>
              <a:cxnSpLocks noChangeShapeType="1"/>
              <a:stCxn id="14344" idx="2"/>
              <a:endCxn id="14347" idx="0"/>
            </p:cNvCxnSpPr>
            <p:nvPr/>
          </p:nvCxnSpPr>
          <p:spPr bwMode="auto">
            <a:xfrm>
              <a:off x="3733" y="1401"/>
              <a:ext cx="3" cy="78"/>
            </a:xfrm>
            <a:prstGeom prst="straightConnector1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57" name="AutoShape 21"/>
            <p:cNvCxnSpPr>
              <a:cxnSpLocks noChangeShapeType="1"/>
              <a:stCxn id="14347" idx="2"/>
              <a:endCxn id="14348" idx="0"/>
            </p:cNvCxnSpPr>
            <p:nvPr/>
          </p:nvCxnSpPr>
          <p:spPr bwMode="auto">
            <a:xfrm flipH="1">
              <a:off x="3733" y="1767"/>
              <a:ext cx="3" cy="105"/>
            </a:xfrm>
            <a:prstGeom prst="straightConnector1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58" name="AutoShape 22"/>
            <p:cNvCxnSpPr>
              <a:cxnSpLocks noChangeShapeType="1"/>
              <a:stCxn id="14348" idx="2"/>
              <a:endCxn id="14345" idx="0"/>
            </p:cNvCxnSpPr>
            <p:nvPr/>
          </p:nvCxnSpPr>
          <p:spPr bwMode="auto">
            <a:xfrm>
              <a:off x="3733" y="2160"/>
              <a:ext cx="0" cy="144"/>
            </a:xfrm>
            <a:prstGeom prst="straightConnector1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59" name="AutoShape 23"/>
            <p:cNvCxnSpPr>
              <a:cxnSpLocks noChangeShapeType="1"/>
              <a:stCxn id="14345" idx="2"/>
              <a:endCxn id="14349" idx="0"/>
            </p:cNvCxnSpPr>
            <p:nvPr/>
          </p:nvCxnSpPr>
          <p:spPr bwMode="auto">
            <a:xfrm>
              <a:off x="3733" y="2544"/>
              <a:ext cx="0" cy="285"/>
            </a:xfrm>
            <a:prstGeom prst="straightConnector1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60" name="AutoShape 24"/>
            <p:cNvCxnSpPr>
              <a:cxnSpLocks noChangeShapeType="1"/>
              <a:stCxn id="14349" idx="2"/>
              <a:endCxn id="14352" idx="0"/>
            </p:cNvCxnSpPr>
            <p:nvPr/>
          </p:nvCxnSpPr>
          <p:spPr bwMode="auto">
            <a:xfrm>
              <a:off x="3733" y="3117"/>
              <a:ext cx="0" cy="195"/>
            </a:xfrm>
            <a:prstGeom prst="straightConnector1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61" name="AutoShape 25"/>
            <p:cNvCxnSpPr>
              <a:cxnSpLocks noChangeShapeType="1"/>
              <a:stCxn id="14352" idx="2"/>
              <a:endCxn id="14351" idx="1"/>
            </p:cNvCxnSpPr>
            <p:nvPr/>
          </p:nvCxnSpPr>
          <p:spPr bwMode="auto">
            <a:xfrm>
              <a:off x="3733" y="3552"/>
              <a:ext cx="0" cy="114"/>
            </a:xfrm>
            <a:prstGeom prst="straightConnector1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62" name="AutoShape 26"/>
            <p:cNvCxnSpPr>
              <a:cxnSpLocks noChangeShapeType="1"/>
              <a:stCxn id="14351" idx="4"/>
              <a:endCxn id="14350" idx="0"/>
            </p:cNvCxnSpPr>
            <p:nvPr/>
          </p:nvCxnSpPr>
          <p:spPr bwMode="auto">
            <a:xfrm>
              <a:off x="3733" y="3906"/>
              <a:ext cx="0" cy="87"/>
            </a:xfrm>
            <a:prstGeom prst="straightConnector1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63" name="AutoShape 27"/>
            <p:cNvCxnSpPr>
              <a:cxnSpLocks noChangeShapeType="1"/>
              <a:stCxn id="14348" idx="3"/>
              <a:endCxn id="14346" idx="0"/>
            </p:cNvCxnSpPr>
            <p:nvPr/>
          </p:nvCxnSpPr>
          <p:spPr bwMode="auto">
            <a:xfrm>
              <a:off x="4165" y="2016"/>
              <a:ext cx="730" cy="288"/>
            </a:xfrm>
            <a:prstGeom prst="bentConnector2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64" name="AutoShape 28"/>
            <p:cNvCxnSpPr>
              <a:cxnSpLocks noChangeShapeType="1"/>
              <a:stCxn id="14346" idx="2"/>
            </p:cNvCxnSpPr>
            <p:nvPr/>
          </p:nvCxnSpPr>
          <p:spPr bwMode="auto">
            <a:xfrm rot="5400000">
              <a:off x="4247" y="2040"/>
              <a:ext cx="144" cy="1152"/>
            </a:xfrm>
            <a:prstGeom prst="bentConnector2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65" name="AutoShape 29"/>
            <p:cNvCxnSpPr>
              <a:cxnSpLocks noChangeShapeType="1"/>
              <a:stCxn id="14347" idx="3"/>
              <a:endCxn id="14343" idx="1"/>
            </p:cNvCxnSpPr>
            <p:nvPr/>
          </p:nvCxnSpPr>
          <p:spPr bwMode="auto">
            <a:xfrm>
              <a:off x="4168" y="1623"/>
              <a:ext cx="583" cy="3"/>
            </a:xfrm>
            <a:prstGeom prst="straightConnector1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66" name="AutoShape 30"/>
            <p:cNvCxnSpPr>
              <a:cxnSpLocks noChangeShapeType="1"/>
              <a:stCxn id="14343" idx="3"/>
            </p:cNvCxnSpPr>
            <p:nvPr/>
          </p:nvCxnSpPr>
          <p:spPr bwMode="auto">
            <a:xfrm flipH="1">
              <a:off x="3743" y="1626"/>
              <a:ext cx="1632" cy="1590"/>
            </a:xfrm>
            <a:prstGeom prst="bentConnector3">
              <a:avLst>
                <a:gd name="adj1" fmla="val -8824"/>
              </a:avLst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67" name="AutoShape 31"/>
            <p:cNvCxnSpPr>
              <a:cxnSpLocks noChangeShapeType="1"/>
              <a:stCxn id="14349" idx="1"/>
            </p:cNvCxnSpPr>
            <p:nvPr/>
          </p:nvCxnSpPr>
          <p:spPr bwMode="auto">
            <a:xfrm rot="10800000" flipH="1">
              <a:off x="3205" y="1056"/>
              <a:ext cx="536" cy="1917"/>
            </a:xfrm>
            <a:prstGeom prst="bentConnector4">
              <a:avLst>
                <a:gd name="adj1" fmla="val -129481"/>
                <a:gd name="adj2" fmla="val 99894"/>
              </a:avLst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368" name="Text Box 32"/>
            <p:cNvSpPr txBox="1">
              <a:spLocks noChangeArrowheads="1"/>
            </p:cNvSpPr>
            <p:nvPr/>
          </p:nvSpPr>
          <p:spPr bwMode="auto">
            <a:xfrm>
              <a:off x="4261" y="1443"/>
              <a:ext cx="213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1200">
                  <a:latin typeface="Times New Roman" pitchFamily="18" charset="0"/>
                  <a:ea typeface="宋体" pitchFamily="2" charset="-122"/>
                </a:rPr>
                <a:t>是</a:t>
              </a:r>
            </a:p>
          </p:txBody>
        </p:sp>
        <p:sp>
          <p:nvSpPr>
            <p:cNvPr id="14369" name="Text Box 33"/>
            <p:cNvSpPr txBox="1">
              <a:spLocks noChangeArrowheads="1"/>
            </p:cNvSpPr>
            <p:nvPr/>
          </p:nvSpPr>
          <p:spPr bwMode="auto">
            <a:xfrm>
              <a:off x="3508" y="1715"/>
              <a:ext cx="213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1200">
                  <a:latin typeface="Times New Roman" pitchFamily="18" charset="0"/>
                  <a:ea typeface="宋体" pitchFamily="2" charset="-122"/>
                </a:rPr>
                <a:t>否</a:t>
              </a:r>
            </a:p>
          </p:txBody>
        </p:sp>
        <p:sp>
          <p:nvSpPr>
            <p:cNvPr id="14370" name="Text Box 34"/>
            <p:cNvSpPr txBox="1">
              <a:spLocks noChangeArrowheads="1"/>
            </p:cNvSpPr>
            <p:nvPr/>
          </p:nvSpPr>
          <p:spPr bwMode="auto">
            <a:xfrm>
              <a:off x="4261" y="1847"/>
              <a:ext cx="25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1200">
                  <a:latin typeface="Times New Roman" pitchFamily="18" charset="0"/>
                  <a:ea typeface="宋体" pitchFamily="2" charset="-122"/>
                </a:rPr>
                <a:t>否</a:t>
              </a:r>
            </a:p>
          </p:txBody>
        </p:sp>
        <p:sp>
          <p:nvSpPr>
            <p:cNvPr id="14371" name="Text Box 35"/>
            <p:cNvSpPr txBox="1">
              <a:spLocks noChangeArrowheads="1"/>
            </p:cNvSpPr>
            <p:nvPr/>
          </p:nvSpPr>
          <p:spPr bwMode="auto">
            <a:xfrm>
              <a:off x="3508" y="2129"/>
              <a:ext cx="213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1200">
                  <a:latin typeface="Times New Roman" pitchFamily="18" charset="0"/>
                  <a:ea typeface="宋体" pitchFamily="2" charset="-122"/>
                </a:rPr>
                <a:t>是</a:t>
              </a:r>
            </a:p>
          </p:txBody>
        </p:sp>
        <p:sp>
          <p:nvSpPr>
            <p:cNvPr id="14372" name="Text Box 36"/>
            <p:cNvSpPr txBox="1">
              <a:spLocks noChangeArrowheads="1"/>
            </p:cNvSpPr>
            <p:nvPr/>
          </p:nvSpPr>
          <p:spPr bwMode="auto">
            <a:xfrm>
              <a:off x="2869" y="2801"/>
              <a:ext cx="213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1200">
                  <a:latin typeface="Times New Roman" pitchFamily="18" charset="0"/>
                  <a:ea typeface="宋体" pitchFamily="2" charset="-122"/>
                </a:rPr>
                <a:t>否</a:t>
              </a:r>
            </a:p>
          </p:txBody>
        </p:sp>
        <p:sp>
          <p:nvSpPr>
            <p:cNvPr id="14373" name="Text Box 37"/>
            <p:cNvSpPr txBox="1">
              <a:spLocks noChangeArrowheads="1"/>
            </p:cNvSpPr>
            <p:nvPr/>
          </p:nvSpPr>
          <p:spPr bwMode="auto">
            <a:xfrm>
              <a:off x="3554" y="3089"/>
              <a:ext cx="213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1200">
                  <a:latin typeface="Times New Roman" pitchFamily="18" charset="0"/>
                  <a:ea typeface="宋体" pitchFamily="2" charset="-122"/>
                </a:rPr>
                <a:t>是</a:t>
              </a:r>
            </a:p>
          </p:txBody>
        </p:sp>
      </p:grpSp>
      <p:sp>
        <p:nvSpPr>
          <p:cNvPr id="14374" name="Text Box 38"/>
          <p:cNvSpPr txBox="1">
            <a:spLocks noChangeArrowheads="1"/>
          </p:cNvSpPr>
          <p:nvPr/>
        </p:nvSpPr>
        <p:spPr bwMode="auto">
          <a:xfrm>
            <a:off x="200025" y="176213"/>
            <a:ext cx="19800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/>
              <a:t>流程图表示</a:t>
            </a:r>
          </a:p>
        </p:txBody>
      </p:sp>
      <p:sp>
        <p:nvSpPr>
          <p:cNvPr id="14375" name="Text Box 39"/>
          <p:cNvSpPr txBox="1">
            <a:spLocks noChangeArrowheads="1"/>
          </p:cNvSpPr>
          <p:nvPr/>
        </p:nvSpPr>
        <p:spPr bwMode="auto">
          <a:xfrm>
            <a:off x="87313" y="1221581"/>
            <a:ext cx="3548062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/>
              <a:t>分析在整个程序框图中，哪些部分是顺序结构、条件结构、循环结构</a:t>
            </a:r>
          </a:p>
        </p:txBody>
      </p:sp>
    </p:spTree>
    <p:extLst>
      <p:ext uri="{BB962C8B-B14F-4D97-AF65-F5344CB8AC3E}">
        <p14:creationId xmlns:p14="http://schemas.microsoft.com/office/powerpoint/2010/main" val="239165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07950" y="86916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练习巩固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395289" y="465535"/>
            <a:ext cx="872226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1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、设计一算法，求积</a:t>
            </a:r>
            <a:r>
              <a:rPr kumimoji="1"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:1×2×3×…×100</a:t>
            </a:r>
            <a:r>
              <a:rPr kumimoji="1"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，画出流程图</a:t>
            </a:r>
          </a:p>
        </p:txBody>
      </p:sp>
      <p:grpSp>
        <p:nvGrpSpPr>
          <p:cNvPr id="11286" name="Group 22"/>
          <p:cNvGrpSpPr>
            <a:grpSpLocks/>
          </p:cNvGrpSpPr>
          <p:nvPr/>
        </p:nvGrpSpPr>
        <p:grpSpPr bwMode="auto">
          <a:xfrm>
            <a:off x="4824435" y="1008461"/>
            <a:ext cx="2782887" cy="4048125"/>
            <a:chOff x="3039" y="847"/>
            <a:chExt cx="1753" cy="3400"/>
          </a:xfrm>
        </p:grpSpPr>
        <p:sp>
          <p:nvSpPr>
            <p:cNvPr id="11270" name="AutoShape 6"/>
            <p:cNvSpPr>
              <a:spLocks noChangeArrowheads="1"/>
            </p:cNvSpPr>
            <p:nvPr/>
          </p:nvSpPr>
          <p:spPr bwMode="auto">
            <a:xfrm>
              <a:off x="3545" y="4021"/>
              <a:ext cx="936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sp>
          <p:nvSpPr>
            <p:cNvPr id="11271" name="AutoShape 7"/>
            <p:cNvSpPr>
              <a:spLocks noChangeArrowheads="1"/>
            </p:cNvSpPr>
            <p:nvPr/>
          </p:nvSpPr>
          <p:spPr bwMode="auto">
            <a:xfrm>
              <a:off x="3234" y="3522"/>
              <a:ext cx="1558" cy="272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</a:p>
          </p:txBody>
        </p:sp>
        <p:sp>
          <p:nvSpPr>
            <p:cNvPr id="11272" name="AutoShape 8"/>
            <p:cNvSpPr>
              <a:spLocks noChangeArrowheads="1"/>
            </p:cNvSpPr>
            <p:nvPr/>
          </p:nvSpPr>
          <p:spPr bwMode="auto">
            <a:xfrm>
              <a:off x="3288" y="1300"/>
              <a:ext cx="1452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=1</a:t>
              </a:r>
            </a:p>
          </p:txBody>
        </p:sp>
        <p:sp>
          <p:nvSpPr>
            <p:cNvPr id="11273" name="AutoShape 9"/>
            <p:cNvSpPr>
              <a:spLocks noChangeArrowheads="1"/>
            </p:cNvSpPr>
            <p:nvPr/>
          </p:nvSpPr>
          <p:spPr bwMode="auto">
            <a:xfrm>
              <a:off x="3545" y="847"/>
              <a:ext cx="936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11274" name="AutoShape 10"/>
            <p:cNvSpPr>
              <a:spLocks noChangeArrowheads="1"/>
            </p:cNvSpPr>
            <p:nvPr/>
          </p:nvSpPr>
          <p:spPr bwMode="auto">
            <a:xfrm>
              <a:off x="3288" y="1934"/>
              <a:ext cx="1452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= </a:t>
              </a:r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+ 1</a:t>
              </a:r>
            </a:p>
          </p:txBody>
        </p:sp>
        <p:sp>
          <p:nvSpPr>
            <p:cNvPr id="11275" name="AutoShape 11"/>
            <p:cNvSpPr>
              <a:spLocks noChangeArrowheads="1"/>
            </p:cNvSpPr>
            <p:nvPr/>
          </p:nvSpPr>
          <p:spPr bwMode="auto">
            <a:xfrm>
              <a:off x="3288" y="2387"/>
              <a:ext cx="1452" cy="273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*</a:t>
              </a:r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11276" name="AutoShape 12"/>
            <p:cNvCxnSpPr>
              <a:cxnSpLocks noChangeShapeType="1"/>
              <a:stCxn id="11272" idx="2"/>
              <a:endCxn id="11274" idx="0"/>
            </p:cNvCxnSpPr>
            <p:nvPr/>
          </p:nvCxnSpPr>
          <p:spPr bwMode="auto">
            <a:xfrm>
              <a:off x="4014" y="1572"/>
              <a:ext cx="0" cy="36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277" name="AutoShape 13"/>
            <p:cNvCxnSpPr>
              <a:cxnSpLocks noChangeShapeType="1"/>
              <a:stCxn id="11274" idx="2"/>
              <a:endCxn id="11275" idx="0"/>
            </p:cNvCxnSpPr>
            <p:nvPr/>
          </p:nvCxnSpPr>
          <p:spPr bwMode="auto">
            <a:xfrm>
              <a:off x="4014" y="2206"/>
              <a:ext cx="0" cy="1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278" name="AutoShape 14"/>
            <p:cNvSpPr>
              <a:spLocks noChangeArrowheads="1"/>
            </p:cNvSpPr>
            <p:nvPr/>
          </p:nvSpPr>
          <p:spPr bwMode="auto">
            <a:xfrm>
              <a:off x="3313" y="2841"/>
              <a:ext cx="1402" cy="454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&gt;=100?</a:t>
              </a:r>
            </a:p>
          </p:txBody>
        </p:sp>
        <p:cxnSp>
          <p:nvCxnSpPr>
            <p:cNvPr id="11279" name="AutoShape 15"/>
            <p:cNvCxnSpPr>
              <a:cxnSpLocks noChangeShapeType="1"/>
              <a:stCxn id="11275" idx="2"/>
              <a:endCxn id="11278" idx="0"/>
            </p:cNvCxnSpPr>
            <p:nvPr/>
          </p:nvCxnSpPr>
          <p:spPr bwMode="auto">
            <a:xfrm>
              <a:off x="4014" y="2660"/>
              <a:ext cx="0" cy="1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280" name="AutoShape 16"/>
            <p:cNvCxnSpPr>
              <a:cxnSpLocks noChangeShapeType="1"/>
              <a:stCxn id="11278" idx="2"/>
              <a:endCxn id="11271" idx="1"/>
            </p:cNvCxnSpPr>
            <p:nvPr/>
          </p:nvCxnSpPr>
          <p:spPr bwMode="auto">
            <a:xfrm flipH="1">
              <a:off x="4013" y="3295"/>
              <a:ext cx="1" cy="22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281" name="AutoShape 17"/>
            <p:cNvCxnSpPr>
              <a:cxnSpLocks noChangeShapeType="1"/>
              <a:stCxn id="11278" idx="1"/>
            </p:cNvCxnSpPr>
            <p:nvPr/>
          </p:nvCxnSpPr>
          <p:spPr bwMode="auto">
            <a:xfrm rot="10800000" flipH="1">
              <a:off x="3313" y="1752"/>
              <a:ext cx="701" cy="1316"/>
            </a:xfrm>
            <a:prstGeom prst="bentConnector4">
              <a:avLst>
                <a:gd name="adj1" fmla="val -36236"/>
                <a:gd name="adj2" fmla="val 10038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282" name="AutoShape 18"/>
            <p:cNvCxnSpPr>
              <a:cxnSpLocks noChangeShapeType="1"/>
              <a:stCxn id="11271" idx="4"/>
              <a:endCxn id="11270" idx="0"/>
            </p:cNvCxnSpPr>
            <p:nvPr/>
          </p:nvCxnSpPr>
          <p:spPr bwMode="auto">
            <a:xfrm>
              <a:off x="4013" y="3794"/>
              <a:ext cx="0" cy="22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283" name="AutoShape 19"/>
            <p:cNvCxnSpPr>
              <a:cxnSpLocks noChangeShapeType="1"/>
              <a:stCxn id="11273" idx="2"/>
              <a:endCxn id="11272" idx="0"/>
            </p:cNvCxnSpPr>
            <p:nvPr/>
          </p:nvCxnSpPr>
          <p:spPr bwMode="auto">
            <a:xfrm>
              <a:off x="4013" y="1073"/>
              <a:ext cx="1" cy="22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284" name="Text Box 20"/>
            <p:cNvSpPr txBox="1">
              <a:spLocks noChangeArrowheads="1"/>
            </p:cNvSpPr>
            <p:nvPr/>
          </p:nvSpPr>
          <p:spPr bwMode="auto">
            <a:xfrm>
              <a:off x="3039" y="2780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11285" name="Text Box 21"/>
            <p:cNvSpPr txBox="1">
              <a:spLocks noChangeArrowheads="1"/>
            </p:cNvSpPr>
            <p:nvPr/>
          </p:nvSpPr>
          <p:spPr bwMode="auto">
            <a:xfrm>
              <a:off x="4024" y="3249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</p:grpSp>
      <p:sp>
        <p:nvSpPr>
          <p:cNvPr id="11287" name="Text Box 23"/>
          <p:cNvSpPr txBox="1">
            <a:spLocks noChangeArrowheads="1"/>
          </p:cNvSpPr>
          <p:nvPr/>
        </p:nvSpPr>
        <p:spPr bwMode="auto">
          <a:xfrm>
            <a:off x="519156" y="1131105"/>
            <a:ext cx="4052887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思考：该流程图与前面的例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中求和的流程图有何不同？</a:t>
            </a:r>
          </a:p>
        </p:txBody>
      </p:sp>
      <p:pic>
        <p:nvPicPr>
          <p:cNvPr id="35842" name="Picture 2" descr="C:\Documents and Settings\Administrator\桌面\新建文件夹 (4)\u=2621693357,2030354631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2" y="2849479"/>
            <a:ext cx="1628775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281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39552" y="137488"/>
            <a:ext cx="75088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、设计一算法输出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1~1000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以内能被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整除的整数</a:t>
            </a:r>
          </a:p>
        </p:txBody>
      </p:sp>
      <p:grpSp>
        <p:nvGrpSpPr>
          <p:cNvPr id="12340" name="Group 52"/>
          <p:cNvGrpSpPr>
            <a:grpSpLocks/>
          </p:cNvGrpSpPr>
          <p:nvPr/>
        </p:nvGrpSpPr>
        <p:grpSpPr bwMode="auto">
          <a:xfrm>
            <a:off x="5184784" y="975123"/>
            <a:ext cx="3203575" cy="3702844"/>
            <a:chOff x="3039" y="709"/>
            <a:chExt cx="2018" cy="3110"/>
          </a:xfrm>
        </p:grpSpPr>
        <p:sp>
          <p:nvSpPr>
            <p:cNvPr id="12311" name="AutoShape 23"/>
            <p:cNvSpPr>
              <a:spLocks noChangeArrowheads="1"/>
            </p:cNvSpPr>
            <p:nvPr/>
          </p:nvSpPr>
          <p:spPr bwMode="auto">
            <a:xfrm>
              <a:off x="3241" y="3656"/>
              <a:ext cx="726" cy="163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sp>
          <p:nvSpPr>
            <p:cNvPr id="12313" name="AutoShape 25"/>
            <p:cNvSpPr>
              <a:spLocks noChangeArrowheads="1"/>
            </p:cNvSpPr>
            <p:nvPr/>
          </p:nvSpPr>
          <p:spPr bwMode="auto">
            <a:xfrm>
              <a:off x="3039" y="2144"/>
              <a:ext cx="1129" cy="197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 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+1</a:t>
              </a:r>
            </a:p>
          </p:txBody>
        </p:sp>
        <p:sp>
          <p:nvSpPr>
            <p:cNvPr id="12315" name="AutoShape 27"/>
            <p:cNvSpPr>
              <a:spLocks noChangeArrowheads="1"/>
            </p:cNvSpPr>
            <p:nvPr/>
          </p:nvSpPr>
          <p:spPr bwMode="auto">
            <a:xfrm>
              <a:off x="3059" y="1616"/>
              <a:ext cx="1089" cy="327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&lt;1000?</a:t>
              </a:r>
            </a:p>
          </p:txBody>
        </p:sp>
        <p:sp>
          <p:nvSpPr>
            <p:cNvPr id="12320" name="AutoShape 32"/>
            <p:cNvSpPr>
              <a:spLocks noChangeArrowheads="1"/>
            </p:cNvSpPr>
            <p:nvPr/>
          </p:nvSpPr>
          <p:spPr bwMode="auto">
            <a:xfrm>
              <a:off x="3848" y="2841"/>
              <a:ext cx="1209" cy="196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22" name="Text Box 34"/>
            <p:cNvSpPr txBox="1">
              <a:spLocks noChangeArrowheads="1"/>
            </p:cNvSpPr>
            <p:nvPr/>
          </p:nvSpPr>
          <p:spPr bwMode="auto">
            <a:xfrm>
              <a:off x="4241" y="1525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12323" name="Text Box 35"/>
            <p:cNvSpPr txBox="1">
              <a:spLocks noChangeArrowheads="1"/>
            </p:cNvSpPr>
            <p:nvPr/>
          </p:nvSpPr>
          <p:spPr bwMode="auto">
            <a:xfrm>
              <a:off x="3152" y="1888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12324" name="AutoShape 36"/>
            <p:cNvSpPr>
              <a:spLocks noChangeArrowheads="1"/>
            </p:cNvSpPr>
            <p:nvPr/>
          </p:nvSpPr>
          <p:spPr bwMode="auto">
            <a:xfrm>
              <a:off x="3039" y="1072"/>
              <a:ext cx="1129" cy="196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</a:p>
          </p:txBody>
        </p:sp>
        <p:sp>
          <p:nvSpPr>
            <p:cNvPr id="12325" name="AutoShape 37"/>
            <p:cNvSpPr>
              <a:spLocks noChangeArrowheads="1"/>
            </p:cNvSpPr>
            <p:nvPr/>
          </p:nvSpPr>
          <p:spPr bwMode="auto">
            <a:xfrm>
              <a:off x="3241" y="709"/>
              <a:ext cx="726" cy="209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12327" name="AutoShape 39"/>
            <p:cNvSpPr>
              <a:spLocks noChangeArrowheads="1"/>
            </p:cNvSpPr>
            <p:nvPr/>
          </p:nvSpPr>
          <p:spPr bwMode="auto">
            <a:xfrm>
              <a:off x="3059" y="2559"/>
              <a:ext cx="1089" cy="327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整除</a:t>
              </a:r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?</a:t>
              </a:r>
            </a:p>
          </p:txBody>
        </p:sp>
        <p:cxnSp>
          <p:nvCxnSpPr>
            <p:cNvPr id="12329" name="AutoShape 41"/>
            <p:cNvCxnSpPr>
              <a:cxnSpLocks noChangeShapeType="1"/>
              <a:stCxn id="12325" idx="2"/>
              <a:endCxn id="12324" idx="0"/>
            </p:cNvCxnSpPr>
            <p:nvPr/>
          </p:nvCxnSpPr>
          <p:spPr bwMode="auto">
            <a:xfrm>
              <a:off x="3604" y="918"/>
              <a:ext cx="0" cy="15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330" name="AutoShape 42"/>
            <p:cNvCxnSpPr>
              <a:cxnSpLocks noChangeShapeType="1"/>
              <a:stCxn id="12324" idx="2"/>
              <a:endCxn id="12315" idx="0"/>
            </p:cNvCxnSpPr>
            <p:nvPr/>
          </p:nvCxnSpPr>
          <p:spPr bwMode="auto">
            <a:xfrm>
              <a:off x="3604" y="1268"/>
              <a:ext cx="0" cy="34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331" name="AutoShape 43"/>
            <p:cNvCxnSpPr>
              <a:cxnSpLocks noChangeShapeType="1"/>
              <a:stCxn id="12315" idx="2"/>
              <a:endCxn id="12313" idx="0"/>
            </p:cNvCxnSpPr>
            <p:nvPr/>
          </p:nvCxnSpPr>
          <p:spPr bwMode="auto">
            <a:xfrm>
              <a:off x="3604" y="1943"/>
              <a:ext cx="0" cy="20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332" name="AutoShape 44"/>
            <p:cNvCxnSpPr>
              <a:cxnSpLocks noChangeShapeType="1"/>
              <a:stCxn id="12313" idx="2"/>
              <a:endCxn id="12327" idx="0"/>
            </p:cNvCxnSpPr>
            <p:nvPr/>
          </p:nvCxnSpPr>
          <p:spPr bwMode="auto">
            <a:xfrm>
              <a:off x="3604" y="2341"/>
              <a:ext cx="0" cy="21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334" name="AutoShape 46"/>
            <p:cNvCxnSpPr>
              <a:cxnSpLocks noChangeShapeType="1"/>
              <a:stCxn id="12327" idx="2"/>
            </p:cNvCxnSpPr>
            <p:nvPr/>
          </p:nvCxnSpPr>
          <p:spPr bwMode="auto">
            <a:xfrm rot="5400000" flipH="1" flipV="1">
              <a:off x="2866" y="2127"/>
              <a:ext cx="1497" cy="22"/>
            </a:xfrm>
            <a:prstGeom prst="bentConnector5">
              <a:avLst>
                <a:gd name="adj1" fmla="val -24116"/>
                <a:gd name="adj2" fmla="val -4295458"/>
                <a:gd name="adj3" fmla="val 10019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335" name="AutoShape 47"/>
            <p:cNvCxnSpPr>
              <a:cxnSpLocks noChangeShapeType="1"/>
              <a:stCxn id="12327" idx="3"/>
              <a:endCxn id="12320" idx="1"/>
            </p:cNvCxnSpPr>
            <p:nvPr/>
          </p:nvCxnSpPr>
          <p:spPr bwMode="auto">
            <a:xfrm>
              <a:off x="4148" y="2723"/>
              <a:ext cx="305" cy="118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336" name="AutoShape 48"/>
            <p:cNvCxnSpPr>
              <a:cxnSpLocks noChangeShapeType="1"/>
              <a:stCxn id="12315" idx="3"/>
              <a:endCxn id="12311" idx="0"/>
            </p:cNvCxnSpPr>
            <p:nvPr/>
          </p:nvCxnSpPr>
          <p:spPr bwMode="auto">
            <a:xfrm flipH="1">
              <a:off x="3604" y="1780"/>
              <a:ext cx="544" cy="1876"/>
            </a:xfrm>
            <a:prstGeom prst="bentConnector4">
              <a:avLst>
                <a:gd name="adj1" fmla="val -214523"/>
                <a:gd name="adj2" fmla="val 8704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337" name="AutoShape 49"/>
            <p:cNvCxnSpPr>
              <a:cxnSpLocks noChangeShapeType="1"/>
              <a:stCxn id="12320" idx="4"/>
            </p:cNvCxnSpPr>
            <p:nvPr/>
          </p:nvCxnSpPr>
          <p:spPr bwMode="auto">
            <a:xfrm rot="5400000">
              <a:off x="3924" y="2719"/>
              <a:ext cx="211" cy="847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338" name="Text Box 50"/>
            <p:cNvSpPr txBox="1">
              <a:spLocks noChangeArrowheads="1"/>
            </p:cNvSpPr>
            <p:nvPr/>
          </p:nvSpPr>
          <p:spPr bwMode="auto">
            <a:xfrm>
              <a:off x="3288" y="2886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12339" name="Text Box 51"/>
            <p:cNvSpPr txBox="1">
              <a:spLocks noChangeArrowheads="1"/>
            </p:cNvSpPr>
            <p:nvPr/>
          </p:nvSpPr>
          <p:spPr bwMode="auto">
            <a:xfrm>
              <a:off x="4241" y="2432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</p:grpSp>
      <p:sp>
        <p:nvSpPr>
          <p:cNvPr id="12342" name="Text Box 54"/>
          <p:cNvSpPr txBox="1">
            <a:spLocks noChangeArrowheads="1"/>
          </p:cNvSpPr>
          <p:nvPr/>
        </p:nvSpPr>
        <p:spPr bwMode="auto">
          <a:xfrm>
            <a:off x="324206" y="789213"/>
            <a:ext cx="11079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算法：</a:t>
            </a:r>
          </a:p>
        </p:txBody>
      </p:sp>
      <p:sp>
        <p:nvSpPr>
          <p:cNvPr id="12343" name="Text Box 55"/>
          <p:cNvSpPr txBox="1">
            <a:spLocks noChangeArrowheads="1"/>
          </p:cNvSpPr>
          <p:nvPr/>
        </p:nvSpPr>
        <p:spPr bwMode="auto">
          <a:xfrm>
            <a:off x="395641" y="1491682"/>
            <a:ext cx="35189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：确定</a:t>
            </a:r>
            <a:r>
              <a:rPr lang="en-US" altLang="zh-CN"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的初始值为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</p:txBody>
      </p:sp>
      <p:sp>
        <p:nvSpPr>
          <p:cNvPr id="12344" name="Text Box 56"/>
          <p:cNvSpPr txBox="1">
            <a:spLocks noChangeArrowheads="1"/>
          </p:cNvSpPr>
          <p:nvPr/>
        </p:nvSpPr>
        <p:spPr bwMode="auto">
          <a:xfrm>
            <a:off x="395633" y="2055020"/>
            <a:ext cx="38163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：判断</a:t>
            </a:r>
            <a:r>
              <a:rPr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是否等于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1000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，若是则程序结束，否则进入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</p:txBody>
      </p:sp>
      <p:sp>
        <p:nvSpPr>
          <p:cNvPr id="12345" name="Text Box 57"/>
          <p:cNvSpPr txBox="1">
            <a:spLocks noChangeArrowheads="1"/>
          </p:cNvSpPr>
          <p:nvPr/>
        </p:nvSpPr>
        <p:spPr bwMode="auto">
          <a:xfrm>
            <a:off x="395978" y="3165701"/>
            <a:ext cx="369252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：使</a:t>
            </a:r>
            <a:r>
              <a:rPr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增加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，判断</a:t>
            </a:r>
            <a:r>
              <a:rPr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是否能被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整除，若能输出</a:t>
            </a:r>
            <a:r>
              <a:rPr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，并返回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；否则直接返回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76142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1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43" grpId="0"/>
      <p:bldP spid="12344" grpId="0"/>
      <p:bldP spid="123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7524328" y="1692951"/>
            <a:ext cx="55399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小结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845692" y="943511"/>
            <a:ext cx="32367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、循环结构的特点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756380" y="1892560"/>
            <a:ext cx="39549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、循环结构的框图表示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845692" y="2820591"/>
            <a:ext cx="431400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、循环结构有注意的问题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755576" y="3274219"/>
            <a:ext cx="63373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避免死循环的出现，设置好进入（结束）循环体的条件。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971600" y="2353926"/>
            <a:ext cx="23391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当型和直到型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941160" y="1446192"/>
            <a:ext cx="34163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重复同一个处理过程</a:t>
            </a:r>
          </a:p>
        </p:txBody>
      </p:sp>
    </p:spTree>
    <p:extLst>
      <p:ext uri="{BB962C8B-B14F-4D97-AF65-F5344CB8AC3E}">
        <p14:creationId xmlns:p14="http://schemas.microsoft.com/office/powerpoint/2010/main" val="370040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  <p:bldP spid="15367" grpId="0"/>
      <p:bldP spid="15368" grpId="0"/>
      <p:bldP spid="15369" grpId="0"/>
      <p:bldP spid="153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Documents and Settings\Administrator\桌面\新建文件夹 (4)\u=1042924234,1733497266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2349"/>
            <a:ext cx="6861009" cy="4310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644008" y="1794470"/>
            <a:ext cx="1800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课外作业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6883561" y="1563638"/>
            <a:ext cx="2036651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E66036"/>
                </a:solidFill>
                <a:latin typeface="+mn-ea"/>
              </a:rPr>
              <a:t>P11  </a:t>
            </a:r>
            <a:r>
              <a:rPr lang="zh-CN" altLang="en-US" sz="2800" b="1" dirty="0">
                <a:solidFill>
                  <a:srgbClr val="E66036"/>
                </a:solidFill>
                <a:latin typeface="+mn-ea"/>
              </a:rPr>
              <a:t>练习</a:t>
            </a:r>
            <a:r>
              <a:rPr lang="en-US" altLang="zh-CN" sz="2800" b="1" dirty="0">
                <a:solidFill>
                  <a:srgbClr val="E66036"/>
                </a:solidFill>
                <a:latin typeface="+mn-ea"/>
              </a:rPr>
              <a:t>2</a:t>
            </a:r>
          </a:p>
          <a:p>
            <a:r>
              <a:rPr lang="zh-CN" altLang="en-US" sz="2800" b="1" dirty="0">
                <a:solidFill>
                  <a:srgbClr val="E66036"/>
                </a:solidFill>
                <a:latin typeface="+mn-ea"/>
              </a:rPr>
              <a:t>习题</a:t>
            </a:r>
            <a:r>
              <a:rPr lang="en-US" altLang="zh-CN" sz="2800" b="1" dirty="0">
                <a:solidFill>
                  <a:srgbClr val="E66036"/>
                </a:solidFill>
                <a:latin typeface="+mn-ea"/>
              </a:rPr>
              <a:t>1.1  A</a:t>
            </a:r>
            <a:r>
              <a:rPr lang="zh-CN" altLang="en-US" sz="2800" b="1" dirty="0">
                <a:solidFill>
                  <a:srgbClr val="E66036"/>
                </a:solidFill>
                <a:latin typeface="+mn-ea"/>
              </a:rPr>
              <a:t>组  第</a:t>
            </a:r>
            <a:r>
              <a:rPr lang="en-US" altLang="zh-CN" sz="2800" b="1" dirty="0">
                <a:solidFill>
                  <a:srgbClr val="E66036"/>
                </a:solidFill>
                <a:latin typeface="+mn-ea"/>
              </a:rPr>
              <a:t>2</a:t>
            </a:r>
            <a:r>
              <a:rPr lang="zh-CN" altLang="en-US" sz="2800" b="1" dirty="0">
                <a:solidFill>
                  <a:srgbClr val="E66036"/>
                </a:solidFill>
                <a:latin typeface="+mn-ea"/>
              </a:rPr>
              <a:t>题</a:t>
            </a:r>
          </a:p>
        </p:txBody>
      </p:sp>
    </p:spTree>
    <p:extLst>
      <p:ext uri="{BB962C8B-B14F-4D97-AF65-F5344CB8AC3E}">
        <p14:creationId xmlns:p14="http://schemas.microsoft.com/office/powerpoint/2010/main" val="302874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33218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7014" y="1635646"/>
            <a:ext cx="203773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第二课时</a:t>
            </a:r>
          </a:p>
        </p:txBody>
      </p:sp>
      <p:pic>
        <p:nvPicPr>
          <p:cNvPr id="26626" name="Picture 2" descr="C:\Documents and Settings\Administrator\桌面\新建文件夹 (4)\u=3215479230,1555323655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027" y="2787774"/>
            <a:ext cx="1959711" cy="1432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58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:\Documents and Settings\Administrator\桌面\新建文件夹 (4)\86243932864199618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684" y="88197"/>
            <a:ext cx="4878346" cy="487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62184" y="96049"/>
            <a:ext cx="16273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/>
              <a:t>知识回忆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023982" y="969169"/>
            <a:ext cx="32704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/>
              <a:t>1</a:t>
            </a:r>
            <a:r>
              <a:rPr lang="zh-CN" altLang="en-US" sz="2800" b="1" dirty="0"/>
              <a:t>、程序框图的概念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1023938" y="1646048"/>
            <a:ext cx="435247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/>
              <a:t>2</a:t>
            </a:r>
            <a:r>
              <a:rPr lang="zh-CN" altLang="en-US" sz="2800" b="1" dirty="0"/>
              <a:t>、程序框图的图示和意义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1023945" y="2265760"/>
            <a:ext cx="50738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/>
              <a:t>3</a:t>
            </a:r>
            <a:r>
              <a:rPr lang="zh-CN" altLang="en-US" sz="2800" b="1" dirty="0"/>
              <a:t>、顺序结构和条件结构的特点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023939" y="2967038"/>
            <a:ext cx="21884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/>
              <a:t>4</a:t>
            </a:r>
            <a:r>
              <a:rPr lang="zh-CN" altLang="en-US" sz="2800" b="1" dirty="0"/>
              <a:t>、作业分析</a:t>
            </a:r>
          </a:p>
        </p:txBody>
      </p:sp>
    </p:spTree>
    <p:extLst>
      <p:ext uri="{BB962C8B-B14F-4D97-AF65-F5344CB8AC3E}">
        <p14:creationId xmlns:p14="http://schemas.microsoft.com/office/powerpoint/2010/main" val="228369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539751" y="357188"/>
            <a:ext cx="61189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  </a:t>
            </a: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设计一算法，求和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:1+2+3+…+100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97192" y="1450896"/>
            <a:ext cx="496778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第一步：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确定首数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，尾数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，项数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479400" y="2354874"/>
            <a:ext cx="4319366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第二步：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利用公式“总和</a:t>
            </a:r>
            <a:r>
              <a:rPr kumimoji="1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首数</a:t>
            </a:r>
            <a:r>
              <a:rPr kumimoji="1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尾数）</a:t>
            </a:r>
            <a:r>
              <a:rPr kumimoji="1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项数</a:t>
            </a:r>
            <a:r>
              <a:rPr kumimoji="1"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/2”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求和；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466752" y="3877272"/>
            <a:ext cx="41344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第三步：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输出求和结果。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539751" y="959972"/>
            <a:ext cx="14414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算法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</p:txBody>
      </p:sp>
      <p:grpSp>
        <p:nvGrpSpPr>
          <p:cNvPr id="5130" name="Group 10"/>
          <p:cNvGrpSpPr>
            <a:grpSpLocks/>
          </p:cNvGrpSpPr>
          <p:nvPr/>
        </p:nvGrpSpPr>
        <p:grpSpPr bwMode="auto">
          <a:xfrm>
            <a:off x="5651505" y="1221582"/>
            <a:ext cx="1871663" cy="3218260"/>
            <a:chOff x="1089" y="1389"/>
            <a:chExt cx="1179" cy="2703"/>
          </a:xfrm>
        </p:grpSpPr>
        <p:sp>
          <p:nvSpPr>
            <p:cNvPr id="5131" name="AutoShape 11"/>
            <p:cNvSpPr>
              <a:spLocks noChangeArrowheads="1"/>
            </p:cNvSpPr>
            <p:nvPr/>
          </p:nvSpPr>
          <p:spPr bwMode="auto">
            <a:xfrm>
              <a:off x="1225" y="1389"/>
              <a:ext cx="907" cy="31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5132" name="AutoShape 12"/>
            <p:cNvSpPr>
              <a:spLocks noChangeArrowheads="1"/>
            </p:cNvSpPr>
            <p:nvPr/>
          </p:nvSpPr>
          <p:spPr bwMode="auto">
            <a:xfrm>
              <a:off x="1225" y="3774"/>
              <a:ext cx="907" cy="31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sp>
          <p:nvSpPr>
            <p:cNvPr id="5133" name="AutoShape 13"/>
            <p:cNvSpPr>
              <a:spLocks noChangeArrowheads="1"/>
            </p:cNvSpPr>
            <p:nvPr/>
          </p:nvSpPr>
          <p:spPr bwMode="auto">
            <a:xfrm>
              <a:off x="1111" y="1979"/>
              <a:ext cx="1134" cy="317"/>
            </a:xfrm>
            <a:prstGeom prst="parallelogram">
              <a:avLst>
                <a:gd name="adj" fmla="val 89432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输入</a:t>
              </a:r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800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,</a:t>
              </a:r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800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,</a:t>
              </a:r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endPara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34" name="Rectangle 14"/>
            <p:cNvSpPr>
              <a:spLocks noChangeArrowheads="1"/>
            </p:cNvSpPr>
            <p:nvPr/>
          </p:nvSpPr>
          <p:spPr bwMode="auto">
            <a:xfrm>
              <a:off x="1089" y="2577"/>
              <a:ext cx="1179" cy="31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Sum=(</a:t>
              </a:r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800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)*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/2</a:t>
              </a:r>
            </a:p>
          </p:txBody>
        </p:sp>
        <p:sp>
          <p:nvSpPr>
            <p:cNvPr id="5135" name="AutoShape 15"/>
            <p:cNvSpPr>
              <a:spLocks noChangeArrowheads="1"/>
            </p:cNvSpPr>
            <p:nvPr/>
          </p:nvSpPr>
          <p:spPr bwMode="auto">
            <a:xfrm>
              <a:off x="1111" y="3176"/>
              <a:ext cx="1134" cy="317"/>
            </a:xfrm>
            <a:prstGeom prst="parallelogram">
              <a:avLst>
                <a:gd name="adj" fmla="val 89432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</a:p>
          </p:txBody>
        </p:sp>
        <p:cxnSp>
          <p:nvCxnSpPr>
            <p:cNvPr id="5136" name="AutoShape 16"/>
            <p:cNvCxnSpPr>
              <a:cxnSpLocks noChangeShapeType="1"/>
              <a:stCxn id="5133" idx="4"/>
              <a:endCxn id="5134" idx="0"/>
            </p:cNvCxnSpPr>
            <p:nvPr/>
          </p:nvCxnSpPr>
          <p:spPr bwMode="auto">
            <a:xfrm>
              <a:off x="1678" y="2296"/>
              <a:ext cx="1" cy="2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37" name="AutoShape 17"/>
            <p:cNvCxnSpPr>
              <a:cxnSpLocks noChangeShapeType="1"/>
              <a:stCxn id="5134" idx="2"/>
              <a:endCxn id="5135" idx="1"/>
            </p:cNvCxnSpPr>
            <p:nvPr/>
          </p:nvCxnSpPr>
          <p:spPr bwMode="auto">
            <a:xfrm flipH="1">
              <a:off x="1678" y="2895"/>
              <a:ext cx="1" cy="2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38" name="AutoShape 18"/>
            <p:cNvCxnSpPr>
              <a:cxnSpLocks noChangeShapeType="1"/>
              <a:stCxn id="5135" idx="4"/>
              <a:endCxn id="5132" idx="0"/>
            </p:cNvCxnSpPr>
            <p:nvPr/>
          </p:nvCxnSpPr>
          <p:spPr bwMode="auto">
            <a:xfrm>
              <a:off x="1678" y="3493"/>
              <a:ext cx="1" cy="2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39" name="AutoShape 19"/>
            <p:cNvCxnSpPr>
              <a:cxnSpLocks noChangeShapeType="1"/>
              <a:stCxn id="5131" idx="2"/>
              <a:endCxn id="5133" idx="1"/>
            </p:cNvCxnSpPr>
            <p:nvPr/>
          </p:nvCxnSpPr>
          <p:spPr bwMode="auto">
            <a:xfrm flipH="1">
              <a:off x="1678" y="1707"/>
              <a:ext cx="1" cy="27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82290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  <p:bldP spid="5127" grpId="0"/>
      <p:bldP spid="5128" grpId="0"/>
      <p:bldP spid="51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55632" y="168558"/>
            <a:ext cx="61189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  </a:t>
            </a: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设计一算法，求和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:1+2+3+…+100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68313" y="789387"/>
            <a:ext cx="14414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算法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445756" y="1247890"/>
            <a:ext cx="360045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第一步：</a:t>
            </a:r>
            <a:r>
              <a:rPr kumimoji="1" lang="zh-CN" altLang="en-US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从</a:t>
            </a:r>
            <a:r>
              <a:rPr kumimoji="1" lang="en-US" altLang="zh-CN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1</a:t>
            </a:r>
            <a:r>
              <a:rPr kumimoji="1" lang="zh-CN" altLang="en-US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开始将自然数</a:t>
            </a:r>
            <a:r>
              <a:rPr kumimoji="1" lang="en-US" altLang="zh-CN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1</a:t>
            </a:r>
            <a:r>
              <a:rPr kumimoji="1" lang="zh-CN" altLang="en-US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、</a:t>
            </a:r>
            <a:r>
              <a:rPr kumimoji="1" lang="en-US" altLang="zh-CN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2</a:t>
            </a:r>
            <a:r>
              <a:rPr kumimoji="1" lang="zh-CN" altLang="en-US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、 </a:t>
            </a:r>
            <a:r>
              <a:rPr kumimoji="1" lang="en-US" altLang="zh-CN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3</a:t>
            </a:r>
            <a:r>
              <a:rPr kumimoji="1" lang="zh-CN" altLang="en-US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、</a:t>
            </a:r>
            <a:r>
              <a:rPr kumimoji="1" lang="en-US" altLang="zh-CN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…</a:t>
            </a:r>
            <a:r>
              <a:rPr kumimoji="1" lang="zh-CN" altLang="en-US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、</a:t>
            </a:r>
            <a:r>
              <a:rPr kumimoji="1" lang="en-US" altLang="zh-CN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100</a:t>
            </a:r>
            <a:r>
              <a:rPr kumimoji="1" lang="zh-CN" altLang="en-US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逐个相加</a:t>
            </a:r>
            <a:r>
              <a:rPr kumimoji="1" lang="en-US" altLang="zh-CN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;</a:t>
            </a:r>
            <a:endParaRPr lang="en-US" altLang="zh-CN" sz="2800" dirty="0">
              <a:solidFill>
                <a:srgbClr val="E6603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468313" y="2625328"/>
            <a:ext cx="41344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第二步：</a:t>
            </a:r>
            <a:r>
              <a:rPr kumimoji="1" lang="zh-CN" altLang="en-US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输出累加结果。</a:t>
            </a:r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323862" y="3165872"/>
            <a:ext cx="64684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思考：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、上边的式子有怎样的规律呢？</a:t>
            </a:r>
          </a:p>
        </p:txBody>
      </p:sp>
      <p:sp>
        <p:nvSpPr>
          <p:cNvPr id="7191" name="AutoShape 23"/>
          <p:cNvSpPr>
            <a:spLocks noChangeArrowheads="1"/>
          </p:cNvSpPr>
          <p:nvPr/>
        </p:nvSpPr>
        <p:spPr bwMode="auto">
          <a:xfrm>
            <a:off x="5247887" y="682640"/>
            <a:ext cx="3887787" cy="2376485"/>
          </a:xfrm>
          <a:prstGeom prst="leftArrowCallout">
            <a:avLst>
              <a:gd name="adj1" fmla="val 15130"/>
              <a:gd name="adj2" fmla="val 11315"/>
              <a:gd name="adj3" fmla="val 34602"/>
              <a:gd name="adj4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Sum=0</a:t>
            </a:r>
          </a:p>
          <a:p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Sum=Sum + 1</a:t>
            </a:r>
          </a:p>
          <a:p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Sum=Sum + 2</a:t>
            </a:r>
          </a:p>
          <a:p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Sum=Sum + 3</a:t>
            </a:r>
          </a:p>
          <a:p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</a:p>
          <a:p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Sum=Sum + 100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3" name="Text Box 25"/>
          <p:cNvSpPr txBox="1">
            <a:spLocks noChangeArrowheads="1"/>
          </p:cNvSpPr>
          <p:nvPr/>
        </p:nvSpPr>
        <p:spPr bwMode="auto">
          <a:xfrm>
            <a:off x="1238258" y="3626644"/>
            <a:ext cx="467307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、怎么用程序框图表示呢？</a:t>
            </a:r>
          </a:p>
        </p:txBody>
      </p:sp>
      <p:grpSp>
        <p:nvGrpSpPr>
          <p:cNvPr id="7204" name="Group 36"/>
          <p:cNvGrpSpPr>
            <a:grpSpLocks/>
          </p:cNvGrpSpPr>
          <p:nvPr/>
        </p:nvGrpSpPr>
        <p:grpSpPr bwMode="auto">
          <a:xfrm>
            <a:off x="6588156" y="3327799"/>
            <a:ext cx="2016125" cy="1296590"/>
            <a:chOff x="4150" y="2795"/>
            <a:chExt cx="1270" cy="1089"/>
          </a:xfrm>
        </p:grpSpPr>
        <p:sp>
          <p:nvSpPr>
            <p:cNvPr id="7194" name="AutoShape 26"/>
            <p:cNvSpPr>
              <a:spLocks noChangeArrowheads="1"/>
            </p:cNvSpPr>
            <p:nvPr/>
          </p:nvSpPr>
          <p:spPr bwMode="auto">
            <a:xfrm>
              <a:off x="4150" y="3158"/>
              <a:ext cx="1270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= </a:t>
              </a:r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+ 1</a:t>
              </a:r>
            </a:p>
          </p:txBody>
        </p:sp>
        <p:sp>
          <p:nvSpPr>
            <p:cNvPr id="7195" name="AutoShape 27"/>
            <p:cNvSpPr>
              <a:spLocks noChangeArrowheads="1"/>
            </p:cNvSpPr>
            <p:nvPr/>
          </p:nvSpPr>
          <p:spPr bwMode="auto">
            <a:xfrm>
              <a:off x="4150" y="3611"/>
              <a:ext cx="1270" cy="273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Sum=Sum + </a:t>
              </a:r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7197" name="AutoShape 29"/>
            <p:cNvCxnSpPr>
              <a:cxnSpLocks noChangeShapeType="1"/>
              <a:endCxn id="7194" idx="0"/>
            </p:cNvCxnSpPr>
            <p:nvPr/>
          </p:nvCxnSpPr>
          <p:spPr bwMode="auto">
            <a:xfrm>
              <a:off x="4785" y="2795"/>
              <a:ext cx="0" cy="36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98" name="AutoShape 30"/>
            <p:cNvCxnSpPr>
              <a:cxnSpLocks noChangeShapeType="1"/>
              <a:stCxn id="7194" idx="2"/>
              <a:endCxn id="7195" idx="0"/>
            </p:cNvCxnSpPr>
            <p:nvPr/>
          </p:nvCxnSpPr>
          <p:spPr bwMode="auto">
            <a:xfrm>
              <a:off x="4785" y="3430"/>
              <a:ext cx="0" cy="1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99" name="AutoShape 31"/>
            <p:cNvCxnSpPr>
              <a:cxnSpLocks noChangeShapeType="1"/>
              <a:stCxn id="7195" idx="2"/>
            </p:cNvCxnSpPr>
            <p:nvPr/>
          </p:nvCxnSpPr>
          <p:spPr bwMode="auto">
            <a:xfrm rot="5400000" flipH="1" flipV="1">
              <a:off x="4287" y="3384"/>
              <a:ext cx="998" cy="1"/>
            </a:xfrm>
            <a:prstGeom prst="bentConnector5">
              <a:avLst>
                <a:gd name="adj1" fmla="val -14329"/>
                <a:gd name="adj2" fmla="val -77900000"/>
                <a:gd name="adj3" fmla="val 10029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7200" name="Text Box 32"/>
          <p:cNvSpPr txBox="1">
            <a:spLocks noChangeArrowheads="1"/>
          </p:cNvSpPr>
          <p:nvPr/>
        </p:nvSpPr>
        <p:spPr bwMode="auto">
          <a:xfrm>
            <a:off x="1238251" y="4550569"/>
            <a:ext cx="35958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、如何使程序结束？</a:t>
            </a:r>
          </a:p>
        </p:txBody>
      </p:sp>
      <p:sp>
        <p:nvSpPr>
          <p:cNvPr id="7201" name="Text Box 33"/>
          <p:cNvSpPr txBox="1">
            <a:spLocks noChangeArrowheads="1"/>
          </p:cNvSpPr>
          <p:nvPr/>
        </p:nvSpPr>
        <p:spPr bwMode="auto">
          <a:xfrm>
            <a:off x="1238274" y="4088606"/>
            <a:ext cx="415370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有什么作用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?Sum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呢？</a:t>
            </a:r>
          </a:p>
        </p:txBody>
      </p:sp>
      <p:sp>
        <p:nvSpPr>
          <p:cNvPr id="7202" name="Text Box 34"/>
          <p:cNvSpPr txBox="1">
            <a:spLocks noChangeArrowheads="1"/>
          </p:cNvSpPr>
          <p:nvPr/>
        </p:nvSpPr>
        <p:spPr bwMode="auto">
          <a:xfrm>
            <a:off x="4299368" y="2605409"/>
            <a:ext cx="21852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Sum=Sum + </a:t>
            </a:r>
            <a:r>
              <a:rPr lang="en-US" altLang="zh-CN" sz="2800" i="1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81027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85" grpId="0"/>
      <p:bldP spid="7186" grpId="0"/>
      <p:bldP spid="7188" grpId="0"/>
      <p:bldP spid="7191" grpId="0" animBg="1"/>
      <p:bldP spid="7193" grpId="0"/>
      <p:bldP spid="7200" grpId="0"/>
      <p:bldP spid="7201" grpId="0"/>
      <p:bldP spid="72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89" name="Group 45"/>
          <p:cNvGrpSpPr>
            <a:grpSpLocks/>
          </p:cNvGrpSpPr>
          <p:nvPr/>
        </p:nvGrpSpPr>
        <p:grpSpPr bwMode="auto">
          <a:xfrm>
            <a:off x="900144" y="519113"/>
            <a:ext cx="2016125" cy="1296591"/>
            <a:chOff x="567" y="527"/>
            <a:chExt cx="1270" cy="1089"/>
          </a:xfrm>
        </p:grpSpPr>
        <p:sp>
          <p:nvSpPr>
            <p:cNvPr id="6149" name="AutoShape 5"/>
            <p:cNvSpPr>
              <a:spLocks noChangeArrowheads="1"/>
            </p:cNvSpPr>
            <p:nvPr/>
          </p:nvSpPr>
          <p:spPr bwMode="auto">
            <a:xfrm>
              <a:off x="567" y="890"/>
              <a:ext cx="1270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= </a:t>
              </a:r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+ 1</a:t>
              </a:r>
            </a:p>
          </p:txBody>
        </p:sp>
        <p:sp>
          <p:nvSpPr>
            <p:cNvPr id="6150" name="AutoShape 6"/>
            <p:cNvSpPr>
              <a:spLocks noChangeArrowheads="1"/>
            </p:cNvSpPr>
            <p:nvPr/>
          </p:nvSpPr>
          <p:spPr bwMode="auto">
            <a:xfrm>
              <a:off x="567" y="1343"/>
              <a:ext cx="1270" cy="273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Sum=Sum + </a:t>
              </a:r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6151" name="AutoShape 7"/>
            <p:cNvCxnSpPr>
              <a:cxnSpLocks noChangeShapeType="1"/>
              <a:endCxn id="6149" idx="0"/>
            </p:cNvCxnSpPr>
            <p:nvPr/>
          </p:nvCxnSpPr>
          <p:spPr bwMode="auto">
            <a:xfrm>
              <a:off x="1202" y="527"/>
              <a:ext cx="0" cy="36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52" name="AutoShape 8"/>
            <p:cNvCxnSpPr>
              <a:cxnSpLocks noChangeShapeType="1"/>
              <a:stCxn id="6149" idx="2"/>
              <a:endCxn id="6150" idx="0"/>
            </p:cNvCxnSpPr>
            <p:nvPr/>
          </p:nvCxnSpPr>
          <p:spPr bwMode="auto">
            <a:xfrm>
              <a:off x="1202" y="1162"/>
              <a:ext cx="0" cy="1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53" name="AutoShape 9"/>
            <p:cNvCxnSpPr>
              <a:cxnSpLocks noChangeShapeType="1"/>
              <a:stCxn id="6150" idx="2"/>
            </p:cNvCxnSpPr>
            <p:nvPr/>
          </p:nvCxnSpPr>
          <p:spPr bwMode="auto">
            <a:xfrm rot="5400000" flipH="1" flipV="1">
              <a:off x="704" y="1116"/>
              <a:ext cx="998" cy="1"/>
            </a:xfrm>
            <a:prstGeom prst="bentConnector5">
              <a:avLst>
                <a:gd name="adj1" fmla="val -14329"/>
                <a:gd name="adj2" fmla="val -77900000"/>
                <a:gd name="adj3" fmla="val 10029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154" name="AutoShape 10"/>
          <p:cNvSpPr>
            <a:spLocks noChangeArrowheads="1"/>
          </p:cNvSpPr>
          <p:nvPr/>
        </p:nvSpPr>
        <p:spPr bwMode="auto">
          <a:xfrm>
            <a:off x="3851620" y="1113407"/>
            <a:ext cx="936625" cy="201215"/>
          </a:xfrm>
          <a:prstGeom prst="rightArrow">
            <a:avLst>
              <a:gd name="adj1" fmla="val 50000"/>
              <a:gd name="adj2" fmla="val 87278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77" name="Text Box 33"/>
          <p:cNvSpPr txBox="1">
            <a:spLocks noChangeArrowheads="1"/>
          </p:cNvSpPr>
          <p:nvPr/>
        </p:nvSpPr>
        <p:spPr bwMode="auto">
          <a:xfrm>
            <a:off x="3635400" y="3112466"/>
            <a:ext cx="50323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解决方法就是加上一个判断，判断是否已经加到了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，如果加到了则退出，否则继续加。</a:t>
            </a:r>
          </a:p>
        </p:txBody>
      </p:sp>
      <p:sp>
        <p:nvSpPr>
          <p:cNvPr id="6178" name="AutoShape 34"/>
          <p:cNvSpPr>
            <a:spLocks noChangeArrowheads="1"/>
          </p:cNvSpPr>
          <p:nvPr/>
        </p:nvSpPr>
        <p:spPr bwMode="auto">
          <a:xfrm rot="5400000">
            <a:off x="2172926" y="2242345"/>
            <a:ext cx="511969" cy="254000"/>
          </a:xfrm>
          <a:prstGeom prst="rightArrow">
            <a:avLst>
              <a:gd name="adj1" fmla="val 50000"/>
              <a:gd name="adj2" fmla="val 67188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79" name="Text Box 35"/>
          <p:cNvSpPr txBox="1">
            <a:spLocks noChangeArrowheads="1"/>
          </p:cNvSpPr>
          <p:nvPr/>
        </p:nvSpPr>
        <p:spPr bwMode="auto">
          <a:xfrm>
            <a:off x="4326946" y="4623498"/>
            <a:ext cx="35702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试分析两种流程的异同点</a:t>
            </a:r>
          </a:p>
        </p:txBody>
      </p:sp>
      <p:sp>
        <p:nvSpPr>
          <p:cNvPr id="6181" name="Text Box 37"/>
          <p:cNvSpPr txBox="1">
            <a:spLocks noChangeArrowheads="1"/>
          </p:cNvSpPr>
          <p:nvPr/>
        </p:nvSpPr>
        <p:spPr bwMode="auto">
          <a:xfrm>
            <a:off x="2608263" y="4702969"/>
            <a:ext cx="17235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直到型结构</a:t>
            </a:r>
          </a:p>
        </p:txBody>
      </p:sp>
      <p:sp>
        <p:nvSpPr>
          <p:cNvPr id="6182" name="Text Box 38"/>
          <p:cNvSpPr txBox="1">
            <a:spLocks noChangeArrowheads="1"/>
          </p:cNvSpPr>
          <p:nvPr/>
        </p:nvSpPr>
        <p:spPr bwMode="auto">
          <a:xfrm>
            <a:off x="7789244" y="581978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当型结构</a:t>
            </a:r>
          </a:p>
        </p:txBody>
      </p:sp>
      <p:grpSp>
        <p:nvGrpSpPr>
          <p:cNvPr id="6187" name="Group 43"/>
          <p:cNvGrpSpPr>
            <a:grpSpLocks/>
          </p:cNvGrpSpPr>
          <p:nvPr/>
        </p:nvGrpSpPr>
        <p:grpSpPr bwMode="auto">
          <a:xfrm>
            <a:off x="195284" y="2625330"/>
            <a:ext cx="2720975" cy="2459833"/>
            <a:chOff x="123" y="2342"/>
            <a:chExt cx="1714" cy="2066"/>
          </a:xfrm>
        </p:grpSpPr>
        <p:sp>
          <p:nvSpPr>
            <p:cNvPr id="6166" name="AutoShape 22"/>
            <p:cNvSpPr>
              <a:spLocks noChangeArrowheads="1"/>
            </p:cNvSpPr>
            <p:nvPr/>
          </p:nvSpPr>
          <p:spPr bwMode="auto">
            <a:xfrm>
              <a:off x="567" y="2705"/>
              <a:ext cx="1270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= </a:t>
              </a:r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+ 1</a:t>
              </a:r>
            </a:p>
          </p:txBody>
        </p:sp>
        <p:sp>
          <p:nvSpPr>
            <p:cNvPr id="6167" name="AutoShape 23"/>
            <p:cNvSpPr>
              <a:spLocks noChangeArrowheads="1"/>
            </p:cNvSpPr>
            <p:nvPr/>
          </p:nvSpPr>
          <p:spPr bwMode="auto">
            <a:xfrm>
              <a:off x="567" y="3158"/>
              <a:ext cx="1270" cy="273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Sum=Sum + </a:t>
              </a:r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6168" name="AutoShape 24"/>
            <p:cNvCxnSpPr>
              <a:cxnSpLocks noChangeShapeType="1"/>
              <a:endCxn id="6166" idx="0"/>
            </p:cNvCxnSpPr>
            <p:nvPr/>
          </p:nvCxnSpPr>
          <p:spPr bwMode="auto">
            <a:xfrm>
              <a:off x="1202" y="2342"/>
              <a:ext cx="0" cy="36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69" name="AutoShape 25"/>
            <p:cNvCxnSpPr>
              <a:cxnSpLocks noChangeShapeType="1"/>
              <a:stCxn id="6166" idx="2"/>
              <a:endCxn id="6167" idx="0"/>
            </p:cNvCxnSpPr>
            <p:nvPr/>
          </p:nvCxnSpPr>
          <p:spPr bwMode="auto">
            <a:xfrm>
              <a:off x="1202" y="2977"/>
              <a:ext cx="0" cy="1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171" name="AutoShape 27"/>
            <p:cNvSpPr>
              <a:spLocks noChangeArrowheads="1"/>
            </p:cNvSpPr>
            <p:nvPr/>
          </p:nvSpPr>
          <p:spPr bwMode="auto">
            <a:xfrm>
              <a:off x="590" y="3612"/>
              <a:ext cx="1225" cy="454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6172" name="AutoShape 28"/>
            <p:cNvCxnSpPr>
              <a:cxnSpLocks noChangeShapeType="1"/>
              <a:stCxn id="6167" idx="2"/>
              <a:endCxn id="6171" idx="0"/>
            </p:cNvCxnSpPr>
            <p:nvPr/>
          </p:nvCxnSpPr>
          <p:spPr bwMode="auto">
            <a:xfrm>
              <a:off x="1202" y="3431"/>
              <a:ext cx="1" cy="1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73" name="AutoShape 29"/>
            <p:cNvCxnSpPr>
              <a:cxnSpLocks noChangeShapeType="1"/>
              <a:stCxn id="6171" idx="2"/>
            </p:cNvCxnSpPr>
            <p:nvPr/>
          </p:nvCxnSpPr>
          <p:spPr bwMode="auto">
            <a:xfrm flipH="1">
              <a:off x="1202" y="4066"/>
              <a:ext cx="1" cy="22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74" name="AutoShape 30"/>
            <p:cNvCxnSpPr>
              <a:cxnSpLocks noChangeShapeType="1"/>
              <a:stCxn id="6171" idx="1"/>
            </p:cNvCxnSpPr>
            <p:nvPr/>
          </p:nvCxnSpPr>
          <p:spPr bwMode="auto">
            <a:xfrm rot="10800000" flipH="1">
              <a:off x="590" y="2523"/>
              <a:ext cx="567" cy="1316"/>
            </a:xfrm>
            <a:prstGeom prst="bentConnector4">
              <a:avLst>
                <a:gd name="adj1" fmla="val -25398"/>
                <a:gd name="adj2" fmla="val 99542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183" name="Text Box 39"/>
            <p:cNvSpPr txBox="1">
              <a:spLocks noChangeArrowheads="1"/>
            </p:cNvSpPr>
            <p:nvPr/>
          </p:nvSpPr>
          <p:spPr bwMode="auto">
            <a:xfrm>
              <a:off x="839" y="4020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6184" name="Text Box 40"/>
            <p:cNvSpPr txBox="1">
              <a:spLocks noChangeArrowheads="1"/>
            </p:cNvSpPr>
            <p:nvPr/>
          </p:nvSpPr>
          <p:spPr bwMode="auto">
            <a:xfrm>
              <a:off x="123" y="3542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</p:grpSp>
      <p:grpSp>
        <p:nvGrpSpPr>
          <p:cNvPr id="6188" name="Group 44"/>
          <p:cNvGrpSpPr>
            <a:grpSpLocks/>
          </p:cNvGrpSpPr>
          <p:nvPr/>
        </p:nvGrpSpPr>
        <p:grpSpPr bwMode="auto">
          <a:xfrm>
            <a:off x="5413840" y="493151"/>
            <a:ext cx="2724150" cy="2700338"/>
            <a:chOff x="3787" y="255"/>
            <a:chExt cx="1716" cy="2268"/>
          </a:xfrm>
        </p:grpSpPr>
        <p:sp>
          <p:nvSpPr>
            <p:cNvPr id="6155" name="AutoShape 11"/>
            <p:cNvSpPr>
              <a:spLocks noChangeArrowheads="1"/>
            </p:cNvSpPr>
            <p:nvPr/>
          </p:nvSpPr>
          <p:spPr bwMode="auto">
            <a:xfrm>
              <a:off x="3787" y="1275"/>
              <a:ext cx="1270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= </a:t>
              </a:r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+ 1</a:t>
              </a:r>
            </a:p>
          </p:txBody>
        </p:sp>
        <p:sp>
          <p:nvSpPr>
            <p:cNvPr id="6156" name="AutoShape 12"/>
            <p:cNvSpPr>
              <a:spLocks noChangeArrowheads="1"/>
            </p:cNvSpPr>
            <p:nvPr/>
          </p:nvSpPr>
          <p:spPr bwMode="auto">
            <a:xfrm>
              <a:off x="3787" y="1751"/>
              <a:ext cx="1270" cy="273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Sum=Sum +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6158" name="AutoShape 14"/>
            <p:cNvCxnSpPr>
              <a:cxnSpLocks noChangeShapeType="1"/>
              <a:stCxn id="6155" idx="2"/>
              <a:endCxn id="6156" idx="0"/>
            </p:cNvCxnSpPr>
            <p:nvPr/>
          </p:nvCxnSpPr>
          <p:spPr bwMode="auto">
            <a:xfrm>
              <a:off x="4422" y="1547"/>
              <a:ext cx="0" cy="20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160" name="AutoShape 16"/>
            <p:cNvSpPr>
              <a:spLocks noChangeArrowheads="1"/>
            </p:cNvSpPr>
            <p:nvPr/>
          </p:nvSpPr>
          <p:spPr bwMode="auto">
            <a:xfrm>
              <a:off x="3809" y="618"/>
              <a:ext cx="1225" cy="454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6161" name="AutoShape 17"/>
            <p:cNvCxnSpPr>
              <a:cxnSpLocks noChangeShapeType="1"/>
              <a:stCxn id="6160" idx="2"/>
              <a:endCxn id="6155" idx="0"/>
            </p:cNvCxnSpPr>
            <p:nvPr/>
          </p:nvCxnSpPr>
          <p:spPr bwMode="auto">
            <a:xfrm>
              <a:off x="4422" y="1072"/>
              <a:ext cx="0" cy="20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62" name="AutoShape 18"/>
            <p:cNvCxnSpPr>
              <a:cxnSpLocks noChangeShapeType="1"/>
              <a:stCxn id="6156" idx="2"/>
            </p:cNvCxnSpPr>
            <p:nvPr/>
          </p:nvCxnSpPr>
          <p:spPr bwMode="auto">
            <a:xfrm rot="5400000" flipH="1" flipV="1">
              <a:off x="3629" y="1229"/>
              <a:ext cx="1588" cy="1"/>
            </a:xfrm>
            <a:prstGeom prst="bentConnector5">
              <a:avLst>
                <a:gd name="adj1" fmla="val -9005"/>
                <a:gd name="adj2" fmla="val -77900000"/>
                <a:gd name="adj3" fmla="val 9943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63" name="AutoShape 19"/>
            <p:cNvCxnSpPr>
              <a:cxnSpLocks noChangeShapeType="1"/>
              <a:endCxn id="6160" idx="0"/>
            </p:cNvCxnSpPr>
            <p:nvPr/>
          </p:nvCxnSpPr>
          <p:spPr bwMode="auto">
            <a:xfrm>
              <a:off x="4422" y="255"/>
              <a:ext cx="0" cy="36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64" name="AutoShape 20"/>
            <p:cNvCxnSpPr>
              <a:cxnSpLocks noChangeShapeType="1"/>
              <a:stCxn id="6160" idx="3"/>
            </p:cNvCxnSpPr>
            <p:nvPr/>
          </p:nvCxnSpPr>
          <p:spPr bwMode="auto">
            <a:xfrm flipH="1">
              <a:off x="4422" y="845"/>
              <a:ext cx="612" cy="1678"/>
            </a:xfrm>
            <a:prstGeom prst="bentConnector4">
              <a:avLst>
                <a:gd name="adj1" fmla="val -23366"/>
                <a:gd name="adj2" fmla="val 8617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185" name="Text Box 41"/>
            <p:cNvSpPr txBox="1">
              <a:spLocks noChangeArrowheads="1"/>
            </p:cNvSpPr>
            <p:nvPr/>
          </p:nvSpPr>
          <p:spPr bwMode="auto">
            <a:xfrm>
              <a:off x="5193" y="845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6186" name="Text Box 42"/>
            <p:cNvSpPr txBox="1">
              <a:spLocks noChangeArrowheads="1"/>
            </p:cNvSpPr>
            <p:nvPr/>
          </p:nvSpPr>
          <p:spPr bwMode="auto">
            <a:xfrm>
              <a:off x="3969" y="981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</p:grpSp>
      <p:sp>
        <p:nvSpPr>
          <p:cNvPr id="6190" name="Text Box 46"/>
          <p:cNvSpPr txBox="1">
            <a:spLocks noChangeArrowheads="1"/>
          </p:cNvSpPr>
          <p:nvPr/>
        </p:nvSpPr>
        <p:spPr bwMode="auto">
          <a:xfrm>
            <a:off x="6000627" y="1027352"/>
            <a:ext cx="104067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srgbClr val="66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dirty="0">
                <a:solidFill>
                  <a:srgbClr val="66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&lt;100?</a:t>
            </a:r>
          </a:p>
        </p:txBody>
      </p:sp>
      <p:sp>
        <p:nvSpPr>
          <p:cNvPr id="6191" name="Text Box 47"/>
          <p:cNvSpPr txBox="1">
            <a:spLocks noChangeArrowheads="1"/>
          </p:cNvSpPr>
          <p:nvPr/>
        </p:nvSpPr>
        <p:spPr bwMode="auto">
          <a:xfrm>
            <a:off x="1388651" y="4202236"/>
            <a:ext cx="12137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srgbClr val="66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dirty="0">
                <a:solidFill>
                  <a:srgbClr val="66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&gt;=100?</a:t>
            </a:r>
          </a:p>
        </p:txBody>
      </p:sp>
      <p:sp>
        <p:nvSpPr>
          <p:cNvPr id="6192" name="Rectangle 48"/>
          <p:cNvSpPr>
            <a:spLocks noChangeArrowheads="1"/>
          </p:cNvSpPr>
          <p:nvPr/>
        </p:nvSpPr>
        <p:spPr bwMode="auto">
          <a:xfrm>
            <a:off x="3708416" y="4202235"/>
            <a:ext cx="295465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请填上判断的条件。</a:t>
            </a:r>
          </a:p>
        </p:txBody>
      </p:sp>
      <p:pic>
        <p:nvPicPr>
          <p:cNvPr id="30722" name="Picture 2" descr="C:\Documents and Settings\Administrator\桌面\新建文件夹 (4)\u=240334722,2521844765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166" y="69884"/>
            <a:ext cx="6381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8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 animBg="1"/>
      <p:bldP spid="6177" grpId="0"/>
      <p:bldP spid="6178" grpId="0" animBg="1"/>
      <p:bldP spid="6179" grpId="0"/>
      <p:bldP spid="6181" grpId="0"/>
      <p:bldP spid="6182" grpId="0"/>
      <p:bldP spid="6190" grpId="0"/>
      <p:bldP spid="619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31775" y="166688"/>
            <a:ext cx="19800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最后的结果</a:t>
            </a:r>
          </a:p>
        </p:txBody>
      </p:sp>
      <p:grpSp>
        <p:nvGrpSpPr>
          <p:cNvPr id="8230" name="Group 38"/>
          <p:cNvGrpSpPr>
            <a:grpSpLocks/>
          </p:cNvGrpSpPr>
          <p:nvPr/>
        </p:nvGrpSpPr>
        <p:grpSpPr bwMode="auto">
          <a:xfrm>
            <a:off x="900113" y="735858"/>
            <a:ext cx="2432049" cy="4212431"/>
            <a:chOff x="567" y="618"/>
            <a:chExt cx="1532" cy="3538"/>
          </a:xfrm>
        </p:grpSpPr>
        <p:sp>
          <p:nvSpPr>
            <p:cNvPr id="8197" name="AutoShape 5"/>
            <p:cNvSpPr>
              <a:spLocks noChangeArrowheads="1"/>
            </p:cNvSpPr>
            <p:nvPr/>
          </p:nvSpPr>
          <p:spPr bwMode="auto">
            <a:xfrm>
              <a:off x="839" y="3930"/>
              <a:ext cx="817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sp>
          <p:nvSpPr>
            <p:cNvPr id="8199" name="AutoShape 7"/>
            <p:cNvSpPr>
              <a:spLocks noChangeArrowheads="1"/>
            </p:cNvSpPr>
            <p:nvPr/>
          </p:nvSpPr>
          <p:spPr bwMode="auto">
            <a:xfrm>
              <a:off x="613" y="2245"/>
              <a:ext cx="1270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=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+ 1</a:t>
              </a:r>
            </a:p>
          </p:txBody>
        </p:sp>
        <p:sp>
          <p:nvSpPr>
            <p:cNvPr id="8200" name="AutoShape 8"/>
            <p:cNvSpPr>
              <a:spLocks noChangeArrowheads="1"/>
            </p:cNvSpPr>
            <p:nvPr/>
          </p:nvSpPr>
          <p:spPr bwMode="auto">
            <a:xfrm>
              <a:off x="613" y="2721"/>
              <a:ext cx="1270" cy="273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+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8201" name="AutoShape 9"/>
            <p:cNvCxnSpPr>
              <a:cxnSpLocks noChangeShapeType="1"/>
              <a:stCxn id="8199" idx="2"/>
              <a:endCxn id="8200" idx="0"/>
            </p:cNvCxnSpPr>
            <p:nvPr/>
          </p:nvCxnSpPr>
          <p:spPr bwMode="auto">
            <a:xfrm>
              <a:off x="1248" y="2517"/>
              <a:ext cx="0" cy="20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202" name="AutoShape 10"/>
            <p:cNvSpPr>
              <a:spLocks noChangeArrowheads="1"/>
            </p:cNvSpPr>
            <p:nvPr/>
          </p:nvSpPr>
          <p:spPr bwMode="auto">
            <a:xfrm>
              <a:off x="635" y="1588"/>
              <a:ext cx="1225" cy="454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&lt;100?</a:t>
              </a:r>
            </a:p>
          </p:txBody>
        </p:sp>
        <p:cxnSp>
          <p:nvCxnSpPr>
            <p:cNvPr id="8203" name="AutoShape 11"/>
            <p:cNvCxnSpPr>
              <a:cxnSpLocks noChangeShapeType="1"/>
              <a:stCxn id="8202" idx="2"/>
              <a:endCxn id="8199" idx="0"/>
            </p:cNvCxnSpPr>
            <p:nvPr/>
          </p:nvCxnSpPr>
          <p:spPr bwMode="auto">
            <a:xfrm>
              <a:off x="1248" y="2042"/>
              <a:ext cx="0" cy="20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04" name="AutoShape 12"/>
            <p:cNvCxnSpPr>
              <a:cxnSpLocks noChangeShapeType="1"/>
              <a:stCxn id="8200" idx="2"/>
            </p:cNvCxnSpPr>
            <p:nvPr/>
          </p:nvCxnSpPr>
          <p:spPr bwMode="auto">
            <a:xfrm rot="16200000" flipV="1">
              <a:off x="491" y="2236"/>
              <a:ext cx="1514" cy="1"/>
            </a:xfrm>
            <a:prstGeom prst="bentConnector5">
              <a:avLst>
                <a:gd name="adj1" fmla="val -9444"/>
                <a:gd name="adj2" fmla="val 77900000"/>
                <a:gd name="adj3" fmla="val 99995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05" name="AutoShape 13"/>
            <p:cNvCxnSpPr>
              <a:cxnSpLocks noChangeShapeType="1"/>
              <a:stCxn id="8211" idx="2"/>
              <a:endCxn id="8202" idx="0"/>
            </p:cNvCxnSpPr>
            <p:nvPr/>
          </p:nvCxnSpPr>
          <p:spPr bwMode="auto">
            <a:xfrm>
              <a:off x="1248" y="1298"/>
              <a:ext cx="0" cy="29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06" name="AutoShape 14"/>
            <p:cNvCxnSpPr>
              <a:cxnSpLocks noChangeShapeType="1"/>
              <a:stCxn id="8202" idx="3"/>
              <a:endCxn id="8207" idx="1"/>
            </p:cNvCxnSpPr>
            <p:nvPr/>
          </p:nvCxnSpPr>
          <p:spPr bwMode="auto">
            <a:xfrm flipH="1">
              <a:off x="1248" y="1815"/>
              <a:ext cx="612" cy="1633"/>
            </a:xfrm>
            <a:prstGeom prst="bentConnector4">
              <a:avLst>
                <a:gd name="adj1" fmla="val -23366"/>
                <a:gd name="adj2" fmla="val 89954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207" name="AutoShape 15"/>
            <p:cNvSpPr>
              <a:spLocks noChangeArrowheads="1"/>
            </p:cNvSpPr>
            <p:nvPr/>
          </p:nvSpPr>
          <p:spPr bwMode="auto">
            <a:xfrm>
              <a:off x="567" y="3448"/>
              <a:ext cx="1361" cy="272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</a:p>
          </p:txBody>
        </p:sp>
        <p:cxnSp>
          <p:nvCxnSpPr>
            <p:cNvPr id="8208" name="AutoShape 16"/>
            <p:cNvCxnSpPr>
              <a:cxnSpLocks noChangeShapeType="1"/>
              <a:stCxn id="8207" idx="4"/>
              <a:endCxn id="8197" idx="0"/>
            </p:cNvCxnSpPr>
            <p:nvPr/>
          </p:nvCxnSpPr>
          <p:spPr bwMode="auto">
            <a:xfrm>
              <a:off x="1248" y="3720"/>
              <a:ext cx="0" cy="21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209" name="Text Box 17"/>
            <p:cNvSpPr txBox="1">
              <a:spLocks noChangeArrowheads="1"/>
            </p:cNvSpPr>
            <p:nvPr/>
          </p:nvSpPr>
          <p:spPr bwMode="auto">
            <a:xfrm>
              <a:off x="1756" y="1554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8210" name="Text Box 18"/>
            <p:cNvSpPr txBox="1">
              <a:spLocks noChangeArrowheads="1"/>
            </p:cNvSpPr>
            <p:nvPr/>
          </p:nvSpPr>
          <p:spPr bwMode="auto">
            <a:xfrm>
              <a:off x="803" y="1963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8211" name="AutoShape 19"/>
            <p:cNvSpPr>
              <a:spLocks noChangeArrowheads="1"/>
            </p:cNvSpPr>
            <p:nvPr/>
          </p:nvSpPr>
          <p:spPr bwMode="auto">
            <a:xfrm>
              <a:off x="613" y="1026"/>
              <a:ext cx="1270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</a:p>
          </p:txBody>
        </p:sp>
        <p:sp>
          <p:nvSpPr>
            <p:cNvPr id="8212" name="AutoShape 20"/>
            <p:cNvSpPr>
              <a:spLocks noChangeArrowheads="1"/>
            </p:cNvSpPr>
            <p:nvPr/>
          </p:nvSpPr>
          <p:spPr bwMode="auto">
            <a:xfrm>
              <a:off x="839" y="618"/>
              <a:ext cx="817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cxnSp>
          <p:nvCxnSpPr>
            <p:cNvPr id="8213" name="AutoShape 21"/>
            <p:cNvCxnSpPr>
              <a:cxnSpLocks noChangeShapeType="1"/>
              <a:stCxn id="8212" idx="2"/>
              <a:endCxn id="8211" idx="0"/>
            </p:cNvCxnSpPr>
            <p:nvPr/>
          </p:nvCxnSpPr>
          <p:spPr bwMode="auto">
            <a:xfrm>
              <a:off x="1248" y="844"/>
              <a:ext cx="0" cy="18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8231" name="Group 39"/>
          <p:cNvGrpSpPr>
            <a:grpSpLocks/>
          </p:cNvGrpSpPr>
          <p:nvPr/>
        </p:nvGrpSpPr>
        <p:grpSpPr bwMode="auto">
          <a:xfrm>
            <a:off x="4500565" y="736997"/>
            <a:ext cx="2592387" cy="4048125"/>
            <a:chOff x="2835" y="619"/>
            <a:chExt cx="1633" cy="3400"/>
          </a:xfrm>
        </p:grpSpPr>
        <p:sp>
          <p:nvSpPr>
            <p:cNvPr id="8214" name="AutoShape 22"/>
            <p:cNvSpPr>
              <a:spLocks noChangeArrowheads="1"/>
            </p:cNvSpPr>
            <p:nvPr/>
          </p:nvSpPr>
          <p:spPr bwMode="auto">
            <a:xfrm>
              <a:off x="3379" y="3793"/>
              <a:ext cx="817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sp>
          <p:nvSpPr>
            <p:cNvPr id="8215" name="AutoShape 23"/>
            <p:cNvSpPr>
              <a:spLocks noChangeArrowheads="1"/>
            </p:cNvSpPr>
            <p:nvPr/>
          </p:nvSpPr>
          <p:spPr bwMode="auto">
            <a:xfrm>
              <a:off x="3107" y="3294"/>
              <a:ext cx="1361" cy="272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</a:p>
          </p:txBody>
        </p:sp>
        <p:sp>
          <p:nvSpPr>
            <p:cNvPr id="8216" name="AutoShape 24"/>
            <p:cNvSpPr>
              <a:spLocks noChangeArrowheads="1"/>
            </p:cNvSpPr>
            <p:nvPr/>
          </p:nvSpPr>
          <p:spPr bwMode="auto">
            <a:xfrm>
              <a:off x="3153" y="1072"/>
              <a:ext cx="1270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</a:p>
          </p:txBody>
        </p:sp>
        <p:sp>
          <p:nvSpPr>
            <p:cNvPr id="8217" name="AutoShape 25"/>
            <p:cNvSpPr>
              <a:spLocks noChangeArrowheads="1"/>
            </p:cNvSpPr>
            <p:nvPr/>
          </p:nvSpPr>
          <p:spPr bwMode="auto">
            <a:xfrm>
              <a:off x="3379" y="619"/>
              <a:ext cx="817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8218" name="AutoShape 26"/>
            <p:cNvSpPr>
              <a:spLocks noChangeArrowheads="1"/>
            </p:cNvSpPr>
            <p:nvPr/>
          </p:nvSpPr>
          <p:spPr bwMode="auto">
            <a:xfrm>
              <a:off x="3153" y="1706"/>
              <a:ext cx="1270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= </a:t>
              </a:r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+ 1</a:t>
              </a:r>
            </a:p>
          </p:txBody>
        </p:sp>
        <p:sp>
          <p:nvSpPr>
            <p:cNvPr id="8219" name="AutoShape 27"/>
            <p:cNvSpPr>
              <a:spLocks noChangeArrowheads="1"/>
            </p:cNvSpPr>
            <p:nvPr/>
          </p:nvSpPr>
          <p:spPr bwMode="auto">
            <a:xfrm>
              <a:off x="3153" y="2159"/>
              <a:ext cx="1270" cy="273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+ </a:t>
              </a:r>
              <a:r>
                <a:rPr lang="en-US" altLang="zh-CN" sz="2800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8220" name="AutoShape 28"/>
            <p:cNvCxnSpPr>
              <a:cxnSpLocks noChangeShapeType="1"/>
              <a:stCxn id="8216" idx="2"/>
              <a:endCxn id="8218" idx="0"/>
            </p:cNvCxnSpPr>
            <p:nvPr/>
          </p:nvCxnSpPr>
          <p:spPr bwMode="auto">
            <a:xfrm>
              <a:off x="3788" y="1344"/>
              <a:ext cx="0" cy="36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21" name="AutoShape 29"/>
            <p:cNvCxnSpPr>
              <a:cxnSpLocks noChangeShapeType="1"/>
              <a:stCxn id="8218" idx="2"/>
              <a:endCxn id="8219" idx="0"/>
            </p:cNvCxnSpPr>
            <p:nvPr/>
          </p:nvCxnSpPr>
          <p:spPr bwMode="auto">
            <a:xfrm>
              <a:off x="3788" y="1978"/>
              <a:ext cx="0" cy="1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222" name="AutoShape 30"/>
            <p:cNvSpPr>
              <a:spLocks noChangeArrowheads="1"/>
            </p:cNvSpPr>
            <p:nvPr/>
          </p:nvSpPr>
          <p:spPr bwMode="auto">
            <a:xfrm>
              <a:off x="3176" y="2613"/>
              <a:ext cx="1225" cy="454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8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&gt;=100?</a:t>
              </a:r>
            </a:p>
          </p:txBody>
        </p:sp>
        <p:cxnSp>
          <p:nvCxnSpPr>
            <p:cNvPr id="8223" name="AutoShape 31"/>
            <p:cNvCxnSpPr>
              <a:cxnSpLocks noChangeShapeType="1"/>
              <a:stCxn id="8219" idx="2"/>
              <a:endCxn id="8222" idx="0"/>
            </p:cNvCxnSpPr>
            <p:nvPr/>
          </p:nvCxnSpPr>
          <p:spPr bwMode="auto">
            <a:xfrm>
              <a:off x="3788" y="2432"/>
              <a:ext cx="1" cy="1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24" name="AutoShape 32"/>
            <p:cNvCxnSpPr>
              <a:cxnSpLocks noChangeShapeType="1"/>
              <a:stCxn id="8222" idx="2"/>
              <a:endCxn id="8215" idx="1"/>
            </p:cNvCxnSpPr>
            <p:nvPr/>
          </p:nvCxnSpPr>
          <p:spPr bwMode="auto">
            <a:xfrm flipH="1">
              <a:off x="3788" y="3067"/>
              <a:ext cx="1" cy="22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25" name="AutoShape 33"/>
            <p:cNvCxnSpPr>
              <a:cxnSpLocks noChangeShapeType="1"/>
              <a:stCxn id="8222" idx="1"/>
            </p:cNvCxnSpPr>
            <p:nvPr/>
          </p:nvCxnSpPr>
          <p:spPr bwMode="auto">
            <a:xfrm rot="10800000" flipH="1">
              <a:off x="3176" y="1525"/>
              <a:ext cx="612" cy="1315"/>
            </a:xfrm>
            <a:prstGeom prst="bentConnector4">
              <a:avLst>
                <a:gd name="adj1" fmla="val -53435"/>
                <a:gd name="adj2" fmla="val 9992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26" name="AutoShape 34"/>
            <p:cNvCxnSpPr>
              <a:cxnSpLocks noChangeShapeType="1"/>
              <a:stCxn id="8215" idx="4"/>
              <a:endCxn id="8214" idx="0"/>
            </p:cNvCxnSpPr>
            <p:nvPr/>
          </p:nvCxnSpPr>
          <p:spPr bwMode="auto">
            <a:xfrm>
              <a:off x="3788" y="3566"/>
              <a:ext cx="0" cy="22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27" name="AutoShape 35"/>
            <p:cNvCxnSpPr>
              <a:cxnSpLocks noChangeShapeType="1"/>
              <a:stCxn id="8217" idx="2"/>
              <a:endCxn id="8216" idx="0"/>
            </p:cNvCxnSpPr>
            <p:nvPr/>
          </p:nvCxnSpPr>
          <p:spPr bwMode="auto">
            <a:xfrm>
              <a:off x="3788" y="845"/>
              <a:ext cx="0" cy="22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228" name="Text Box 36"/>
            <p:cNvSpPr txBox="1">
              <a:spLocks noChangeArrowheads="1"/>
            </p:cNvSpPr>
            <p:nvPr/>
          </p:nvSpPr>
          <p:spPr bwMode="auto">
            <a:xfrm>
              <a:off x="2835" y="2568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8229" name="Text Box 37"/>
            <p:cNvSpPr txBox="1">
              <a:spLocks noChangeArrowheads="1"/>
            </p:cNvSpPr>
            <p:nvPr/>
          </p:nvSpPr>
          <p:spPr bwMode="auto">
            <a:xfrm>
              <a:off x="3775" y="3022"/>
              <a:ext cx="3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</p:grpSp>
      <p:pic>
        <p:nvPicPr>
          <p:cNvPr id="31747" name="Picture 3" descr="C:\Documents and Settings\Administrator\桌面\新建文件夹 (4)\u=1872263053,2957797799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1591244"/>
            <a:ext cx="952500" cy="3021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 descr="C:\Documents and Settings\Administrator\桌面\新建文件夹 (4)\u=1872263053,2957797799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126" y="2742765"/>
            <a:ext cx="952500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15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56" name="Group 40"/>
          <p:cNvGrpSpPr>
            <a:grpSpLocks/>
          </p:cNvGrpSpPr>
          <p:nvPr/>
        </p:nvGrpSpPr>
        <p:grpSpPr bwMode="auto">
          <a:xfrm>
            <a:off x="913805" y="756912"/>
            <a:ext cx="2379662" cy="4212431"/>
            <a:chOff x="567" y="618"/>
            <a:chExt cx="1499" cy="3538"/>
          </a:xfrm>
        </p:grpSpPr>
        <p:sp>
          <p:nvSpPr>
            <p:cNvPr id="9219" name="AutoShape 3"/>
            <p:cNvSpPr>
              <a:spLocks noChangeArrowheads="1"/>
            </p:cNvSpPr>
            <p:nvPr/>
          </p:nvSpPr>
          <p:spPr bwMode="auto">
            <a:xfrm>
              <a:off x="839" y="3930"/>
              <a:ext cx="817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sp>
          <p:nvSpPr>
            <p:cNvPr id="9220" name="AutoShape 4"/>
            <p:cNvSpPr>
              <a:spLocks noChangeArrowheads="1"/>
            </p:cNvSpPr>
            <p:nvPr/>
          </p:nvSpPr>
          <p:spPr bwMode="auto">
            <a:xfrm>
              <a:off x="613" y="2245"/>
              <a:ext cx="1270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= </a:t>
              </a:r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+ 1</a:t>
              </a:r>
            </a:p>
          </p:txBody>
        </p:sp>
        <p:sp>
          <p:nvSpPr>
            <p:cNvPr id="9221" name="AutoShape 5"/>
            <p:cNvSpPr>
              <a:spLocks noChangeArrowheads="1"/>
            </p:cNvSpPr>
            <p:nvPr/>
          </p:nvSpPr>
          <p:spPr bwMode="auto">
            <a:xfrm>
              <a:off x="613" y="2721"/>
              <a:ext cx="1270" cy="273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+ </a:t>
              </a:r>
              <a:r>
                <a:rPr lang="en-US" altLang="zh-CN" sz="2400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9222" name="AutoShape 6"/>
            <p:cNvCxnSpPr>
              <a:cxnSpLocks noChangeShapeType="1"/>
              <a:stCxn id="9220" idx="2"/>
              <a:endCxn id="9221" idx="0"/>
            </p:cNvCxnSpPr>
            <p:nvPr/>
          </p:nvCxnSpPr>
          <p:spPr bwMode="auto">
            <a:xfrm>
              <a:off x="1248" y="2517"/>
              <a:ext cx="0" cy="20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223" name="AutoShape 7"/>
            <p:cNvSpPr>
              <a:spLocks noChangeArrowheads="1"/>
            </p:cNvSpPr>
            <p:nvPr/>
          </p:nvSpPr>
          <p:spPr bwMode="auto">
            <a:xfrm>
              <a:off x="635" y="1588"/>
              <a:ext cx="1225" cy="454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&lt;100?</a:t>
              </a:r>
            </a:p>
          </p:txBody>
        </p:sp>
        <p:cxnSp>
          <p:nvCxnSpPr>
            <p:cNvPr id="9224" name="AutoShape 8"/>
            <p:cNvCxnSpPr>
              <a:cxnSpLocks noChangeShapeType="1"/>
              <a:stCxn id="9223" idx="2"/>
              <a:endCxn id="9220" idx="0"/>
            </p:cNvCxnSpPr>
            <p:nvPr/>
          </p:nvCxnSpPr>
          <p:spPr bwMode="auto">
            <a:xfrm>
              <a:off x="1248" y="2042"/>
              <a:ext cx="0" cy="20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225" name="AutoShape 9"/>
            <p:cNvCxnSpPr>
              <a:cxnSpLocks noChangeShapeType="1"/>
              <a:stCxn id="9221" idx="2"/>
            </p:cNvCxnSpPr>
            <p:nvPr/>
          </p:nvCxnSpPr>
          <p:spPr bwMode="auto">
            <a:xfrm rot="16200000" flipV="1">
              <a:off x="491" y="2236"/>
              <a:ext cx="1514" cy="1"/>
            </a:xfrm>
            <a:prstGeom prst="bentConnector5">
              <a:avLst>
                <a:gd name="adj1" fmla="val -9444"/>
                <a:gd name="adj2" fmla="val 77900000"/>
                <a:gd name="adj3" fmla="val 99995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226" name="AutoShape 10"/>
            <p:cNvCxnSpPr>
              <a:cxnSpLocks noChangeShapeType="1"/>
              <a:stCxn id="9232" idx="2"/>
              <a:endCxn id="9223" idx="0"/>
            </p:cNvCxnSpPr>
            <p:nvPr/>
          </p:nvCxnSpPr>
          <p:spPr bwMode="auto">
            <a:xfrm>
              <a:off x="1248" y="1298"/>
              <a:ext cx="0" cy="29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227" name="AutoShape 11"/>
            <p:cNvCxnSpPr>
              <a:cxnSpLocks noChangeShapeType="1"/>
              <a:stCxn id="9223" idx="3"/>
              <a:endCxn id="9228" idx="1"/>
            </p:cNvCxnSpPr>
            <p:nvPr/>
          </p:nvCxnSpPr>
          <p:spPr bwMode="auto">
            <a:xfrm flipH="1">
              <a:off x="1248" y="1815"/>
              <a:ext cx="612" cy="1633"/>
            </a:xfrm>
            <a:prstGeom prst="bentConnector4">
              <a:avLst>
                <a:gd name="adj1" fmla="val -23366"/>
                <a:gd name="adj2" fmla="val 89954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228" name="AutoShape 12"/>
            <p:cNvSpPr>
              <a:spLocks noChangeArrowheads="1"/>
            </p:cNvSpPr>
            <p:nvPr/>
          </p:nvSpPr>
          <p:spPr bwMode="auto">
            <a:xfrm>
              <a:off x="567" y="3448"/>
              <a:ext cx="1361" cy="272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</a:p>
          </p:txBody>
        </p:sp>
        <p:cxnSp>
          <p:nvCxnSpPr>
            <p:cNvPr id="9229" name="AutoShape 13"/>
            <p:cNvCxnSpPr>
              <a:cxnSpLocks noChangeShapeType="1"/>
              <a:stCxn id="9228" idx="4"/>
              <a:endCxn id="9219" idx="0"/>
            </p:cNvCxnSpPr>
            <p:nvPr/>
          </p:nvCxnSpPr>
          <p:spPr bwMode="auto">
            <a:xfrm>
              <a:off x="1248" y="3720"/>
              <a:ext cx="0" cy="21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230" name="Text Box 14"/>
            <p:cNvSpPr txBox="1">
              <a:spLocks noChangeArrowheads="1"/>
            </p:cNvSpPr>
            <p:nvPr/>
          </p:nvSpPr>
          <p:spPr bwMode="auto">
            <a:xfrm>
              <a:off x="1756" y="1554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9231" name="Text Box 15"/>
            <p:cNvSpPr txBox="1">
              <a:spLocks noChangeArrowheads="1"/>
            </p:cNvSpPr>
            <p:nvPr/>
          </p:nvSpPr>
          <p:spPr bwMode="auto">
            <a:xfrm>
              <a:off x="803" y="1963"/>
              <a:ext cx="31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9232" name="AutoShape 16"/>
            <p:cNvSpPr>
              <a:spLocks noChangeArrowheads="1"/>
            </p:cNvSpPr>
            <p:nvPr/>
          </p:nvSpPr>
          <p:spPr bwMode="auto">
            <a:xfrm>
              <a:off x="613" y="1026"/>
              <a:ext cx="1270" cy="272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</a:p>
          </p:txBody>
        </p:sp>
        <p:sp>
          <p:nvSpPr>
            <p:cNvPr id="9233" name="AutoShape 17"/>
            <p:cNvSpPr>
              <a:spLocks noChangeArrowheads="1"/>
            </p:cNvSpPr>
            <p:nvPr/>
          </p:nvSpPr>
          <p:spPr bwMode="auto">
            <a:xfrm>
              <a:off x="839" y="618"/>
              <a:ext cx="817" cy="2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cxnSp>
          <p:nvCxnSpPr>
            <p:cNvPr id="9234" name="AutoShape 18"/>
            <p:cNvCxnSpPr>
              <a:cxnSpLocks noChangeShapeType="1"/>
              <a:stCxn id="9233" idx="2"/>
              <a:endCxn id="9232" idx="0"/>
            </p:cNvCxnSpPr>
            <p:nvPr/>
          </p:nvCxnSpPr>
          <p:spPr bwMode="auto">
            <a:xfrm>
              <a:off x="1248" y="844"/>
              <a:ext cx="0" cy="18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9257" name="Group 41"/>
          <p:cNvGrpSpPr>
            <a:grpSpLocks/>
          </p:cNvGrpSpPr>
          <p:nvPr/>
        </p:nvGrpSpPr>
        <p:grpSpPr bwMode="auto">
          <a:xfrm>
            <a:off x="2856918" y="2664589"/>
            <a:ext cx="2296151" cy="461963"/>
            <a:chOff x="1791" y="2220"/>
            <a:chExt cx="1941" cy="388"/>
          </a:xfrm>
        </p:grpSpPr>
        <p:sp>
          <p:nvSpPr>
            <p:cNvPr id="9251" name="AutoShape 35"/>
            <p:cNvSpPr>
              <a:spLocks noChangeArrowheads="1"/>
            </p:cNvSpPr>
            <p:nvPr/>
          </p:nvSpPr>
          <p:spPr bwMode="auto">
            <a:xfrm>
              <a:off x="1791" y="2296"/>
              <a:ext cx="1089" cy="136"/>
            </a:xfrm>
            <a:prstGeom prst="leftArrow">
              <a:avLst>
                <a:gd name="adj1" fmla="val 50000"/>
                <a:gd name="adj2" fmla="val 200184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53" name="Text Box 37"/>
            <p:cNvSpPr txBox="1">
              <a:spLocks noChangeArrowheads="1"/>
            </p:cNvSpPr>
            <p:nvPr/>
          </p:nvSpPr>
          <p:spPr bwMode="auto">
            <a:xfrm>
              <a:off x="2867" y="2220"/>
              <a:ext cx="865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步骤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</p:grpSp>
      <p:grpSp>
        <p:nvGrpSpPr>
          <p:cNvPr id="9258" name="Group 42"/>
          <p:cNvGrpSpPr>
            <a:grpSpLocks/>
          </p:cNvGrpSpPr>
          <p:nvPr/>
        </p:nvGrpSpPr>
        <p:grpSpPr bwMode="auto">
          <a:xfrm>
            <a:off x="2856905" y="3241024"/>
            <a:ext cx="2228733" cy="461963"/>
            <a:chOff x="1791" y="2704"/>
            <a:chExt cx="1995" cy="388"/>
          </a:xfrm>
        </p:grpSpPr>
        <p:sp>
          <p:nvSpPr>
            <p:cNvPr id="9252" name="AutoShape 36"/>
            <p:cNvSpPr>
              <a:spLocks noChangeArrowheads="1"/>
            </p:cNvSpPr>
            <p:nvPr/>
          </p:nvSpPr>
          <p:spPr bwMode="auto">
            <a:xfrm>
              <a:off x="1791" y="2795"/>
              <a:ext cx="1089" cy="136"/>
            </a:xfrm>
            <a:prstGeom prst="leftArrow">
              <a:avLst>
                <a:gd name="adj1" fmla="val 50000"/>
                <a:gd name="adj2" fmla="val 200184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54" name="Text Box 38"/>
            <p:cNvSpPr txBox="1">
              <a:spLocks noChangeArrowheads="1"/>
            </p:cNvSpPr>
            <p:nvPr/>
          </p:nvSpPr>
          <p:spPr bwMode="auto">
            <a:xfrm>
              <a:off x="2886" y="2704"/>
              <a:ext cx="90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步骤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</p:grpSp>
      <p:sp>
        <p:nvSpPr>
          <p:cNvPr id="9255" name="Text Box 39"/>
          <p:cNvSpPr txBox="1">
            <a:spLocks noChangeArrowheads="1"/>
          </p:cNvSpPr>
          <p:nvPr/>
        </p:nvSpPr>
        <p:spPr bwMode="auto">
          <a:xfrm>
            <a:off x="4080868" y="510647"/>
            <a:ext cx="493236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将步骤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和步骤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交换位置，结果会怎样？能达到预期结果吗？为什么？要达到预期结果，还需要做怎样的修改？</a:t>
            </a:r>
          </a:p>
        </p:txBody>
      </p:sp>
      <p:sp>
        <p:nvSpPr>
          <p:cNvPr id="9259" name="Text Box 43"/>
          <p:cNvSpPr txBox="1">
            <a:spLocks noChangeArrowheads="1"/>
          </p:cNvSpPr>
          <p:nvPr/>
        </p:nvSpPr>
        <p:spPr bwMode="auto">
          <a:xfrm>
            <a:off x="5161955" y="1998919"/>
            <a:ext cx="363855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答：</a:t>
            </a:r>
            <a:r>
              <a:rPr lang="zh-CN" altLang="en-US" sz="24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达不到预期结果；当</a:t>
            </a:r>
            <a:r>
              <a:rPr lang="en-US" altLang="zh-CN" sz="2400" i="1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 </a:t>
            </a:r>
            <a:r>
              <a:rPr lang="en-US" altLang="zh-CN" sz="24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100</a:t>
            </a:r>
            <a:r>
              <a:rPr lang="zh-CN" altLang="en-US" sz="24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时，退出循环，</a:t>
            </a:r>
            <a:r>
              <a:rPr lang="en-US" altLang="zh-CN" sz="2400" i="1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的值未能加入到</a:t>
            </a:r>
            <a:r>
              <a:rPr lang="en-US" altLang="zh-CN" sz="2400" i="1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Sum</a:t>
            </a:r>
            <a:r>
              <a:rPr lang="zh-CN" altLang="en-US" sz="24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中；修改的方法是将判断条件改为</a:t>
            </a:r>
            <a:r>
              <a:rPr lang="en-US" altLang="zh-CN" sz="2400" i="1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&lt;101</a:t>
            </a:r>
          </a:p>
        </p:txBody>
      </p:sp>
    </p:spTree>
    <p:extLst>
      <p:ext uri="{BB962C8B-B14F-4D97-AF65-F5344CB8AC3E}">
        <p14:creationId xmlns:p14="http://schemas.microsoft.com/office/powerpoint/2010/main" val="381328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5" grpId="0"/>
      <p:bldP spid="92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50825" y="242888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用二分法求解方程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827113" y="735806"/>
            <a:ext cx="59041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求关于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的方程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的根，精确到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0.005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76238" y="1221581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算法描述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60374" y="1833563"/>
            <a:ext cx="82317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第一步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令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)=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-2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，以为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(1)&lt;0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(2)&gt;0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，所以设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=2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360363" y="2301651"/>
            <a:ext cx="874871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第二步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令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=(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)/2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，判断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是否为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，若是，则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为所求，否则，则继续判断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)·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大于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还是小于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360363" y="3112294"/>
            <a:ext cx="87487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第三步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若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)·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) &gt;0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则令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，否则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60363" y="3760166"/>
            <a:ext cx="874871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E6603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第四步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判断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|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|&lt;0.005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是否成立？若是则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之间人任意值均为满足条件的近似值；否则返回第二步。</a:t>
            </a:r>
          </a:p>
        </p:txBody>
      </p:sp>
    </p:spTree>
    <p:extLst>
      <p:ext uri="{BB962C8B-B14F-4D97-AF65-F5344CB8AC3E}">
        <p14:creationId xmlns:p14="http://schemas.microsoft.com/office/powerpoint/2010/main" val="2502014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  <p:bldP spid="13319" grpId="0"/>
      <p:bldP spid="13320" grpId="0"/>
      <p:bldP spid="13321" grpId="0"/>
      <p:bldP spid="13322" grpId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1057</TotalTime>
  <Words>832</Words>
  <Application>Microsoft Office PowerPoint</Application>
  <PresentationFormat>全屏显示(16:9)</PresentationFormat>
  <Paragraphs>151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650TGp_Proper_pride_light</vt:lpstr>
      <vt:lpstr>9_Office 主题</vt:lpstr>
      <vt:lpstr>§1.1.2 程序框图与算法的基本逻辑结构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82</cp:revision>
  <dcterms:created xsi:type="dcterms:W3CDTF">2011-09-29T10:22:55Z</dcterms:created>
  <dcterms:modified xsi:type="dcterms:W3CDTF">2015-01-15T03:37:43Z</dcterms:modified>
</cp:coreProperties>
</file>