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84" r:id="rId3"/>
  </p:sldMasterIdLst>
  <p:notesMasterIdLst>
    <p:notesMasterId r:id="rId33"/>
  </p:notesMasterIdLst>
  <p:handoutMasterIdLst>
    <p:handoutMasterId r:id="rId34"/>
  </p:handoutMasterIdLst>
  <p:sldIdLst>
    <p:sldId id="321" r:id="rId4"/>
    <p:sldId id="390" r:id="rId5"/>
    <p:sldId id="391" r:id="rId6"/>
    <p:sldId id="416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4" r:id="rId30"/>
    <p:sldId id="415" r:id="rId31"/>
    <p:sldId id="389" r:id="rId32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00FF"/>
    <a:srgbClr val="FF6600"/>
    <a:srgbClr val="0E8BE0"/>
    <a:srgbClr val="8FD2FB"/>
    <a:srgbClr val="E66036"/>
    <a:srgbClr val="FFFF00"/>
    <a:srgbClr val="2FAB2F"/>
    <a:srgbClr val="1899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5167" autoAdjust="0"/>
  </p:normalViewPr>
  <p:slideViewPr>
    <p:cSldViewPr>
      <p:cViewPr>
        <p:scale>
          <a:sx n="100" d="100"/>
          <a:sy n="100" d="100"/>
        </p:scale>
        <p:origin x="-917" y="-2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48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51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再见</a:t>
            </a:r>
            <a:endParaRPr lang="zh-CN" altLang="en-US" sz="15000" b="1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55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55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35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9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74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9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2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94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96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89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84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54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7860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9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61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65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175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83474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03031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329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93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4114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26437A-06D7-4FAF-888D-A362B91F993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41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378" y="572691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2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55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5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:/&#20154;&#25945;&#25968;&#23398;A&#24517;&#20462;&#19977;/S46.TI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§1.2.1 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输入语句、输出语句和赋值语句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04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694135"/>
            <a:ext cx="7889875" cy="321706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4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+mn-ea"/>
              </a:rPr>
              <a:t>对输出语句的理解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输出语句的一般格式是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输出语句又称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打印语句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，它是将表达式的值、变量的值以及系统信息在屏幕上显示出来，实现算法的输出结果功能．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(3)“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提示信息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和它后面的分号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可以省略不写；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提示信息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是提示用户要输出的是什么信息，提示信息必须加双引号．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(4)“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提示信息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按原样输出，起提示作用．</a:t>
            </a:r>
          </a:p>
        </p:txBody>
      </p: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428625" y="725091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．</a:t>
            </a:r>
            <a:endParaRPr lang="zh-CN" altLang="en-US"/>
          </a:p>
        </p:txBody>
      </p:sp>
      <p:graphicFrame>
        <p:nvGraphicFramePr>
          <p:cNvPr id="10244" name="Object 2"/>
          <p:cNvGraphicFramePr>
            <a:graphicFrameLocks noChangeAspect="1"/>
          </p:cNvGraphicFramePr>
          <p:nvPr/>
        </p:nvGraphicFramePr>
        <p:xfrm>
          <a:off x="4402138" y="1017985"/>
          <a:ext cx="8170862" cy="1017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r:id="rId3" imgW="9901440" imgH="1652040" progId="Word.Document.12">
                  <p:embed/>
                </p:oleObj>
              </mc:Choice>
              <mc:Fallback>
                <p:oleObj r:id="rId3" imgW="9901440" imgH="1652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2138" y="1017985"/>
                        <a:ext cx="8170862" cy="10179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256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51520" y="1231315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计算机先计算表达式的值再输出，即输出语句具有运算功能．如运行</a:t>
            </a: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124903"/>
              </p:ext>
            </p:extLst>
          </p:nvPr>
        </p:nvGraphicFramePr>
        <p:xfrm>
          <a:off x="2555776" y="1785342"/>
          <a:ext cx="13495338" cy="1134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r:id="rId3" imgW="13932360" imgH="1741680" progId="Word.Document.12">
                  <p:embed/>
                </p:oleObj>
              </mc:Choice>
              <mc:Fallback>
                <p:oleObj r:id="rId3" imgW="13932360" imgH="17416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785342"/>
                        <a:ext cx="13495338" cy="11346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内容占位符 1"/>
          <p:cNvSpPr txBox="1">
            <a:spLocks noChangeArrowheads="1"/>
          </p:cNvSpPr>
          <p:nvPr/>
        </p:nvSpPr>
        <p:spPr bwMode="auto">
          <a:xfrm>
            <a:off x="214314" y="2625329"/>
            <a:ext cx="7889875" cy="58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3500"/>
              </a:lnSpc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一次输出多个表达式，中间用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隔开，如</a:t>
            </a:r>
          </a:p>
        </p:txBody>
      </p:sp>
      <p:graphicFrame>
        <p:nvGraphicFramePr>
          <p:cNvPr id="11269" name="Object 4"/>
          <p:cNvGraphicFramePr>
            <a:graphicFrameLocks noChangeAspect="1"/>
          </p:cNvGraphicFramePr>
          <p:nvPr/>
        </p:nvGraphicFramePr>
        <p:xfrm>
          <a:off x="6602413" y="2628901"/>
          <a:ext cx="4997450" cy="1537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r:id="rId5" imgW="5905440" imgH="2436840" progId="Word.Document.12">
                  <p:embed/>
                </p:oleObj>
              </mc:Choice>
              <mc:Fallback>
                <p:oleObj r:id="rId5" imgW="5905440" imgH="24368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2413" y="2628901"/>
                        <a:ext cx="4997450" cy="1537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384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694135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4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+mn-ea"/>
              </a:rPr>
              <a:t>对赋值语句的理解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赋值语句的格式</a:t>
            </a:r>
          </a:p>
        </p:txBody>
      </p:sp>
      <p:sp>
        <p:nvSpPr>
          <p:cNvPr id="12291" name="矩形 12"/>
          <p:cNvSpPr>
            <a:spLocks noChangeArrowheads="1"/>
          </p:cNvSpPr>
          <p:nvPr/>
        </p:nvSpPr>
        <p:spPr bwMode="auto">
          <a:xfrm>
            <a:off x="428625" y="725091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．</a:t>
            </a:r>
            <a:endParaRPr lang="zh-CN" altLang="en-US"/>
          </a:p>
        </p:txBody>
      </p:sp>
      <p:graphicFrame>
        <p:nvGraphicFramePr>
          <p:cNvPr id="1229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192540"/>
              </p:ext>
            </p:extLst>
          </p:nvPr>
        </p:nvGraphicFramePr>
        <p:xfrm>
          <a:off x="3491880" y="1181438"/>
          <a:ext cx="4003675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r:id="rId3" imgW="4737240" imgH="1518480" progId="Word.Document.12">
                  <p:embed/>
                </p:oleObj>
              </mc:Choice>
              <mc:Fallback>
                <p:oleObj r:id="rId3" imgW="4737240" imgH="15184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1181438"/>
                        <a:ext cx="4003675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内容占位符 1"/>
          <p:cNvSpPr txBox="1">
            <a:spLocks noChangeArrowheads="1"/>
          </p:cNvSpPr>
          <p:nvPr/>
        </p:nvSpPr>
        <p:spPr bwMode="auto">
          <a:xfrm>
            <a:off x="785814" y="1563638"/>
            <a:ext cx="7889875" cy="219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3500"/>
              </a:lnSpc>
            </a:pP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叫做赋值号，赋值语句先计算出赋值号右边的表达式的值，然后把这个值赋给左边的变量，使该变量的值等于表达式的值．</a:t>
            </a:r>
          </a:p>
          <a:p>
            <a:pPr eaLnBrk="1">
              <a:lnSpc>
                <a:spcPts val="3500"/>
              </a:lnSpc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赋值语句左边只能是变量名称，而不能是表达式，赋值语句右边表达式可以是一个常量、变量或含变量的运算式．如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是错误的．</a:t>
            </a:r>
          </a:p>
        </p:txBody>
      </p:sp>
    </p:spTree>
    <p:extLst>
      <p:ext uri="{BB962C8B-B14F-4D97-AF65-F5344CB8AC3E}">
        <p14:creationId xmlns:p14="http://schemas.microsoft.com/office/powerpoint/2010/main" val="81864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694135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在一个赋值语句中只能给一个变量赋值，故不能出现两个或多个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．如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就不能实现．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一个赋值语句不能同时给两个变量赋值，如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是错误的．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若两端含有同名变量时，如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，则赋值后变量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原值加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，原值丢失；若两端变量名不同，如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，则赋值后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的值变化，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的值不变．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对于同一个变量多次赋值时，只保留最后一次所赋的值．</a:t>
            </a:r>
          </a:p>
        </p:txBody>
      </p:sp>
    </p:spTree>
    <p:extLst>
      <p:ext uri="{BB962C8B-B14F-4D97-AF65-F5344CB8AC3E}">
        <p14:creationId xmlns:p14="http://schemas.microsoft.com/office/powerpoint/2010/main" val="38211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1"/>
          <p:cNvSpPr txBox="1">
            <a:spLocks noChangeArrowheads="1"/>
          </p:cNvSpPr>
          <p:nvPr/>
        </p:nvSpPr>
        <p:spPr bwMode="auto">
          <a:xfrm>
            <a:off x="-13672" y="195485"/>
            <a:ext cx="9144000" cy="42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题型一　输入、输出和赋值语句的格式</a:t>
            </a:r>
          </a:p>
        </p:txBody>
      </p:sp>
      <p:sp>
        <p:nvSpPr>
          <p:cNvPr id="14340" name="内容占位符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971600" y="843558"/>
            <a:ext cx="7889875" cy="30241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    下列给出的输入、输出语句正确的</a:t>
            </a:r>
            <a:r>
              <a:rPr lang="zh-CN" alt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是</a:t>
            </a:r>
            <a:r>
              <a:rPr 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　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)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①输入语句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INPUT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；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；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i="1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②输入语句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INPUT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x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3</a:t>
            </a:r>
            <a:endParaRPr lang="zh-CN" alt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③输出语句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PRINT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4</a:t>
            </a:r>
            <a:endParaRPr lang="zh-CN" alt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④输出语句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PRINT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</a:t>
            </a:r>
            <a:r>
              <a:rPr 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20,3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]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　　　　　　　　　　　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 A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．①②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          B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．②③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     C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．③④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      D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．④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8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[</a:t>
            </a: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思路探索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 </a:t>
            </a:r>
            <a:r>
              <a:rPr lang="zh-CN" altLang="en-US" sz="28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依据输入语句和输出语句的格式及要求作出判断即可．</a:t>
            </a: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293737" y="875705"/>
            <a:ext cx="14414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【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例</a:t>
            </a:r>
            <a:r>
              <a:rPr lang="en-US" sz="280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en-US" sz="280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】</a:t>
            </a:r>
            <a:endParaRPr lang="zh-CN" altLang="en-US" sz="280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79512" y="699542"/>
            <a:ext cx="8928992" cy="18240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解析　①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INPUT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语句可以给多个变量赋值，变量之间用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隔开；②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INPUT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语句中只能是变量，而不能是表达式；③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PRINT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语句中不用赋值号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；④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PRINT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语句可以输出常量、表达式的值．</a:t>
            </a:r>
          </a:p>
          <a:p>
            <a:pPr marL="0" lvl="2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答案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规律方法　输入语句和输出语句是计算机的最基本的也是最基础的程序语言，必须正确理解、准确使用，这就需要准确把握它的作用和一般格式，并且要严格遵循它的一般格式，而不能有半点创新，因为计算机程序语言是十分机械的语言，当然不同程序语言有不同的格式，但它们都是十分机械的．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latin typeface="Times New Roman" pitchFamily="18" charset="0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0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-19784" y="627534"/>
            <a:ext cx="8892480" cy="18240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解析　①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INPUT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语句可以给多个变量赋值，变量之间用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隔开；②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INPUT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语句中只能是变量，而不能是表达式；③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PRINT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语句中不用赋值号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；④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</a:rPr>
              <a:t>PRINT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</a:rPr>
              <a:t>语句可以输出常量、表达式的值．</a:t>
            </a:r>
          </a:p>
          <a:p>
            <a:pPr marL="0" lvl="2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答案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规律方法　输入语句和输出语句是计算机的最基本的也是最基础的程序语言，必须正确理解、准确使用，这就需要准确把握它的作用和一般格式，并且要严格遵循它的一般格式，而不能有半点创新，因为计算机程序语言是十分机械的语言，当然不同程序语言有不同的格式，但它们都是十分机械的．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0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694135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(1)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中若输入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1,2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，则输出的结果为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________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；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(2)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中若输入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3,2,5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，则输出的结果为</a:t>
            </a:r>
            <a:r>
              <a:rPr 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________</a:t>
            </a:r>
            <a:r>
              <a:rPr lang="zh-CN" altLang="en-US" sz="24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解析　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阅读程序，由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－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可得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＝－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；又根据语句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－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，可得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＝－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；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所以程序运行后的结果为：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，－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，－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1.</a:t>
            </a:r>
            <a:endParaRPr lang="zh-CN" altLang="en-US" sz="2400" dirty="0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阅读程序，由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，可得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，又根据语句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－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，可得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＝－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又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/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*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，所以输出结果为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＝－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3.</a:t>
            </a:r>
            <a:endParaRPr lang="zh-CN" altLang="en-US" sz="2400" dirty="0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2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答案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(1)1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，－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，－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(2)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－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3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5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897732"/>
            <a:ext cx="7889875" cy="37040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    已知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x</a:t>
            </a:r>
            <a:r>
              <a:rPr lang="en-US" baseline="-250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y</a:t>
            </a:r>
            <a:r>
              <a:rPr lang="en-US" baseline="-250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)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x</a:t>
            </a:r>
            <a:r>
              <a:rPr lang="en-US" baseline="-250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y</a:t>
            </a:r>
            <a:r>
              <a:rPr lang="en-US" baseline="-250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)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是平面上两点，设计一个程序输出线段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AB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的中点</a:t>
            </a: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M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的横、纵坐标．</a:t>
            </a:r>
            <a:endParaRPr 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</a:t>
            </a:r>
          </a:p>
        </p:txBody>
      </p:sp>
      <p:sp>
        <p:nvSpPr>
          <p:cNvPr id="18435" name="内容占位符 1"/>
          <p:cNvSpPr txBox="1">
            <a:spLocks noChangeArrowheads="1"/>
          </p:cNvSpPr>
          <p:nvPr/>
        </p:nvSpPr>
        <p:spPr bwMode="auto">
          <a:xfrm>
            <a:off x="104191" y="250031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题型二　利用输入、输出和赋值语句编写程序</a:t>
            </a:r>
          </a:p>
        </p:txBody>
      </p:sp>
      <p:sp>
        <p:nvSpPr>
          <p:cNvPr id="18436" name="矩形 4"/>
          <p:cNvSpPr>
            <a:spLocks noChangeArrowheads="1"/>
          </p:cNvSpPr>
          <p:nvPr/>
        </p:nvSpPr>
        <p:spPr bwMode="auto">
          <a:xfrm>
            <a:off x="107951" y="916782"/>
            <a:ext cx="14414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【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例</a:t>
            </a:r>
            <a:r>
              <a:rPr lang="en-US" sz="280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en-US" sz="280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】</a:t>
            </a:r>
            <a:endParaRPr lang="zh-CN" altLang="en-US" sz="280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044699"/>
              </p:ext>
            </p:extLst>
          </p:nvPr>
        </p:nvGraphicFramePr>
        <p:xfrm>
          <a:off x="828661" y="1923678"/>
          <a:ext cx="12928600" cy="1253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r:id="rId3" imgW="13932360" imgH="1833840" progId="Word.Document.12">
                  <p:embed/>
                </p:oleObj>
              </mc:Choice>
              <mc:Fallback>
                <p:oleObj r:id="rId3" imgW="13932360" imgH="18338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661" y="1923678"/>
                        <a:ext cx="12928600" cy="12537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484781"/>
              </p:ext>
            </p:extLst>
          </p:nvPr>
        </p:nvGraphicFramePr>
        <p:xfrm>
          <a:off x="1403648" y="2715766"/>
          <a:ext cx="9490075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r:id="rId5" imgW="11293920" imgH="3206520" progId="Word.Document.12">
                  <p:embed/>
                </p:oleObj>
              </mc:Choice>
              <mc:Fallback>
                <p:oleObj r:id="rId5" imgW="11293920" imgH="32065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715766"/>
                        <a:ext cx="9490075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55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694135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规律方法　</a:t>
            </a:r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4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算术表达式所有符号只能并排地写在一行上，不能出现右上方的幂次或下方的下标如</a:t>
            </a:r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4</a:t>
            </a:r>
            <a:r>
              <a:rPr lang="en-US" sz="2400" baseline="300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r>
              <a:rPr lang="en-US" sz="2400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en-US" sz="2400" baseline="-250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等；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400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算术表达式中只能用圆括号，不能使用方括号和花括号，使用多重括号时应注意左右括号的配对关系；</a:t>
            </a:r>
          </a:p>
        </p:txBody>
      </p:sp>
      <p:graphicFrame>
        <p:nvGraphicFramePr>
          <p:cNvPr id="1945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580544"/>
              </p:ext>
            </p:extLst>
          </p:nvPr>
        </p:nvGraphicFramePr>
        <p:xfrm>
          <a:off x="827584" y="2571750"/>
          <a:ext cx="13069888" cy="308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r:id="rId3" imgW="13932360" imgH="4516920" progId="Word.Document.12">
                  <p:embed/>
                </p:oleObj>
              </mc:Choice>
              <mc:Fallback>
                <p:oleObj r:id="rId3" imgW="13932360" imgH="45169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571750"/>
                        <a:ext cx="13069888" cy="308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453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67544" y="915566"/>
            <a:ext cx="8104187" cy="320397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4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+mn-ea"/>
              </a:rPr>
              <a:t>【</a:t>
            </a:r>
            <a:r>
              <a:rPr lang="zh-CN" altLang="en-US" sz="2400" b="1" dirty="0">
                <a:latin typeface="+mn-ea"/>
              </a:rPr>
              <a:t>课标要求</a:t>
            </a:r>
            <a:r>
              <a:rPr lang="en-US" sz="2400" b="1" dirty="0">
                <a:latin typeface="+mn-ea"/>
              </a:rPr>
              <a:t>】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+mn-ea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．了解程序语言与自然语言、程序框图设计算法的区别．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+mn-ea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．理解输入、输出语句和赋值语句的功能和表示法．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+mn-ea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．能准确应用上述语句把程序框图转化为算法语句．</a:t>
            </a:r>
          </a:p>
          <a:p>
            <a:pPr marL="0" lvl="4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+mn-ea"/>
              </a:rPr>
              <a:t>【</a:t>
            </a:r>
            <a:r>
              <a:rPr lang="zh-CN" altLang="en-US" sz="2400" b="1" dirty="0">
                <a:latin typeface="+mn-ea"/>
              </a:rPr>
              <a:t>核心扫描</a:t>
            </a:r>
            <a:r>
              <a:rPr lang="en-US" sz="2400" b="1" dirty="0">
                <a:latin typeface="+mn-ea"/>
              </a:rPr>
              <a:t>】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+mn-ea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．输入、输出、赋值语句的一般格式和作用．</a:t>
            </a:r>
            <a:r>
              <a:rPr lang="en-US" sz="2400" b="1" dirty="0">
                <a:latin typeface="+mn-ea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重难点</a:t>
            </a:r>
            <a:r>
              <a:rPr lang="en-US" sz="2400" b="1" dirty="0">
                <a:latin typeface="+mn-ea"/>
                <a:cs typeface="Times New Roman" pitchFamily="18" charset="0"/>
              </a:rPr>
              <a:t>)</a:t>
            </a:r>
            <a:endParaRPr lang="zh-CN" altLang="en-US" sz="2400" b="1" dirty="0">
              <a:latin typeface="+mn-ea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+mn-ea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．赋值号的应用．</a:t>
            </a:r>
            <a:r>
              <a:rPr lang="en-US" sz="2400" b="1" dirty="0">
                <a:latin typeface="+mn-ea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易错点</a:t>
            </a:r>
            <a:r>
              <a:rPr lang="en-US" sz="2400" b="1" dirty="0">
                <a:latin typeface="+mn-ea"/>
                <a:cs typeface="Times New Roman" pitchFamily="18" charset="0"/>
              </a:rPr>
              <a:t>)</a:t>
            </a:r>
            <a:endParaRPr lang="zh-CN" altLang="en-US" sz="2400" b="1" dirty="0">
              <a:latin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42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750094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          已知函数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，编写一个程序来计算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的值．</a:t>
            </a:r>
            <a:endParaRPr lang="en-US" b="1" dirty="0">
              <a:latin typeface="黑体" pitchFamily="2" charset="-122"/>
              <a:ea typeface="黑体" pitchFamily="2" charset="-122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矩形 4"/>
          <p:cNvSpPr>
            <a:spLocks noChangeArrowheads="1"/>
          </p:cNvSpPr>
          <p:nvPr/>
        </p:nvSpPr>
        <p:spPr bwMode="auto">
          <a:xfrm>
            <a:off x="107950" y="769144"/>
            <a:ext cx="18004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+mn-ea"/>
                <a:cs typeface="Times New Roman" pitchFamily="18" charset="0"/>
              </a:rPr>
              <a:t>【</a:t>
            </a:r>
            <a:r>
              <a:rPr lang="zh-CN" altLang="en-US" sz="2800" dirty="0">
                <a:latin typeface="+mn-ea"/>
              </a:rPr>
              <a:t>变式</a:t>
            </a:r>
            <a:r>
              <a:rPr lang="en-US" sz="2800" dirty="0">
                <a:latin typeface="+mn-ea"/>
              </a:rPr>
              <a:t>2</a:t>
            </a:r>
            <a:r>
              <a:rPr lang="en-US" sz="2800" dirty="0">
                <a:latin typeface="+mn-ea"/>
                <a:cs typeface="Times New Roman" pitchFamily="18" charset="0"/>
              </a:rPr>
              <a:t>】</a:t>
            </a:r>
            <a:endParaRPr lang="zh-CN" altLang="en-US" sz="2800" dirty="0">
              <a:latin typeface="+mn-ea"/>
              <a:cs typeface="Times New Roman" pitchFamily="18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56748"/>
            <a:ext cx="3987800" cy="1980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26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897732"/>
            <a:ext cx="7889875" cy="37040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   已知一个正三棱柱的底面边长为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，高为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，试设计一个程序来求解这个正三棱柱的表面积和体积，并画出程序框图．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审题指导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</a:rPr>
              <a:t> 本题是一道立体几何与算法相结合的综合类题目．由题意已知底面边长可求出底面积，正三棱柱的高已知，体积易得；由底面边长和高，可求侧面积，则表面积易得．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内容占位符 1"/>
          <p:cNvSpPr txBox="1">
            <a:spLocks noChangeArrowheads="1"/>
          </p:cNvSpPr>
          <p:nvPr/>
        </p:nvSpPr>
        <p:spPr bwMode="auto">
          <a:xfrm>
            <a:off x="0" y="250031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en-US" sz="2800">
                <a:solidFill>
                  <a:srgbClr val="FF00FF"/>
                </a:solidFill>
                <a:latin typeface="Times New Roman" pitchFamily="18" charset="0"/>
                <a:ea typeface="黑体" pitchFamily="2" charset="-122"/>
              </a:rPr>
              <a:t>题型三　算法语句与程序框图</a:t>
            </a:r>
          </a:p>
        </p:txBody>
      </p:sp>
      <p:sp>
        <p:nvSpPr>
          <p:cNvPr id="21508" name="矩形 4"/>
          <p:cNvSpPr>
            <a:spLocks noChangeArrowheads="1"/>
          </p:cNvSpPr>
          <p:nvPr/>
        </p:nvSpPr>
        <p:spPr bwMode="auto">
          <a:xfrm>
            <a:off x="107951" y="916782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>
                <a:latin typeface="Times New Roman" pitchFamily="18" charset="0"/>
                <a:ea typeface="黑体" pitchFamily="2" charset="-122"/>
              </a:rPr>
              <a:t>例</a:t>
            </a:r>
            <a:r>
              <a:rPr lang="en-US" sz="2400">
                <a:latin typeface="Times New Roman" pitchFamily="18" charset="0"/>
                <a:ea typeface="黑体" pitchFamily="2" charset="-122"/>
              </a:rPr>
              <a:t>3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75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42939" y="321469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规范解答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zh-CN" alt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程序如下：　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程序框图</a:t>
            </a:r>
            <a:r>
              <a:rPr lang="zh-CN" alt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如图所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示，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859631"/>
            <a:ext cx="3846512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F:\人教数学A必修三\S4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987574"/>
            <a:ext cx="1543050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334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827584" y="915566"/>
            <a:ext cx="7889875" cy="327064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题后反思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 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计算机能识别的数学符号：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加号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”</a:t>
            </a:r>
            <a:endParaRPr lang="zh-CN" altLang="en-US" sz="2400" b="1" dirty="0">
              <a:solidFill>
                <a:srgbClr val="00B05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减号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－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”</a:t>
            </a:r>
            <a:endParaRPr lang="zh-CN" altLang="en-US" sz="2400" b="1" dirty="0">
              <a:solidFill>
                <a:srgbClr val="00B05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(3)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乘号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“*”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　如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乘以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写作：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*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endParaRPr lang="zh-CN" altLang="en-US" sz="2400" b="1" dirty="0">
              <a:solidFill>
                <a:srgbClr val="00B05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(4)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除号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“/”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　如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除以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写作：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/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endParaRPr lang="zh-CN" altLang="en-US" sz="2400" b="1" dirty="0">
              <a:solidFill>
                <a:srgbClr val="00B05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(5)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乘方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“^ ”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　如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的平方写作：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^2</a:t>
            </a:r>
            <a:endParaRPr lang="zh-CN" altLang="en-US" sz="2400" b="1" dirty="0">
              <a:solidFill>
                <a:srgbClr val="00B05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(6)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大于或等于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“≥”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　写作：＞＝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(7)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不等于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“≠”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　写作：＜＞</a:t>
            </a:r>
          </a:p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(8)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算术平方根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SQR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　如写作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SQR(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ea typeface="宋体" panose="02010600030101010101" pitchFamily="2" charset="-122"/>
              </a:rPr>
              <a:t>)</a:t>
            </a:r>
            <a:endParaRPr lang="zh-CN" altLang="en-US" sz="2400" b="1" dirty="0">
              <a:solidFill>
                <a:srgbClr val="00B05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27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827584" y="627534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       给出如图所示程序框图，写出相应的算法语句．</a:t>
            </a:r>
          </a:p>
        </p:txBody>
      </p:sp>
      <p:sp>
        <p:nvSpPr>
          <p:cNvPr id="24579" name="矩形 4"/>
          <p:cNvSpPr>
            <a:spLocks noChangeArrowheads="1"/>
          </p:cNvSpPr>
          <p:nvPr/>
        </p:nvSpPr>
        <p:spPr bwMode="auto">
          <a:xfrm>
            <a:off x="101526" y="664866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latin typeface="+mn-ea"/>
                <a:cs typeface="Times New Roman" pitchFamily="18" charset="0"/>
              </a:rPr>
              <a:t>【</a:t>
            </a:r>
            <a:r>
              <a:rPr lang="zh-CN" altLang="en-US" sz="2400" dirty="0">
                <a:latin typeface="+mn-ea"/>
              </a:rPr>
              <a:t>变式</a:t>
            </a:r>
            <a:r>
              <a:rPr lang="en-US" sz="2400" dirty="0">
                <a:latin typeface="+mn-ea"/>
              </a:rPr>
              <a:t>3</a:t>
            </a:r>
            <a:r>
              <a:rPr lang="en-US" sz="2400" dirty="0">
                <a:latin typeface="+mn-ea"/>
                <a:cs typeface="Times New Roman" pitchFamily="18" charset="0"/>
              </a:rPr>
              <a:t>】</a:t>
            </a:r>
            <a:endParaRPr lang="zh-CN" altLang="en-US" dirty="0">
              <a:latin typeface="+mn-ea"/>
              <a:cs typeface="Times New Roman" pitchFamily="18" charset="0"/>
            </a:endParaRPr>
          </a:p>
        </p:txBody>
      </p:sp>
      <p:pic>
        <p:nvPicPr>
          <p:cNvPr id="24580" name="Picture 4" descr="F:\人教数学A必修三\S46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131590"/>
            <a:ext cx="1671637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330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786064" y="753667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解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125142"/>
            <a:ext cx="3367088" cy="305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08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1557338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函数是高中数学中的重要内容，函数思想是用函数的概念和性质去分析问题、转化问题和解决问题．因此函数思想的实质是用联系和变化的观点提出数学对象．抽象出其数量特征，建立函数关系，在本节主要是应用在实际问题的编写程序上．</a:t>
            </a:r>
          </a:p>
        </p:txBody>
      </p:sp>
      <p:sp>
        <p:nvSpPr>
          <p:cNvPr id="26627" name="内容占位符 1"/>
          <p:cNvSpPr txBox="1">
            <a:spLocks noChangeArrowheads="1"/>
          </p:cNvSpPr>
          <p:nvPr/>
        </p:nvSpPr>
        <p:spPr bwMode="auto">
          <a:xfrm>
            <a:off x="215900" y="789385"/>
            <a:ext cx="89646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方法技巧　函数思想在编写程序中的应用</a:t>
            </a:r>
          </a:p>
        </p:txBody>
      </p:sp>
    </p:spTree>
    <p:extLst>
      <p:ext uri="{BB962C8B-B14F-4D97-AF65-F5344CB8AC3E}">
        <p14:creationId xmlns:p14="http://schemas.microsoft.com/office/powerpoint/2010/main" val="329869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214313"/>
            <a:ext cx="7889875" cy="37040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     中秋节到了，糕点店的售货员很忙，请设计一个程序，帮助售货员算账，已知豆沙馅的月饼每千克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元，蛋黄馅的月饼每千克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元，莲蓉馅的月饼每千克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元，那么依次购买这三种月饼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千克，应收多少钱？</a:t>
            </a:r>
          </a:p>
        </p:txBody>
      </p:sp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107950" y="233363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latin typeface="+mj-ea"/>
                <a:ea typeface="+mj-ea"/>
                <a:cs typeface="Times New Roman" pitchFamily="18" charset="0"/>
              </a:rPr>
              <a:t>【</a:t>
            </a:r>
            <a:r>
              <a:rPr lang="zh-CN" altLang="en-US" sz="2400" dirty="0">
                <a:latin typeface="+mj-ea"/>
                <a:ea typeface="+mj-ea"/>
              </a:rPr>
              <a:t>示例</a:t>
            </a:r>
            <a:r>
              <a:rPr lang="en-US" sz="2400" dirty="0">
                <a:latin typeface="+mj-ea"/>
                <a:ea typeface="+mj-ea"/>
                <a:cs typeface="Times New Roman" pitchFamily="18" charset="0"/>
              </a:rPr>
              <a:t>】</a:t>
            </a:r>
            <a:endParaRPr lang="zh-CN" altLang="en-US" dirty="0"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765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712170"/>
              </p:ext>
            </p:extLst>
          </p:nvPr>
        </p:nvGraphicFramePr>
        <p:xfrm>
          <a:off x="829900" y="2067694"/>
          <a:ext cx="7299325" cy="1678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r:id="rId3" imgW="8626320" imgH="2662560" progId="Word.Document.12">
                  <p:embed/>
                </p:oleObj>
              </mc:Choice>
              <mc:Fallback>
                <p:oleObj r:id="rId3" imgW="8626320" imgH="26625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900" y="2067694"/>
                        <a:ext cx="7299325" cy="16787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657502"/>
              </p:ext>
            </p:extLst>
          </p:nvPr>
        </p:nvGraphicFramePr>
        <p:xfrm>
          <a:off x="755576" y="2715766"/>
          <a:ext cx="6370637" cy="2553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r:id="rId5" imgW="7580520" imgH="4050000" progId="Word.Document.12">
                  <p:embed/>
                </p:oleObj>
              </mc:Choice>
              <mc:Fallback>
                <p:oleObj r:id="rId5" imgW="7580520" imgH="40500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715766"/>
                        <a:ext cx="6370637" cy="25538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224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1658541"/>
            <a:ext cx="7889875" cy="12346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3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方法点评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  对于实际问题，要抓住运算的实质，即建立求解问题的一次函数模型，本题实质运算即为求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25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35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30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的值，其中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表示所收钱数．</a:t>
            </a:r>
          </a:p>
        </p:txBody>
      </p:sp>
    </p:spTree>
    <p:extLst>
      <p:ext uri="{BB962C8B-B14F-4D97-AF65-F5344CB8AC3E}">
        <p14:creationId xmlns:p14="http://schemas.microsoft.com/office/powerpoint/2010/main" val="343091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76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817390" y="1275606"/>
            <a:ext cx="7889875" cy="30551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4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输入、输出语句和赋值</a:t>
            </a:r>
            <a:r>
              <a:rPr lang="zh-CN" altLang="en-US" sz="2800" dirty="0" smtClean="0">
                <a:latin typeface="Times New Roman" pitchFamily="18" charset="0"/>
                <a:ea typeface="宋体" panose="02010600030101010101" pitchFamily="2" charset="-122"/>
              </a:rPr>
              <a:t>语句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输入语句、输出语句分别与程序框图中的</a:t>
            </a:r>
            <a:r>
              <a:rPr 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_____________</a:t>
            </a:r>
            <a:r>
              <a:rPr lang="zh-CN" alt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对应，用来输入和输出信息，赋值语句和程序框图中表示</a:t>
            </a:r>
            <a:r>
              <a:rPr 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</a:t>
            </a:r>
            <a:r>
              <a:rPr lang="zh-CN" alt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的处理框对应，用来给变量赋值．</a:t>
            </a:r>
            <a:endParaRPr lang="zh-CN" alt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4100" name="内容占位符 1"/>
          <p:cNvSpPr txBox="1">
            <a:spLocks noChangeArrowheads="1"/>
          </p:cNvSpPr>
          <p:nvPr/>
        </p:nvSpPr>
        <p:spPr bwMode="auto">
          <a:xfrm>
            <a:off x="-3349" y="740933"/>
            <a:ext cx="91424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zh-CN" altLang="en-US" sz="2800" b="0" dirty="0">
                <a:solidFill>
                  <a:srgbClr val="FF00FF"/>
                </a:solidFill>
                <a:latin typeface="Times New Roman" pitchFamily="18" charset="0"/>
              </a:rPr>
              <a:t>自学导引</a:t>
            </a:r>
          </a:p>
        </p:txBody>
      </p:sp>
      <p:sp>
        <p:nvSpPr>
          <p:cNvPr id="4103" name="矩形 6"/>
          <p:cNvSpPr>
            <a:spLocks noChangeArrowheads="1"/>
          </p:cNvSpPr>
          <p:nvPr/>
        </p:nvSpPr>
        <p:spPr bwMode="auto">
          <a:xfrm>
            <a:off x="355104" y="1235191"/>
            <a:ext cx="723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sp>
        <p:nvSpPr>
          <p:cNvPr id="4105" name="矩形 8"/>
          <p:cNvSpPr>
            <a:spLocks noChangeArrowheads="1"/>
          </p:cNvSpPr>
          <p:nvPr/>
        </p:nvSpPr>
        <p:spPr bwMode="auto">
          <a:xfrm>
            <a:off x="899592" y="2120538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输入、输出框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106" name="矩形 9"/>
          <p:cNvSpPr>
            <a:spLocks noChangeArrowheads="1"/>
          </p:cNvSpPr>
          <p:nvPr/>
        </p:nvSpPr>
        <p:spPr bwMode="auto">
          <a:xfrm>
            <a:off x="4530501" y="257175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赋值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28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autoUpdateAnimBg="0"/>
      <p:bldP spid="410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963298"/>
            <a:ext cx="7889875" cy="30551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4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latin typeface="Times New Roman" pitchFamily="18" charset="0"/>
                <a:ea typeface="宋体" panose="02010600030101010101" pitchFamily="2" charset="-122"/>
              </a:rPr>
              <a:t>三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种算法语句的格式及功能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(1)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输入</a:t>
            </a:r>
            <a:r>
              <a:rPr lang="zh-CN" altLang="en-US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语</a:t>
            </a:r>
            <a:endParaRPr lang="zh-CN" alt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906946"/>
              </p:ext>
            </p:extLst>
          </p:nvPr>
        </p:nvGraphicFramePr>
        <p:xfrm>
          <a:off x="2483768" y="1419622"/>
          <a:ext cx="11052175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r:id="rId3" imgW="13380120" imgH="1788840" progId="Word.Document.12">
                  <p:embed/>
                </p:oleObj>
              </mc:Choice>
              <mc:Fallback>
                <p:oleObj r:id="rId3" imgW="13380120" imgH="17888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419622"/>
                        <a:ext cx="11052175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矩形 5"/>
          <p:cNvSpPr>
            <a:spLocks noChangeArrowheads="1"/>
          </p:cNvSpPr>
          <p:nvPr/>
        </p:nvSpPr>
        <p:spPr bwMode="auto">
          <a:xfrm>
            <a:off x="179512" y="987574"/>
            <a:ext cx="723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2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sp>
        <p:nvSpPr>
          <p:cNvPr id="4104" name="内容占位符 1"/>
          <p:cNvSpPr txBox="1">
            <a:spLocks noChangeArrowheads="1"/>
          </p:cNvSpPr>
          <p:nvPr/>
        </p:nvSpPr>
        <p:spPr bwMode="auto">
          <a:xfrm>
            <a:off x="827584" y="2139702"/>
            <a:ext cx="788987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3500"/>
              </a:lnSpc>
            </a:pP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提示内容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一般是提示用户输入什么样的信息．</a:t>
            </a:r>
          </a:p>
          <a:p>
            <a:pPr eaLnBrk="1">
              <a:lnSpc>
                <a:spcPts val="3500"/>
              </a:lnSpc>
            </a:pP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③功能：输入提示内容要求的相应信息或值，计算机每次都把新输入的值赋给变量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．输入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语句只能够输入数据，不能输入变量、函数或表达式，其中一般格式中的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变量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是指变量的值．</a:t>
            </a:r>
          </a:p>
        </p:txBody>
      </p:sp>
    </p:spTree>
    <p:extLst>
      <p:ext uri="{BB962C8B-B14F-4D97-AF65-F5344CB8AC3E}">
        <p14:creationId xmlns:p14="http://schemas.microsoft.com/office/powerpoint/2010/main" val="333782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内容占位符 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694135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(2)</a:t>
            </a:r>
            <a:r>
              <a:rPr lang="zh-CN" altLang="en-US" sz="240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输出语句</a:t>
            </a:r>
          </a:p>
        </p:txBody>
      </p:sp>
      <p:graphicFrame>
        <p:nvGraphicFramePr>
          <p:cNvPr id="512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939765"/>
              </p:ext>
            </p:extLst>
          </p:nvPr>
        </p:nvGraphicFramePr>
        <p:xfrm>
          <a:off x="858839" y="1071563"/>
          <a:ext cx="11857037" cy="1403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r:id="rId3" imgW="13932360" imgH="2304720" progId="Word.Document.12">
                  <p:embed/>
                </p:oleObj>
              </mc:Choice>
              <mc:Fallback>
                <p:oleObj r:id="rId3" imgW="13932360" imgH="23047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839" y="1071563"/>
                        <a:ext cx="11857037" cy="14037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内容占位符 1"/>
          <p:cNvSpPr txBox="1">
            <a:spLocks noChangeArrowheads="1"/>
          </p:cNvSpPr>
          <p:nvPr/>
        </p:nvSpPr>
        <p:spPr bwMode="auto">
          <a:xfrm>
            <a:off x="785814" y="1446610"/>
            <a:ext cx="7889875" cy="3907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3500"/>
              </a:lnSpc>
            </a:pP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②输出语句的作用和要求</a:t>
            </a:r>
          </a:p>
          <a:p>
            <a:pPr eaLnBrk="1">
              <a:lnSpc>
                <a:spcPts val="3500"/>
              </a:lnSpc>
            </a:pPr>
            <a:r>
              <a:rPr lang="en-US" sz="2400" b="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．输出语句的功能：在计算机的屏幕上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_________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_________.</a:t>
            </a:r>
            <a:endParaRPr lang="zh-CN" altLang="en-US" sz="2400" b="0" dirty="0">
              <a:latin typeface="Times New Roman" pitchFamily="18" charset="0"/>
              <a:cs typeface="Times New Roman" pitchFamily="18" charset="0"/>
            </a:endParaRPr>
          </a:p>
          <a:p>
            <a:pPr eaLnBrk="1">
              <a:lnSpc>
                <a:spcPts val="3500"/>
              </a:lnSpc>
            </a:pPr>
            <a:r>
              <a:rPr lang="en-US" sz="2400" b="0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．同输入语句一样，表达式前也可以有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提示内容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提示内容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和表达式之间必须用分号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隔开．</a:t>
            </a:r>
          </a:p>
          <a:p>
            <a:pPr eaLnBrk="1">
              <a:lnSpc>
                <a:spcPts val="3500"/>
              </a:lnSpc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赋值语句</a:t>
            </a:r>
          </a:p>
          <a:p>
            <a:pPr eaLnBrk="1">
              <a:lnSpc>
                <a:spcPts val="3500"/>
              </a:lnSpc>
            </a:pPr>
            <a:r>
              <a:rPr lang="zh-CN" altLang="en-US" sz="2400" b="0" dirty="0">
                <a:latin typeface="Times New Roman" pitchFamily="18" charset="0"/>
                <a:cs typeface="Times New Roman" pitchFamily="18" charset="0"/>
              </a:rPr>
              <a:t>①格式：</a:t>
            </a:r>
          </a:p>
        </p:txBody>
      </p:sp>
      <p:graphicFrame>
        <p:nvGraphicFramePr>
          <p:cNvPr id="512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961780"/>
              </p:ext>
            </p:extLst>
          </p:nvPr>
        </p:nvGraphicFramePr>
        <p:xfrm>
          <a:off x="2546463" y="3795886"/>
          <a:ext cx="5819775" cy="650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r:id="rId5" imgW="6073200" imgH="906480" progId="Word.Document.12">
                  <p:embed/>
                </p:oleObj>
              </mc:Choice>
              <mc:Fallback>
                <p:oleObj r:id="rId5" imgW="6073200" imgH="9064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6463" y="3795886"/>
                        <a:ext cx="5819775" cy="6500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6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178719"/>
            <a:ext cx="121443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6228184" y="186341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输出常量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128" name="矩形 7"/>
          <p:cNvSpPr>
            <a:spLocks noChangeArrowheads="1"/>
          </p:cNvSpPr>
          <p:nvPr/>
        </p:nvSpPr>
        <p:spPr bwMode="auto">
          <a:xfrm>
            <a:off x="854062" y="232037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变量的值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129" name="矩形 8"/>
          <p:cNvSpPr>
            <a:spLocks noChangeArrowheads="1"/>
          </p:cNvSpPr>
          <p:nvPr/>
        </p:nvSpPr>
        <p:spPr bwMode="auto">
          <a:xfrm>
            <a:off x="2576568" y="2310193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系统信息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130" name="矩形 10"/>
          <p:cNvSpPr>
            <a:spLocks noChangeArrowheads="1"/>
          </p:cNvSpPr>
          <p:nvPr/>
        </p:nvSpPr>
        <p:spPr bwMode="auto">
          <a:xfrm>
            <a:off x="2546463" y="3795886"/>
            <a:ext cx="256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变量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表达式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131" name="矩形 11"/>
          <p:cNvSpPr>
            <a:spLocks noChangeArrowheads="1"/>
          </p:cNvSpPr>
          <p:nvPr/>
        </p:nvSpPr>
        <p:spPr bwMode="auto">
          <a:xfrm>
            <a:off x="3635375" y="107989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提示内容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06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utoUpdateAnimBg="0"/>
      <p:bldP spid="5128" grpId="0" autoUpdateAnimBg="0"/>
      <p:bldP spid="5129" grpId="0" autoUpdateAnimBg="0"/>
      <p:bldP spid="5130" grpId="0" autoUpdateAnimBg="0"/>
      <p:bldP spid="513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1446610"/>
            <a:ext cx="7889875" cy="187761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②赋值语句的作用与要求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．赋值语句的功能：将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_________________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赋给变量．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．赋值语句中的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“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”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叫做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________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，它和数学中的等号不完全一样，计算机执行赋值语句时，先计算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“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”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右边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____________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，然后把这个值赋给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“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”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左边的</a:t>
            </a:r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_____.</a:t>
            </a:r>
            <a:endParaRPr lang="zh-CN" altLang="en-US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4644008" y="1904741"/>
            <a:ext cx="3597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表达式所代表的值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4932040" y="2761059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赋值号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3131840" y="3625320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表达式的值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2483768" y="4113535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变量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9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/>
      <p:bldP spid="6149" grpId="0" autoUpdateAnimBg="0"/>
      <p:bldP spid="615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9552" y="627534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1800" b="1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en-US" sz="18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.</a:t>
            </a:r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程序中如果连续多次对变量赋值，那么这个变量的值最后是多少？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提示　变量的值总是最后一次赋给它的值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例如：</a:t>
            </a:r>
            <a:r>
              <a:rPr lang="en-US" sz="1800" b="1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1800" b="1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endParaRPr lang="en-US" altLang="zh-CN" sz="1800" b="1" dirty="0" smtClean="0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1800" b="1" i="1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1800" b="1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＋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1800" b="1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</a:t>
            </a:r>
            <a:endParaRPr lang="en-US" altLang="zh-CN" sz="1800" b="1" dirty="0" smtClean="0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1800" b="1" i="1" dirty="0" smtClean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4</a:t>
            </a:r>
            <a:endParaRPr lang="zh-CN" altLang="en-US" sz="1800" b="1" dirty="0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执行完每个语句时，</a:t>
            </a:r>
            <a:r>
              <a:rPr lang="en-US" sz="1800" b="1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的值依次为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1,3,4</a:t>
            </a: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，而执行完整个程序后，</a:t>
            </a:r>
            <a:r>
              <a:rPr lang="en-US" sz="1800" b="1" i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x</a:t>
            </a:r>
            <a:r>
              <a:rPr lang="zh-CN" alt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的值为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4.</a:t>
            </a:r>
            <a:endParaRPr lang="zh-CN" altLang="en-US" sz="1800" b="1" dirty="0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18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18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输入语句和赋值语句都可给变量赋值，这一点上二者有何不同？</a:t>
            </a:r>
          </a:p>
          <a:p>
            <a:pPr marL="0" lvl="1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提示　输入语句可使初始数值与程序分开，利用输入语句改变初始数据时，程序不变，而赋值语句是程序的一部分，输入语句可对多个变量赋值，赋值语句只能给一个变量赋值．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01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897732"/>
            <a:ext cx="7889875" cy="37040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4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</a:rPr>
              <a:t>输入语句的理解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(1)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输入语句的一般格式是</a:t>
            </a:r>
            <a:endParaRPr lang="en-US" sz="1800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1800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输入语句的作用是实现算法的输入信息功能．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(2)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输入语句无运算功能，要求输入的值只能是具体的数，不能是函数、变量或表达式．例如，输入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40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＋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5,10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－</a:t>
            </a:r>
            <a:r>
              <a:rPr lang="en-US" sz="1800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1,20</a:t>
            </a:r>
            <a:r>
              <a:rPr lang="zh-CN" altLang="en-US" sz="1800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sz="1800" dirty="0" err="1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INPUT“</a:t>
            </a:r>
            <a:r>
              <a:rPr lang="en-US" sz="1800" i="1" dirty="0" err="1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”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；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时，屏幕上出现提示信息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“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”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，若我们输入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，程序则把输入的值赋给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，即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1.</a:t>
            </a:r>
            <a:endParaRPr lang="zh-CN" altLang="en-US" sz="1800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如</a:t>
            </a:r>
            <a:r>
              <a:rPr lang="en-US" sz="1800" dirty="0" err="1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INPUT“</a:t>
            </a:r>
            <a:r>
              <a:rPr lang="en-US" sz="1800" i="1" dirty="0" err="1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”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；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，当我们依次输入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1,2,3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时，程序在运行时把输入的值依次赋给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即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，</a:t>
            </a:r>
            <a:r>
              <a:rPr lang="en-US" sz="1800" i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r>
              <a:rPr lang="zh-CN" alt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＝</a:t>
            </a:r>
            <a:r>
              <a:rPr lang="en-US" sz="1800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3.</a:t>
            </a:r>
            <a:endParaRPr lang="zh-CN" altLang="en-US" sz="1800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8195" name="内容占位符 1"/>
          <p:cNvSpPr txBox="1">
            <a:spLocks noChangeArrowheads="1"/>
          </p:cNvSpPr>
          <p:nvPr/>
        </p:nvSpPr>
        <p:spPr bwMode="auto">
          <a:xfrm>
            <a:off x="-34925" y="261937"/>
            <a:ext cx="91424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名师点睛</a:t>
            </a: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423863" y="939403"/>
            <a:ext cx="530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graphicFrame>
        <p:nvGraphicFramePr>
          <p:cNvPr id="819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850685"/>
              </p:ext>
            </p:extLst>
          </p:nvPr>
        </p:nvGraphicFramePr>
        <p:xfrm>
          <a:off x="899592" y="1779662"/>
          <a:ext cx="7847013" cy="541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r:id="rId3" imgW="9585720" imgH="874800" progId="Word.Document.12">
                  <p:embed/>
                </p:oleObj>
              </mc:Choice>
              <mc:Fallback>
                <p:oleObj r:id="rId3" imgW="9585720" imgH="8748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779662"/>
                        <a:ext cx="7847013" cy="541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70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85814" y="694135"/>
            <a:ext cx="7889875" cy="39076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变量是指程序在运行时其值可以变化的量，如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中的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便是变量，我们可以通俗地把它比喻成一个盒子，盒子内可以存放数据，可随时更新盒子内的数据．</a:t>
            </a: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一个输入语句一次可以给多个变量赋值，中间用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隔开，如输入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的值，可以写成：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也可以写成：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817499"/>
              </p:ext>
            </p:extLst>
          </p:nvPr>
        </p:nvGraphicFramePr>
        <p:xfrm>
          <a:off x="5292080" y="2571750"/>
          <a:ext cx="797877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r:id="rId3" imgW="9739440" imgH="1374840" progId="Word.Document.12">
                  <p:embed/>
                </p:oleObj>
              </mc:Choice>
              <mc:Fallback>
                <p:oleObj r:id="rId3" imgW="9739440" imgH="13748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2571750"/>
                        <a:ext cx="7978775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499775"/>
              </p:ext>
            </p:extLst>
          </p:nvPr>
        </p:nvGraphicFramePr>
        <p:xfrm>
          <a:off x="2627784" y="3882628"/>
          <a:ext cx="8112125" cy="1260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r:id="rId5" imgW="9742680" imgH="2003400" progId="Word.Document.12">
                  <p:embed/>
                </p:oleObj>
              </mc:Choice>
              <mc:Fallback>
                <p:oleObj r:id="rId5" imgW="9742680" imgH="20034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882628"/>
                        <a:ext cx="8112125" cy="12608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内容占位符 1"/>
          <p:cNvSpPr txBox="1">
            <a:spLocks noChangeArrowheads="1"/>
          </p:cNvSpPr>
          <p:nvPr/>
        </p:nvSpPr>
        <p:spPr bwMode="auto">
          <a:xfrm>
            <a:off x="785813" y="3291830"/>
            <a:ext cx="788987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3500"/>
              </a:lnSpc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提示信息和它后面的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可以省略不写．</a:t>
            </a:r>
          </a:p>
          <a:p>
            <a:pPr eaLnBrk="1">
              <a:lnSpc>
                <a:spcPts val="3500"/>
              </a:lnSpc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>
              <a:lnSpc>
                <a:spcPts val="3500"/>
              </a:lnSpc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>
              <a:lnSpc>
                <a:spcPts val="3500"/>
              </a:lnSpc>
            </a:pP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2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</TotalTime>
  <Words>1499</Words>
  <Application>Microsoft Office PowerPoint</Application>
  <PresentationFormat>全屏显示(16:9)</PresentationFormat>
  <Paragraphs>143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650TGp_Proper_pride_light</vt:lpstr>
      <vt:lpstr>9_Office 主题</vt:lpstr>
      <vt:lpstr>1_650TGp_Proper_pride_light</vt:lpstr>
      <vt:lpstr>Microsoft Word 文档</vt:lpstr>
      <vt:lpstr>§1.2.1 输入语句、输出语句和赋值语句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58</cp:revision>
  <dcterms:created xsi:type="dcterms:W3CDTF">2011-09-29T10:22:55Z</dcterms:created>
  <dcterms:modified xsi:type="dcterms:W3CDTF">2015-01-03T08:59:25Z</dcterms:modified>
</cp:coreProperties>
</file>