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8"/>
  </p:notesMasterIdLst>
  <p:handoutMasterIdLst>
    <p:handoutMasterId r:id="rId29"/>
  </p:handoutMasterIdLst>
  <p:sldIdLst>
    <p:sldId id="256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67" r:id="rId2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6600"/>
    <a:srgbClr val="8FD2FB"/>
    <a:srgbClr val="FFFF00"/>
    <a:srgbClr val="336600"/>
    <a:srgbClr val="0E8BE0"/>
    <a:srgbClr val="E66036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8" autoAdjust="0"/>
    <p:restoredTop sz="95264" autoAdjust="0"/>
  </p:normalViewPr>
  <p:slideViewPr>
    <p:cSldViewPr>
      <p:cViewPr varScale="1">
        <p:scale>
          <a:sx n="111" d="100"/>
          <a:sy n="111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5100B-049B-4821-B7C7-B2BAD6136063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147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5100B-049B-4821-B7C7-B2BAD6136063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179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6303" y="4230138"/>
            <a:ext cx="2193724" cy="8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6303" y="4230138"/>
            <a:ext cx="2193724" cy="8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2569649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8681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C45E8-1E99-4C20-935F-4C3CDD3AC045}" type="slidenum">
              <a:rPr lang="en-US" altLang="zh-CN"/>
              <a:pPr/>
              <a:t>‹#›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25062"/>
      </p:ext>
    </p:extLst>
  </p:cSld>
  <p:clrMapOvr>
    <a:masterClrMapping/>
  </p:clrMapOvr>
  <p:transition>
    <p:blinds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914" y="77391"/>
            <a:ext cx="8243887" cy="9858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420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132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27747"/>
            <a:ext cx="4038600" cy="1614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2729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ADD41E2-409F-4C1F-9505-FBCBD848424C}" type="slidenum">
              <a:rPr lang="en-US" altLang="zh-CN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149412"/>
      </p:ext>
    </p:extLst>
  </p:cSld>
  <p:clrMapOvr>
    <a:masterClrMapping/>
  </p:clrMapOvr>
  <p:transition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16" y="4536166"/>
            <a:ext cx="1775520" cy="66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16" y="4536166"/>
            <a:ext cx="1775520" cy="6611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84" r:id="rId24"/>
    <p:sldLayoutId id="2147483685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1.2.3 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522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3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902" y="2708842"/>
            <a:ext cx="538163" cy="37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083889"/>
            <a:ext cx="1076325" cy="75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12" y="3733120"/>
            <a:ext cx="538162" cy="37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C:\Documents and Settings\Administrator\桌面\新建文件夹 (4)\u=300285000,3035464446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" t="5078" r="2836" b="6162"/>
          <a:stretch/>
        </p:blipFill>
        <p:spPr bwMode="auto">
          <a:xfrm>
            <a:off x="894025" y="737094"/>
            <a:ext cx="6558295" cy="436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9529" y="89298"/>
            <a:ext cx="91527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：用</a:t>
            </a:r>
            <a:r>
              <a:rPr lang="en-US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语句编写计算机程序，来</a:t>
            </a:r>
            <a:r>
              <a:rPr lang="zh-CN" sz="2400" b="1" dirty="0" smtClean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 </a:t>
            </a:r>
            <a:r>
              <a:rPr lang="en-US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1+2+…+100</a:t>
            </a:r>
            <a:r>
              <a:rPr lang="zh-CN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</a:t>
            </a:r>
            <a:r>
              <a:rPr lang="en-US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4788796" y="1285779"/>
            <a:ext cx="2303884" cy="334803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s=</a:t>
            </a:r>
            <a:r>
              <a:rPr lang="en-US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s+i</a:t>
            </a:r>
            <a:endParaRPr lang="en-US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&gt;100</a:t>
            </a: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1907485" y="1825133"/>
            <a:ext cx="504825" cy="432197"/>
            <a:chOff x="0" y="0"/>
            <a:chExt cx="318" cy="363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318" cy="3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H="1">
              <a:off x="182" y="242"/>
              <a:ext cx="0" cy="1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1834460" y="1394127"/>
            <a:ext cx="649287" cy="431006"/>
            <a:chOff x="0" y="0"/>
            <a:chExt cx="409" cy="362"/>
          </a:xfrm>
        </p:grpSpPr>
        <p:sp>
          <p:nvSpPr>
            <p:cNvPr id="1536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409" cy="2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228" y="22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0" name="AutoShape 10"/>
          <p:cNvSpPr>
            <a:spLocks noChangeArrowheads="1"/>
          </p:cNvSpPr>
          <p:nvPr/>
        </p:nvSpPr>
        <p:spPr bwMode="auto">
          <a:xfrm>
            <a:off x="1836046" y="4633817"/>
            <a:ext cx="719138" cy="27027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1766197" y="2245424"/>
            <a:ext cx="862013" cy="373261"/>
            <a:chOff x="0" y="0"/>
            <a:chExt cx="543" cy="390"/>
          </a:xfrm>
        </p:grpSpPr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271" y="237"/>
              <a:ext cx="0" cy="1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543" cy="38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</p:grpSp>
      <p:grpSp>
        <p:nvGrpSpPr>
          <p:cNvPr id="15374" name="Group 14"/>
          <p:cNvGrpSpPr>
            <a:grpSpLocks/>
          </p:cNvGrpSpPr>
          <p:nvPr/>
        </p:nvGrpSpPr>
        <p:grpSpPr bwMode="auto">
          <a:xfrm>
            <a:off x="1404247" y="4201620"/>
            <a:ext cx="1584325" cy="453629"/>
            <a:chOff x="0" y="0"/>
            <a:chExt cx="998" cy="381"/>
          </a:xfrm>
        </p:grpSpPr>
        <p:sp>
          <p:nvSpPr>
            <p:cNvPr id="15375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998" cy="227"/>
            </a:xfrm>
            <a:prstGeom prst="parallelogram">
              <a:avLst>
                <a:gd name="adj" fmla="val 10991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i="1" dirty="0">
                  <a:latin typeface="Times New Roman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>
              <a:off x="499" y="227"/>
              <a:ext cx="0" cy="1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7" name="Group 17"/>
          <p:cNvGrpSpPr>
            <a:grpSpLocks/>
          </p:cNvGrpSpPr>
          <p:nvPr/>
        </p:nvGrpSpPr>
        <p:grpSpPr bwMode="auto">
          <a:xfrm>
            <a:off x="1836047" y="3121723"/>
            <a:ext cx="720725" cy="465534"/>
            <a:chOff x="0" y="0"/>
            <a:chExt cx="454" cy="391"/>
          </a:xfrm>
        </p:grpSpPr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0" y="0"/>
              <a:ext cx="454" cy="3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</p:txBody>
        </p:sp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>
              <a:off x="227" y="227"/>
              <a:ext cx="0" cy="1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0" name="Group 20"/>
          <p:cNvGrpSpPr>
            <a:grpSpLocks/>
          </p:cNvGrpSpPr>
          <p:nvPr/>
        </p:nvGrpSpPr>
        <p:grpSpPr bwMode="auto">
          <a:xfrm>
            <a:off x="1547121" y="2689527"/>
            <a:ext cx="1512888" cy="432197"/>
            <a:chOff x="0" y="0"/>
            <a:chExt cx="953" cy="363"/>
          </a:xfrm>
        </p:grpSpPr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0" y="0"/>
              <a:ext cx="953" cy="3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+i</a:t>
              </a:r>
              <a:endParaRPr 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Line 22"/>
            <p:cNvSpPr>
              <a:spLocks noChangeShapeType="1"/>
            </p:cNvSpPr>
            <p:nvPr/>
          </p:nvSpPr>
          <p:spPr bwMode="auto">
            <a:xfrm>
              <a:off x="409" y="210"/>
              <a:ext cx="0" cy="1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3" name="Group 23"/>
          <p:cNvGrpSpPr>
            <a:grpSpLocks/>
          </p:cNvGrpSpPr>
          <p:nvPr/>
        </p:nvGrpSpPr>
        <p:grpSpPr bwMode="auto">
          <a:xfrm>
            <a:off x="1331221" y="2581180"/>
            <a:ext cx="2305050" cy="1665683"/>
            <a:chOff x="0" y="0"/>
            <a:chExt cx="1452" cy="1399"/>
          </a:xfrm>
        </p:grpSpPr>
        <p:sp>
          <p:nvSpPr>
            <p:cNvPr id="15384" name="AutoShape 24"/>
            <p:cNvSpPr>
              <a:spLocks noChangeArrowheads="1"/>
            </p:cNvSpPr>
            <p:nvPr/>
          </p:nvSpPr>
          <p:spPr bwMode="auto">
            <a:xfrm>
              <a:off x="0" y="817"/>
              <a:ext cx="1089" cy="317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&gt;100?</a:t>
              </a:r>
            </a:p>
          </p:txBody>
        </p:sp>
        <p:sp>
          <p:nvSpPr>
            <p:cNvPr id="15385" name="Text Box 25"/>
            <p:cNvSpPr txBox="1">
              <a:spLocks noChangeArrowheads="1"/>
            </p:cNvSpPr>
            <p:nvPr/>
          </p:nvSpPr>
          <p:spPr bwMode="auto">
            <a:xfrm>
              <a:off x="1089" y="703"/>
              <a:ext cx="30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5386" name="Text Box 26"/>
            <p:cNvSpPr txBox="1">
              <a:spLocks noChangeArrowheads="1"/>
            </p:cNvSpPr>
            <p:nvPr/>
          </p:nvSpPr>
          <p:spPr bwMode="auto">
            <a:xfrm>
              <a:off x="282" y="1089"/>
              <a:ext cx="26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5387" name="Line 27"/>
            <p:cNvSpPr>
              <a:spLocks noChangeShapeType="1"/>
            </p:cNvSpPr>
            <p:nvPr/>
          </p:nvSpPr>
          <p:spPr bwMode="auto">
            <a:xfrm>
              <a:off x="545" y="1134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>
              <a:off x="1044" y="998"/>
              <a:ext cx="4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 flipH="1">
              <a:off x="545" y="0"/>
              <a:ext cx="9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Line 30"/>
            <p:cNvSpPr>
              <a:spLocks noChangeShapeType="1"/>
            </p:cNvSpPr>
            <p:nvPr/>
          </p:nvSpPr>
          <p:spPr bwMode="auto">
            <a:xfrm flipV="1">
              <a:off x="1452" y="0"/>
              <a:ext cx="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1167710" y="976217"/>
            <a:ext cx="13468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程序框图：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3780735" y="961930"/>
            <a:ext cx="8819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程序：</a:t>
            </a:r>
          </a:p>
        </p:txBody>
      </p:sp>
    </p:spTree>
    <p:extLst>
      <p:ext uri="{BB962C8B-B14F-4D97-AF65-F5344CB8AC3E}">
        <p14:creationId xmlns:p14="http://schemas.microsoft.com/office/powerpoint/2010/main" val="57536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7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新建文件夹 (4)\u=300285000,3035464446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" t="5078" r="2836" b="6162"/>
          <a:stretch/>
        </p:blipFill>
        <p:spPr bwMode="auto">
          <a:xfrm>
            <a:off x="683568" y="808326"/>
            <a:ext cx="7566807" cy="359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9" y="166965"/>
            <a:ext cx="7953375" cy="481013"/>
          </a:xfrm>
        </p:spPr>
        <p:txBody>
          <a:bodyPr/>
          <a:lstStyle/>
          <a:p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探究：当型循环语句与直到型循环语句的区别？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16" y="1303433"/>
            <a:ext cx="3241252" cy="334208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pPr>
              <a:lnSpc>
                <a:spcPct val="90000"/>
              </a:lnSpc>
            </a:pP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sz="2000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&gt;100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44589" y="1095074"/>
            <a:ext cx="27574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49327" y="1357012"/>
            <a:ext cx="360045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&lt;=100</a:t>
            </a: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000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sz="2000" i="1" dirty="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sz="2000" i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sz="20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  <a:p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9853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新建文件夹 (4)\u=300285000,3035464446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" t="5078" r="2836" b="6162"/>
          <a:stretch/>
        </p:blipFill>
        <p:spPr bwMode="auto">
          <a:xfrm>
            <a:off x="29529" y="781242"/>
            <a:ext cx="9152767" cy="386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1470"/>
            <a:ext cx="7920037" cy="595313"/>
          </a:xfrm>
        </p:spPr>
        <p:txBody>
          <a:bodyPr/>
          <a:lstStyle/>
          <a:p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：比较下面这两个程序运行的结果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016" y="956449"/>
            <a:ext cx="4248150" cy="281367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pPr>
              <a:lnSpc>
                <a:spcPct val="90000"/>
              </a:lnSpc>
            </a:pP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</a:t>
            </a:r>
          </a:p>
          <a:p>
            <a:pPr>
              <a:lnSpc>
                <a:spcPct val="90000"/>
              </a:lnSpc>
            </a:pP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pPr>
              <a:lnSpc>
                <a:spcPct val="90000"/>
              </a:lnSpc>
            </a:pP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  <a:p>
            <a:pPr>
              <a:lnSpc>
                <a:spcPct val="90000"/>
              </a:lnSpc>
            </a:pP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LOOP UNTIL </a:t>
            </a:r>
            <a:r>
              <a:rPr lang="en-US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‹=5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PRINT  S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END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67544" y="781319"/>
            <a:ext cx="37465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</a:t>
            </a:r>
          </a:p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›0 AND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‹=5</a:t>
            </a:r>
          </a:p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S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=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S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*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i</a:t>
            </a:r>
          </a:p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=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-1</a:t>
            </a:r>
          </a:p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WEND</a:t>
            </a:r>
          </a:p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PRINT 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S</a:t>
            </a:r>
          </a:p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itchFamily="34" charset="0"/>
              </a:rPr>
              <a:t>END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483768" y="3932163"/>
            <a:ext cx="1439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i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876256" y="4121079"/>
            <a:ext cx="1063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i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</a:t>
            </a:r>
          </a:p>
        </p:txBody>
      </p:sp>
    </p:spTree>
    <p:extLst>
      <p:ext uri="{BB962C8B-B14F-4D97-AF65-F5344CB8AC3E}">
        <p14:creationId xmlns:p14="http://schemas.microsoft.com/office/powerpoint/2010/main" val="4203358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utoUpdateAnimBg="0"/>
      <p:bldP spid="17414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0645" y="25390"/>
            <a:ext cx="8243888" cy="766763"/>
          </a:xfrm>
        </p:spPr>
        <p:txBody>
          <a:bodyPr/>
          <a:lstStyle/>
          <a:p>
            <a:r>
              <a:rPr lang="zh-CN" dirty="0">
                <a:solidFill>
                  <a:srgbClr val="FF0000"/>
                </a:solidFill>
              </a:rPr>
              <a:t>我们再回到引入中的问题</a:t>
            </a:r>
          </a:p>
        </p:txBody>
      </p:sp>
      <p:graphicFrame>
        <p:nvGraphicFramePr>
          <p:cNvPr id="18435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34973605"/>
              </p:ext>
            </p:extLst>
          </p:nvPr>
        </p:nvGraphicFramePr>
        <p:xfrm>
          <a:off x="395288" y="844154"/>
          <a:ext cx="80645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0" name="公式" r:id="rId3" imgW="4546440" imgH="838080" progId="Equation.3">
                  <p:embed/>
                </p:oleObj>
              </mc:Choice>
              <mc:Fallback>
                <p:oleObj name="公式" r:id="rId3" imgW="454644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844154"/>
                        <a:ext cx="80645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9750" y="2247900"/>
            <a:ext cx="77993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67346"/>
              </p:ext>
            </p:extLst>
          </p:nvPr>
        </p:nvGraphicFramePr>
        <p:xfrm>
          <a:off x="631826" y="2032397"/>
          <a:ext cx="2663825" cy="322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1" name="公式" r:id="rId5" imgW="1714320" imgH="2768400" progId="Equation.3">
                  <p:embed/>
                </p:oleObj>
              </mc:Choice>
              <mc:Fallback>
                <p:oleObj name="公式" r:id="rId5" imgW="1714320" imgH="276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6" y="2032397"/>
                        <a:ext cx="2663825" cy="322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678280"/>
              </p:ext>
            </p:extLst>
          </p:nvPr>
        </p:nvGraphicFramePr>
        <p:xfrm>
          <a:off x="5373688" y="1744663"/>
          <a:ext cx="2503487" cy="322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2" name="公式" r:id="rId7" imgW="1612800" imgH="2768400" progId="Equation.3">
                  <p:embed/>
                </p:oleObj>
              </mc:Choice>
              <mc:Fallback>
                <p:oleObj name="公式" r:id="rId7" imgW="1612800" imgH="276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688" y="1744663"/>
                        <a:ext cx="2503487" cy="322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90" name="Picture 14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47900"/>
            <a:ext cx="20955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68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5288" y="98932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例题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851" y="3273828"/>
            <a:ext cx="669642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根据你画出的用二分法求方程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-2=0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的近似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根的程序框图，写出相应的程序语句。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95289" y="2116200"/>
            <a:ext cx="662498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编写程序，计算函数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=1,2</a:t>
            </a:r>
            <a:r>
              <a:rPr 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3,…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时的函数值。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66726" y="1006078"/>
            <a:ext cx="67695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编写一个程序，输入正整数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，计算它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阶乘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!(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!=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*(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-1)*…*3*2*1)</a:t>
            </a:r>
          </a:p>
        </p:txBody>
      </p:sp>
    </p:spTree>
    <p:extLst>
      <p:ext uri="{BB962C8B-B14F-4D97-AF65-F5344CB8AC3E}">
        <p14:creationId xmlns:p14="http://schemas.microsoft.com/office/powerpoint/2010/main" val="239246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95288" y="98932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例题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86245" y="780761"/>
            <a:ext cx="86042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编写一个程序，输入正整数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，计算它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的阶乘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!=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*(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-1)*…*3*2*1)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79475" y="2035969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053032" y="1563990"/>
            <a:ext cx="4527336" cy="3416565"/>
            <a:chOff x="1" y="-157"/>
            <a:chExt cx="4600" cy="3969"/>
          </a:xfrm>
        </p:grpSpPr>
        <p:sp>
          <p:nvSpPr>
            <p:cNvPr id="20486" name="AutoShape 6"/>
            <p:cNvSpPr>
              <a:spLocks noChangeArrowheads="1"/>
            </p:cNvSpPr>
            <p:nvPr/>
          </p:nvSpPr>
          <p:spPr bwMode="auto">
            <a:xfrm>
              <a:off x="1" y="-74"/>
              <a:ext cx="4535" cy="3886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282" y="-157"/>
              <a:ext cx="4319" cy="3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INPUT "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请输入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的值：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"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DO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LOOP UNTIL 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PRINT "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这个数的阶乘为：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"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</a:p>
            <a:p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32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3568" y="58694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例题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" y="735806"/>
            <a:ext cx="91439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编写程序，计算函数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=1,2</a:t>
            </a:r>
            <a:r>
              <a:rPr 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3,…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时的函数值。</a:t>
            </a:r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3059833" y="1690033"/>
            <a:ext cx="3201853" cy="3108099"/>
            <a:chOff x="0" y="-18"/>
            <a:chExt cx="3407" cy="3175"/>
          </a:xfrm>
        </p:grpSpPr>
        <p:sp>
          <p:nvSpPr>
            <p:cNvPr id="21509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3407" cy="3157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Text Box 6"/>
            <p:cNvSpPr txBox="1">
              <a:spLocks noChangeArrowheads="1"/>
            </p:cNvSpPr>
            <p:nvPr/>
          </p:nvSpPr>
          <p:spPr bwMode="auto">
            <a:xfrm>
              <a:off x="277" y="-18"/>
              <a:ext cx="3130" cy="3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WHILE 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&lt;=20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^2 -3*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+5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PRINT  "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=";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WEND</a:t>
              </a:r>
            </a:p>
            <a:p>
              <a:r>
                <a:rPr 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68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539552" y="134938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例题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95288" y="1114425"/>
            <a:ext cx="284948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根据你画出的用二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法求方程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-2=0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  <a:p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近似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根的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写出相应的程序语句。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323535" y="135251"/>
            <a:ext cx="3845551" cy="46217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5406837" y="1645075"/>
            <a:ext cx="3175" cy="214908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5262375" y="135642"/>
            <a:ext cx="503237" cy="372981"/>
            <a:chOff x="0" y="48"/>
            <a:chExt cx="318" cy="315"/>
          </a:xfrm>
        </p:grpSpPr>
        <p:sp>
          <p:nvSpPr>
            <p:cNvPr id="22535" name="AutoShape 7"/>
            <p:cNvSpPr>
              <a:spLocks noChangeArrowheads="1"/>
            </p:cNvSpPr>
            <p:nvPr/>
          </p:nvSpPr>
          <p:spPr bwMode="auto">
            <a:xfrm>
              <a:off x="0" y="48"/>
              <a:ext cx="318" cy="2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182" y="227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7" name="Group 9"/>
          <p:cNvGrpSpPr>
            <a:grpSpLocks/>
          </p:cNvGrpSpPr>
          <p:nvPr/>
        </p:nvGrpSpPr>
        <p:grpSpPr bwMode="auto">
          <a:xfrm>
            <a:off x="5044886" y="4290942"/>
            <a:ext cx="865188" cy="322956"/>
            <a:chOff x="0" y="0"/>
            <a:chExt cx="590" cy="272"/>
          </a:xfrm>
        </p:grpSpPr>
        <p:sp>
          <p:nvSpPr>
            <p:cNvPr id="22538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590" cy="137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16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sz="1600" i="1" dirty="0">
                  <a:latin typeface="Times New Roman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4252724" y="2811304"/>
            <a:ext cx="2376487" cy="434566"/>
            <a:chOff x="0" y="0"/>
            <a:chExt cx="1497" cy="367"/>
          </a:xfrm>
        </p:grpSpPr>
        <p:sp>
          <p:nvSpPr>
            <p:cNvPr id="22541" name="AutoShape 13"/>
            <p:cNvSpPr>
              <a:spLocks noChangeArrowheads="1"/>
            </p:cNvSpPr>
            <p:nvPr/>
          </p:nvSpPr>
          <p:spPr bwMode="auto">
            <a:xfrm>
              <a:off x="273" y="50"/>
              <a:ext cx="953" cy="317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)&lt;0?</a:t>
              </a:r>
            </a:p>
          </p:txBody>
        </p:sp>
        <p:sp>
          <p:nvSpPr>
            <p:cNvPr id="22542" name="Line 14"/>
            <p:cNvSpPr>
              <a:spLocks noChangeShapeType="1"/>
            </p:cNvSpPr>
            <p:nvPr/>
          </p:nvSpPr>
          <p:spPr bwMode="auto">
            <a:xfrm>
              <a:off x="0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Line 15"/>
            <p:cNvSpPr>
              <a:spLocks noChangeShapeType="1"/>
            </p:cNvSpPr>
            <p:nvPr/>
          </p:nvSpPr>
          <p:spPr bwMode="auto">
            <a:xfrm>
              <a:off x="0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Text Box 16"/>
            <p:cNvSpPr txBox="1">
              <a:spLocks noChangeArrowheads="1"/>
            </p:cNvSpPr>
            <p:nvPr/>
          </p:nvSpPr>
          <p:spPr bwMode="auto">
            <a:xfrm>
              <a:off x="46" y="0"/>
              <a:ext cx="246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2545" name="Text Box 17"/>
            <p:cNvSpPr txBox="1">
              <a:spLocks noChangeArrowheads="1"/>
            </p:cNvSpPr>
            <p:nvPr/>
          </p:nvSpPr>
          <p:spPr bwMode="auto">
            <a:xfrm>
              <a:off x="1225" y="5"/>
              <a:ext cx="246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22546" name="Line 18"/>
            <p:cNvSpPr>
              <a:spLocks noChangeShapeType="1"/>
            </p:cNvSpPr>
            <p:nvPr/>
          </p:nvSpPr>
          <p:spPr bwMode="auto">
            <a:xfrm>
              <a:off x="1225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Line 19"/>
            <p:cNvSpPr>
              <a:spLocks noChangeShapeType="1"/>
            </p:cNvSpPr>
            <p:nvPr/>
          </p:nvSpPr>
          <p:spPr bwMode="auto">
            <a:xfrm>
              <a:off x="1497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48" name="Group 20"/>
          <p:cNvGrpSpPr>
            <a:grpSpLocks/>
          </p:cNvGrpSpPr>
          <p:nvPr/>
        </p:nvGrpSpPr>
        <p:grpSpPr bwMode="auto">
          <a:xfrm>
            <a:off x="3893949" y="3137370"/>
            <a:ext cx="647700" cy="375199"/>
            <a:chOff x="0" y="0"/>
            <a:chExt cx="408" cy="317"/>
          </a:xfrm>
        </p:grpSpPr>
        <p:sp>
          <p:nvSpPr>
            <p:cNvPr id="22549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2550" name="Line 22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51" name="Group 23"/>
          <p:cNvGrpSpPr>
            <a:grpSpLocks/>
          </p:cNvGrpSpPr>
          <p:nvPr/>
        </p:nvGrpSpPr>
        <p:grpSpPr bwMode="auto">
          <a:xfrm>
            <a:off x="6270436" y="3134993"/>
            <a:ext cx="647700" cy="376387"/>
            <a:chOff x="0" y="0"/>
            <a:chExt cx="408" cy="317"/>
          </a:xfrm>
        </p:grpSpPr>
        <p:sp>
          <p:nvSpPr>
            <p:cNvPr id="22552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2553" name="Line 25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54" name="Group 26"/>
          <p:cNvGrpSpPr>
            <a:grpSpLocks/>
          </p:cNvGrpSpPr>
          <p:nvPr/>
        </p:nvGrpSpPr>
        <p:grpSpPr bwMode="auto">
          <a:xfrm>
            <a:off x="3749486" y="1004856"/>
            <a:ext cx="2952750" cy="3347082"/>
            <a:chOff x="0" y="0"/>
            <a:chExt cx="1860" cy="2820"/>
          </a:xfrm>
        </p:grpSpPr>
        <p:grpSp>
          <p:nvGrpSpPr>
            <p:cNvPr id="22555" name="Group 27"/>
            <p:cNvGrpSpPr>
              <a:grpSpLocks/>
            </p:cNvGrpSpPr>
            <p:nvPr/>
          </p:nvGrpSpPr>
          <p:grpSpPr bwMode="auto">
            <a:xfrm>
              <a:off x="363" y="2133"/>
              <a:ext cx="1497" cy="136"/>
              <a:chOff x="0" y="0"/>
              <a:chExt cx="1497" cy="136"/>
            </a:xfrm>
          </p:grpSpPr>
          <p:sp>
            <p:nvSpPr>
              <p:cNvPr id="22556" name="Line 28"/>
              <p:cNvSpPr>
                <a:spLocks noChangeShapeType="1"/>
              </p:cNvSpPr>
              <p:nvPr/>
            </p:nvSpPr>
            <p:spPr bwMode="auto">
              <a:xfrm>
                <a:off x="726" y="0"/>
                <a:ext cx="0" cy="136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7" name="Line 2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49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58" name="Group 30"/>
            <p:cNvGrpSpPr>
              <a:grpSpLocks/>
            </p:cNvGrpSpPr>
            <p:nvPr/>
          </p:nvGrpSpPr>
          <p:grpSpPr bwMode="auto">
            <a:xfrm>
              <a:off x="0" y="0"/>
              <a:ext cx="1451" cy="2820"/>
              <a:chOff x="0" y="0"/>
              <a:chExt cx="1451" cy="2820"/>
            </a:xfrm>
          </p:grpSpPr>
          <p:sp>
            <p:nvSpPr>
              <p:cNvPr id="22559" name="Line 31"/>
              <p:cNvSpPr>
                <a:spLocks noChangeShapeType="1"/>
              </p:cNvSpPr>
              <p:nvPr/>
            </p:nvSpPr>
            <p:spPr bwMode="auto">
              <a:xfrm>
                <a:off x="1089" y="2495"/>
                <a:ext cx="0" cy="271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60" name="Group 32"/>
              <p:cNvGrpSpPr>
                <a:grpSpLocks/>
              </p:cNvGrpSpPr>
              <p:nvPr/>
            </p:nvGrpSpPr>
            <p:grpSpPr bwMode="auto">
              <a:xfrm>
                <a:off x="0" y="0"/>
                <a:ext cx="1451" cy="2820"/>
                <a:chOff x="0" y="0"/>
                <a:chExt cx="1451" cy="2820"/>
              </a:xfrm>
            </p:grpSpPr>
            <p:sp>
              <p:nvSpPr>
                <p:cNvPr id="22561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0" y="2450"/>
                  <a:ext cx="726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2" name="AutoShape 34"/>
                <p:cNvSpPr>
                  <a:spLocks noChangeArrowheads="1"/>
                </p:cNvSpPr>
                <p:nvPr/>
              </p:nvSpPr>
              <p:spPr bwMode="auto">
                <a:xfrm>
                  <a:off x="726" y="2268"/>
                  <a:ext cx="725" cy="317"/>
                </a:xfrm>
                <a:prstGeom prst="diamond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|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-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|&lt;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zh-CN" sz="1600" dirty="0">
                      <a:latin typeface="Times New Roman" pitchFamily="18" charset="0"/>
                      <a:ea typeface="宋体" panose="02010600030101010101" pitchFamily="2" charset="-122"/>
                    </a:rPr>
                    <a:t>？</a:t>
                  </a:r>
                </a:p>
              </p:txBody>
            </p:sp>
            <p:sp>
              <p:nvSpPr>
                <p:cNvPr id="22563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862" y="2536"/>
                  <a:ext cx="246" cy="2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是</a:t>
                  </a:r>
                </a:p>
              </p:txBody>
            </p:sp>
            <p:sp>
              <p:nvSpPr>
                <p:cNvPr id="22564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408" y="2223"/>
                  <a:ext cx="246" cy="2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否</a:t>
                  </a:r>
                </a:p>
              </p:txBody>
            </p:sp>
            <p:sp>
              <p:nvSpPr>
                <p:cNvPr id="22565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0" cy="245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6" name="Line 38"/>
                <p:cNvSpPr>
                  <a:spLocks noChangeShapeType="1"/>
                </p:cNvSpPr>
                <p:nvPr/>
              </p:nvSpPr>
              <p:spPr bwMode="auto">
                <a:xfrm>
                  <a:off x="45" y="0"/>
                  <a:ext cx="1044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2567" name="AutoShape 39"/>
          <p:cNvSpPr>
            <a:spLocks noChangeArrowheads="1"/>
          </p:cNvSpPr>
          <p:nvPr/>
        </p:nvSpPr>
        <p:spPr bwMode="auto">
          <a:xfrm>
            <a:off x="5262375" y="4615630"/>
            <a:ext cx="434975" cy="1959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grpSp>
        <p:nvGrpSpPr>
          <p:cNvPr id="22568" name="Group 40"/>
          <p:cNvGrpSpPr>
            <a:grpSpLocks/>
          </p:cNvGrpSpPr>
          <p:nvPr/>
        </p:nvGrpSpPr>
        <p:grpSpPr bwMode="auto">
          <a:xfrm>
            <a:off x="4830575" y="2189350"/>
            <a:ext cx="2232025" cy="1993541"/>
            <a:chOff x="0" y="0"/>
            <a:chExt cx="1406" cy="1679"/>
          </a:xfrm>
        </p:grpSpPr>
        <p:sp>
          <p:nvSpPr>
            <p:cNvPr id="22569" name="Line 41"/>
            <p:cNvSpPr>
              <a:spLocks noChangeShapeType="1"/>
            </p:cNvSpPr>
            <p:nvPr/>
          </p:nvSpPr>
          <p:spPr bwMode="auto">
            <a:xfrm>
              <a:off x="1406" y="272"/>
              <a:ext cx="0" cy="1407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70" name="Line 42"/>
            <p:cNvSpPr>
              <a:spLocks noChangeShapeType="1"/>
            </p:cNvSpPr>
            <p:nvPr/>
          </p:nvSpPr>
          <p:spPr bwMode="auto">
            <a:xfrm flipV="1">
              <a:off x="725" y="272"/>
              <a:ext cx="681" cy="1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2571" name="Group 43"/>
            <p:cNvGrpSpPr>
              <a:grpSpLocks/>
            </p:cNvGrpSpPr>
            <p:nvPr/>
          </p:nvGrpSpPr>
          <p:grpSpPr bwMode="auto">
            <a:xfrm>
              <a:off x="0" y="0"/>
              <a:ext cx="971" cy="642"/>
              <a:chOff x="0" y="0"/>
              <a:chExt cx="971" cy="642"/>
            </a:xfrm>
          </p:grpSpPr>
          <p:sp>
            <p:nvSpPr>
              <p:cNvPr id="22572" name="AutoShape 44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725" cy="317"/>
              </a:xfrm>
              <a:prstGeom prst="diamond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6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sz="16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)=0?</a:t>
                </a:r>
              </a:p>
            </p:txBody>
          </p:sp>
          <p:sp>
            <p:nvSpPr>
              <p:cNvPr id="22573" name="Line 45"/>
              <p:cNvSpPr>
                <a:spLocks noChangeShapeType="1"/>
              </p:cNvSpPr>
              <p:nvPr/>
            </p:nvSpPr>
            <p:spPr bwMode="auto">
              <a:xfrm>
                <a:off x="363" y="317"/>
                <a:ext cx="0" cy="271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4" name="Text Box 46"/>
              <p:cNvSpPr txBox="1">
                <a:spLocks noChangeArrowheads="1"/>
              </p:cNvSpPr>
              <p:nvPr/>
            </p:nvSpPr>
            <p:spPr bwMode="auto">
              <a:xfrm>
                <a:off x="136" y="358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22575" name="Text Box 47"/>
              <p:cNvSpPr txBox="1">
                <a:spLocks noChangeArrowheads="1"/>
              </p:cNvSpPr>
              <p:nvPr/>
            </p:nvSpPr>
            <p:spPr bwMode="auto">
              <a:xfrm>
                <a:off x="725" y="0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</p:grpSp>
        <p:sp>
          <p:nvSpPr>
            <p:cNvPr id="22576" name="Line 48"/>
            <p:cNvSpPr>
              <a:spLocks noChangeShapeType="1"/>
            </p:cNvSpPr>
            <p:nvPr/>
          </p:nvSpPr>
          <p:spPr bwMode="auto">
            <a:xfrm flipH="1">
              <a:off x="363" y="1678"/>
              <a:ext cx="1043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77" name="Group 49"/>
          <p:cNvGrpSpPr>
            <a:grpSpLocks/>
          </p:cNvGrpSpPr>
          <p:nvPr/>
        </p:nvGrpSpPr>
        <p:grpSpPr bwMode="auto">
          <a:xfrm>
            <a:off x="4757549" y="511301"/>
            <a:ext cx="1439862" cy="537865"/>
            <a:chOff x="0" y="0"/>
            <a:chExt cx="590" cy="272"/>
          </a:xfrm>
        </p:grpSpPr>
        <p:sp>
          <p:nvSpPr>
            <p:cNvPr id="22578" name="AutoShape 50"/>
            <p:cNvSpPr>
              <a:spLocks noChangeArrowheads="1"/>
            </p:cNvSpPr>
            <p:nvPr/>
          </p:nvSpPr>
          <p:spPr bwMode="auto">
            <a:xfrm>
              <a:off x="0" y="0"/>
              <a:ext cx="590" cy="137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16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endParaRPr lang="en-US" sz="1600" i="1" dirty="0"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79" name="Line 51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80" name="Group 52"/>
          <p:cNvGrpSpPr>
            <a:grpSpLocks/>
          </p:cNvGrpSpPr>
          <p:nvPr/>
        </p:nvGrpSpPr>
        <p:grpSpPr bwMode="auto">
          <a:xfrm>
            <a:off x="4973449" y="1051399"/>
            <a:ext cx="1008062" cy="376387"/>
            <a:chOff x="0" y="0"/>
            <a:chExt cx="408" cy="317"/>
          </a:xfrm>
        </p:grpSpPr>
        <p:sp>
          <p:nvSpPr>
            <p:cNvPr id="22581" name="Rectangle 53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==(</a:t>
              </a:r>
              <a:r>
                <a:rPr lang="en-US" sz="16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sz="16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)/2</a:t>
              </a:r>
            </a:p>
          </p:txBody>
        </p:sp>
        <p:sp>
          <p:nvSpPr>
            <p:cNvPr id="22582" name="Line 54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83" name="Rectangle 55"/>
          <p:cNvSpPr>
            <a:spLocks noChangeArrowheads="1"/>
          </p:cNvSpPr>
          <p:nvPr/>
        </p:nvSpPr>
        <p:spPr bwMode="auto">
          <a:xfrm>
            <a:off x="4902011" y="1428381"/>
            <a:ext cx="1368425" cy="21490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6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</a:p>
        </p:txBody>
      </p:sp>
      <p:grpSp>
        <p:nvGrpSpPr>
          <p:cNvPr id="22584" name="Group 56"/>
          <p:cNvGrpSpPr>
            <a:grpSpLocks/>
          </p:cNvGrpSpPr>
          <p:nvPr/>
        </p:nvGrpSpPr>
        <p:grpSpPr bwMode="auto">
          <a:xfrm>
            <a:off x="4686111" y="1861316"/>
            <a:ext cx="1366838" cy="482059"/>
            <a:chOff x="0" y="0"/>
            <a:chExt cx="408" cy="317"/>
          </a:xfrm>
        </p:grpSpPr>
        <p:sp>
          <p:nvSpPr>
            <p:cNvPr id="22585" name="Rectangle 57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</a:t>
              </a:r>
            </a:p>
          </p:txBody>
        </p:sp>
        <p:sp>
          <p:nvSpPr>
            <p:cNvPr id="22586" name="Line 58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90" name="Text Box 62"/>
          <p:cNvSpPr txBox="1">
            <a:spLocks noChangeArrowheads="1"/>
          </p:cNvSpPr>
          <p:nvPr/>
        </p:nvSpPr>
        <p:spPr bwMode="auto">
          <a:xfrm>
            <a:off x="3405426" y="3634566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22593" name="Line 65"/>
          <p:cNvSpPr>
            <a:spLocks noChangeShapeType="1"/>
          </p:cNvSpPr>
          <p:nvPr/>
        </p:nvSpPr>
        <p:spPr bwMode="auto">
          <a:xfrm flipH="1">
            <a:off x="395288" y="3921919"/>
            <a:ext cx="576262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7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67" grpId="0" animBg="1"/>
      <p:bldP spid="22583" grpId="0" animBg="1"/>
      <p:bldP spid="225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435970" y="59082"/>
            <a:ext cx="10001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4188" y="95607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107950" y="250031"/>
            <a:ext cx="4464050" cy="462438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67256" y="176274"/>
            <a:ext cx="8928546" cy="48013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)/2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^2-2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^2-2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IF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)=0 THEN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PRINT  "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方程根为：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ELSE 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IF 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)*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)&lt;0 THEN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ELSE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END IF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END IF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ABS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(b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)&lt;=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"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方程的近似根为：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grpSp>
        <p:nvGrpSpPr>
          <p:cNvPr id="23563" name="Group 11"/>
          <p:cNvGrpSpPr>
            <a:grpSpLocks/>
          </p:cNvGrpSpPr>
          <p:nvPr/>
        </p:nvGrpSpPr>
        <p:grpSpPr bwMode="auto">
          <a:xfrm>
            <a:off x="6619169" y="250032"/>
            <a:ext cx="503238" cy="431006"/>
            <a:chOff x="0" y="0"/>
            <a:chExt cx="318" cy="363"/>
          </a:xfrm>
        </p:grpSpPr>
        <p:sp>
          <p:nvSpPr>
            <p:cNvPr id="23564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318" cy="2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3565" name="Line 13"/>
            <p:cNvSpPr>
              <a:spLocks noChangeShapeType="1"/>
            </p:cNvSpPr>
            <p:nvPr/>
          </p:nvSpPr>
          <p:spPr bwMode="auto">
            <a:xfrm>
              <a:off x="182" y="227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66" name="Group 14"/>
          <p:cNvGrpSpPr>
            <a:grpSpLocks/>
          </p:cNvGrpSpPr>
          <p:nvPr/>
        </p:nvGrpSpPr>
        <p:grpSpPr bwMode="auto">
          <a:xfrm>
            <a:off x="6425494" y="956073"/>
            <a:ext cx="865188" cy="428625"/>
            <a:chOff x="14" y="-42"/>
            <a:chExt cx="545" cy="360"/>
          </a:xfrm>
        </p:grpSpPr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14" y="-42"/>
              <a:ext cx="545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sz="16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=0.005</a:t>
              </a:r>
              <a:endParaRPr 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68" name="Line 16"/>
            <p:cNvSpPr>
              <a:spLocks noChangeShapeType="1"/>
            </p:cNvSpPr>
            <p:nvPr/>
          </p:nvSpPr>
          <p:spPr bwMode="auto">
            <a:xfrm>
              <a:off x="273" y="91"/>
              <a:ext cx="0" cy="227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6295319" y="4441032"/>
            <a:ext cx="935038" cy="322660"/>
            <a:chOff x="0" y="0"/>
            <a:chExt cx="590" cy="272"/>
          </a:xfrm>
        </p:grpSpPr>
        <p:sp>
          <p:nvSpPr>
            <p:cNvPr id="23570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590" cy="204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16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sz="1600" i="1" dirty="0">
                  <a:latin typeface="Times New Roman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3571" name="Line 19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72" name="Group 20"/>
          <p:cNvGrpSpPr>
            <a:grpSpLocks/>
          </p:cNvGrpSpPr>
          <p:nvPr/>
        </p:nvGrpSpPr>
        <p:grpSpPr bwMode="auto">
          <a:xfrm>
            <a:off x="5646033" y="2874169"/>
            <a:ext cx="2376487" cy="436960"/>
            <a:chOff x="0" y="0"/>
            <a:chExt cx="1497" cy="367"/>
          </a:xfrm>
        </p:grpSpPr>
        <p:sp>
          <p:nvSpPr>
            <p:cNvPr id="23573" name="AutoShape 21"/>
            <p:cNvSpPr>
              <a:spLocks noChangeArrowheads="1"/>
            </p:cNvSpPr>
            <p:nvPr/>
          </p:nvSpPr>
          <p:spPr bwMode="auto">
            <a:xfrm>
              <a:off x="273" y="50"/>
              <a:ext cx="953" cy="317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)&lt;0?</a:t>
              </a:r>
            </a:p>
          </p:txBody>
        </p:sp>
        <p:sp>
          <p:nvSpPr>
            <p:cNvPr id="23574" name="Line 22"/>
            <p:cNvSpPr>
              <a:spLocks noChangeShapeType="1"/>
            </p:cNvSpPr>
            <p:nvPr/>
          </p:nvSpPr>
          <p:spPr bwMode="auto">
            <a:xfrm>
              <a:off x="0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5" name="Line 23"/>
            <p:cNvSpPr>
              <a:spLocks noChangeShapeType="1"/>
            </p:cNvSpPr>
            <p:nvPr/>
          </p:nvSpPr>
          <p:spPr bwMode="auto">
            <a:xfrm>
              <a:off x="0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6" name="Text Box 24"/>
            <p:cNvSpPr txBox="1">
              <a:spLocks noChangeArrowheads="1"/>
            </p:cNvSpPr>
            <p:nvPr/>
          </p:nvSpPr>
          <p:spPr bwMode="auto">
            <a:xfrm>
              <a:off x="46" y="0"/>
              <a:ext cx="246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3577" name="Text Box 25"/>
            <p:cNvSpPr txBox="1">
              <a:spLocks noChangeArrowheads="1"/>
            </p:cNvSpPr>
            <p:nvPr/>
          </p:nvSpPr>
          <p:spPr bwMode="auto">
            <a:xfrm>
              <a:off x="1225" y="5"/>
              <a:ext cx="246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23578" name="Line 26"/>
            <p:cNvSpPr>
              <a:spLocks noChangeShapeType="1"/>
            </p:cNvSpPr>
            <p:nvPr/>
          </p:nvSpPr>
          <p:spPr bwMode="auto">
            <a:xfrm>
              <a:off x="1225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9" name="Line 27"/>
            <p:cNvSpPr>
              <a:spLocks noChangeShapeType="1"/>
            </p:cNvSpPr>
            <p:nvPr/>
          </p:nvSpPr>
          <p:spPr bwMode="auto">
            <a:xfrm>
              <a:off x="1497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>
            <a:off x="5287257" y="3307556"/>
            <a:ext cx="646112" cy="377429"/>
            <a:chOff x="0" y="0"/>
            <a:chExt cx="408" cy="317"/>
          </a:xfrm>
        </p:grpSpPr>
        <p:sp>
          <p:nvSpPr>
            <p:cNvPr id="23581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3582" name="Line 30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83" name="Group 31"/>
          <p:cNvGrpSpPr>
            <a:grpSpLocks/>
          </p:cNvGrpSpPr>
          <p:nvPr/>
        </p:nvGrpSpPr>
        <p:grpSpPr bwMode="auto">
          <a:xfrm>
            <a:off x="7663745" y="3306366"/>
            <a:ext cx="646113" cy="377428"/>
            <a:chOff x="0" y="0"/>
            <a:chExt cx="408" cy="317"/>
          </a:xfrm>
        </p:grpSpPr>
        <p:sp>
          <p:nvSpPr>
            <p:cNvPr id="23584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3585" name="Line 33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86" name="Group 34"/>
          <p:cNvGrpSpPr>
            <a:grpSpLocks/>
          </p:cNvGrpSpPr>
          <p:nvPr/>
        </p:nvGrpSpPr>
        <p:grpSpPr bwMode="auto">
          <a:xfrm>
            <a:off x="5077648" y="1185713"/>
            <a:ext cx="2951162" cy="3290888"/>
            <a:chOff x="0" y="0"/>
            <a:chExt cx="1860" cy="2766"/>
          </a:xfrm>
        </p:grpSpPr>
        <p:grpSp>
          <p:nvGrpSpPr>
            <p:cNvPr id="23587" name="Group 35"/>
            <p:cNvGrpSpPr>
              <a:grpSpLocks/>
            </p:cNvGrpSpPr>
            <p:nvPr/>
          </p:nvGrpSpPr>
          <p:grpSpPr bwMode="auto">
            <a:xfrm>
              <a:off x="363" y="2133"/>
              <a:ext cx="1497" cy="136"/>
              <a:chOff x="0" y="0"/>
              <a:chExt cx="1497" cy="136"/>
            </a:xfrm>
          </p:grpSpPr>
          <p:sp>
            <p:nvSpPr>
              <p:cNvPr id="23588" name="Line 36"/>
              <p:cNvSpPr>
                <a:spLocks noChangeShapeType="1"/>
              </p:cNvSpPr>
              <p:nvPr/>
            </p:nvSpPr>
            <p:spPr bwMode="auto">
              <a:xfrm>
                <a:off x="726" y="0"/>
                <a:ext cx="0" cy="136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89" name="Line 3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49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0" name="Group 38"/>
            <p:cNvGrpSpPr>
              <a:grpSpLocks/>
            </p:cNvGrpSpPr>
            <p:nvPr/>
          </p:nvGrpSpPr>
          <p:grpSpPr bwMode="auto">
            <a:xfrm>
              <a:off x="0" y="0"/>
              <a:ext cx="1451" cy="2766"/>
              <a:chOff x="0" y="0"/>
              <a:chExt cx="1451" cy="2766"/>
            </a:xfrm>
          </p:grpSpPr>
          <p:sp>
            <p:nvSpPr>
              <p:cNvPr id="23591" name="Line 39"/>
              <p:cNvSpPr>
                <a:spLocks noChangeShapeType="1"/>
              </p:cNvSpPr>
              <p:nvPr/>
            </p:nvSpPr>
            <p:spPr bwMode="auto">
              <a:xfrm>
                <a:off x="1089" y="2495"/>
                <a:ext cx="0" cy="271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3592" name="Group 40"/>
              <p:cNvGrpSpPr>
                <a:grpSpLocks/>
              </p:cNvGrpSpPr>
              <p:nvPr/>
            </p:nvGrpSpPr>
            <p:grpSpPr bwMode="auto">
              <a:xfrm>
                <a:off x="0" y="0"/>
                <a:ext cx="1451" cy="2742"/>
                <a:chOff x="0" y="0"/>
                <a:chExt cx="1451" cy="2742"/>
              </a:xfrm>
            </p:grpSpPr>
            <p:sp>
              <p:nvSpPr>
                <p:cNvPr id="23593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0" y="2450"/>
                  <a:ext cx="726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94" name="AutoShape 42"/>
                <p:cNvSpPr>
                  <a:spLocks noChangeArrowheads="1"/>
                </p:cNvSpPr>
                <p:nvPr/>
              </p:nvSpPr>
              <p:spPr bwMode="auto">
                <a:xfrm>
                  <a:off x="726" y="2268"/>
                  <a:ext cx="725" cy="317"/>
                </a:xfrm>
                <a:prstGeom prst="diamond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|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-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sz="1600" dirty="0">
                      <a:latin typeface="Times New Roman" pitchFamily="18" charset="0"/>
                      <a:ea typeface="宋体" panose="02010600030101010101" pitchFamily="2" charset="-122"/>
                    </a:rPr>
                    <a:t>|&lt;</a:t>
                  </a:r>
                  <a:r>
                    <a:rPr lang="en-US" sz="1600" i="1" dirty="0">
                      <a:latin typeface="Times New Roman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zh-CN" sz="1600" dirty="0">
                      <a:latin typeface="Times New Roman" pitchFamily="18" charset="0"/>
                      <a:ea typeface="宋体" panose="02010600030101010101" pitchFamily="2" charset="-122"/>
                    </a:rPr>
                    <a:t>？</a:t>
                  </a:r>
                </a:p>
              </p:txBody>
            </p:sp>
            <p:sp>
              <p:nvSpPr>
                <p:cNvPr id="23595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818" y="2457"/>
                  <a:ext cx="246" cy="2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是</a:t>
                  </a:r>
                </a:p>
              </p:txBody>
            </p:sp>
            <p:sp>
              <p:nvSpPr>
                <p:cNvPr id="23596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408" y="2223"/>
                  <a:ext cx="246" cy="2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否</a:t>
                  </a:r>
                </a:p>
              </p:txBody>
            </p:sp>
            <p:sp>
              <p:nvSpPr>
                <p:cNvPr id="23597" name="Line 45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0" cy="245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98" name="Line 46"/>
                <p:cNvSpPr>
                  <a:spLocks noChangeShapeType="1"/>
                </p:cNvSpPr>
                <p:nvPr/>
              </p:nvSpPr>
              <p:spPr bwMode="auto">
                <a:xfrm>
                  <a:off x="40" y="44"/>
                  <a:ext cx="1044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3599" name="AutoShape 47"/>
          <p:cNvSpPr>
            <a:spLocks noChangeArrowheads="1"/>
          </p:cNvSpPr>
          <p:nvPr/>
        </p:nvSpPr>
        <p:spPr bwMode="auto">
          <a:xfrm>
            <a:off x="6581069" y="4763691"/>
            <a:ext cx="433388" cy="19645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grpSp>
        <p:nvGrpSpPr>
          <p:cNvPr id="23600" name="Group 48"/>
          <p:cNvGrpSpPr>
            <a:grpSpLocks/>
          </p:cNvGrpSpPr>
          <p:nvPr/>
        </p:nvGrpSpPr>
        <p:grpSpPr bwMode="auto">
          <a:xfrm>
            <a:off x="6223883" y="2281238"/>
            <a:ext cx="2230437" cy="1997869"/>
            <a:chOff x="0" y="0"/>
            <a:chExt cx="1406" cy="1679"/>
          </a:xfrm>
        </p:grpSpPr>
        <p:sp>
          <p:nvSpPr>
            <p:cNvPr id="23601" name="Line 49"/>
            <p:cNvSpPr>
              <a:spLocks noChangeShapeType="1"/>
            </p:cNvSpPr>
            <p:nvPr/>
          </p:nvSpPr>
          <p:spPr bwMode="auto">
            <a:xfrm>
              <a:off x="1406" y="272"/>
              <a:ext cx="0" cy="1407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02" name="Line 50"/>
            <p:cNvSpPr>
              <a:spLocks noChangeShapeType="1"/>
            </p:cNvSpPr>
            <p:nvPr/>
          </p:nvSpPr>
          <p:spPr bwMode="auto">
            <a:xfrm flipV="1">
              <a:off x="725" y="272"/>
              <a:ext cx="681" cy="1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3603" name="Group 51"/>
            <p:cNvGrpSpPr>
              <a:grpSpLocks/>
            </p:cNvGrpSpPr>
            <p:nvPr/>
          </p:nvGrpSpPr>
          <p:grpSpPr bwMode="auto">
            <a:xfrm>
              <a:off x="0" y="0"/>
              <a:ext cx="971" cy="643"/>
              <a:chOff x="0" y="0"/>
              <a:chExt cx="971" cy="643"/>
            </a:xfrm>
          </p:grpSpPr>
          <p:sp>
            <p:nvSpPr>
              <p:cNvPr id="23604" name="AutoShape 52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725" cy="317"/>
              </a:xfrm>
              <a:prstGeom prst="diamond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6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sz="16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)=0?</a:t>
                </a:r>
              </a:p>
            </p:txBody>
          </p:sp>
          <p:sp>
            <p:nvSpPr>
              <p:cNvPr id="23605" name="Line 53"/>
              <p:cNvSpPr>
                <a:spLocks noChangeShapeType="1"/>
              </p:cNvSpPr>
              <p:nvPr/>
            </p:nvSpPr>
            <p:spPr bwMode="auto">
              <a:xfrm>
                <a:off x="363" y="317"/>
                <a:ext cx="0" cy="271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6" name="Text Box 54"/>
              <p:cNvSpPr txBox="1">
                <a:spLocks noChangeArrowheads="1"/>
              </p:cNvSpPr>
              <p:nvPr/>
            </p:nvSpPr>
            <p:spPr bwMode="auto">
              <a:xfrm>
                <a:off x="136" y="358"/>
                <a:ext cx="246" cy="2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23607" name="Text Box 55"/>
              <p:cNvSpPr txBox="1">
                <a:spLocks noChangeArrowheads="1"/>
              </p:cNvSpPr>
              <p:nvPr/>
            </p:nvSpPr>
            <p:spPr bwMode="auto">
              <a:xfrm>
                <a:off x="725" y="0"/>
                <a:ext cx="246" cy="2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</p:grpSp>
        <p:sp>
          <p:nvSpPr>
            <p:cNvPr id="23608" name="Line 56"/>
            <p:cNvSpPr>
              <a:spLocks noChangeShapeType="1"/>
            </p:cNvSpPr>
            <p:nvPr/>
          </p:nvSpPr>
          <p:spPr bwMode="auto">
            <a:xfrm flipH="1">
              <a:off x="363" y="1678"/>
              <a:ext cx="1043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609" name="Group 57"/>
          <p:cNvGrpSpPr>
            <a:grpSpLocks/>
          </p:cNvGrpSpPr>
          <p:nvPr/>
        </p:nvGrpSpPr>
        <p:grpSpPr bwMode="auto">
          <a:xfrm>
            <a:off x="6189915" y="611483"/>
            <a:ext cx="1438275" cy="610099"/>
            <a:chOff x="8" y="-35"/>
            <a:chExt cx="590" cy="307"/>
          </a:xfrm>
        </p:grpSpPr>
        <p:sp>
          <p:nvSpPr>
            <p:cNvPr id="23610" name="AutoShape 58"/>
            <p:cNvSpPr>
              <a:spLocks noChangeArrowheads="1"/>
            </p:cNvSpPr>
            <p:nvPr/>
          </p:nvSpPr>
          <p:spPr bwMode="auto">
            <a:xfrm>
              <a:off x="8" y="-35"/>
              <a:ext cx="590" cy="137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16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1600" i="1" dirty="0" err="1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endParaRPr lang="en-US" sz="16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11" name="Line 59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612" name="Group 60"/>
          <p:cNvGrpSpPr>
            <a:grpSpLocks/>
          </p:cNvGrpSpPr>
          <p:nvPr/>
        </p:nvGrpSpPr>
        <p:grpSpPr bwMode="auto">
          <a:xfrm>
            <a:off x="6302268" y="1290301"/>
            <a:ext cx="1006475" cy="376238"/>
            <a:chOff x="0" y="0"/>
            <a:chExt cx="408" cy="317"/>
          </a:xfrm>
        </p:grpSpPr>
        <p:sp>
          <p:nvSpPr>
            <p:cNvPr id="23613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=(</a:t>
              </a:r>
              <a:r>
                <a:rPr lang="en-US" sz="16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sz="16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)/2</a:t>
              </a:r>
            </a:p>
          </p:txBody>
        </p:sp>
        <p:sp>
          <p:nvSpPr>
            <p:cNvPr id="23614" name="Line 62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615" name="Group 63"/>
          <p:cNvGrpSpPr>
            <a:grpSpLocks/>
          </p:cNvGrpSpPr>
          <p:nvPr/>
        </p:nvGrpSpPr>
        <p:grpSpPr bwMode="auto">
          <a:xfrm>
            <a:off x="6223882" y="1633538"/>
            <a:ext cx="1223962" cy="431006"/>
            <a:chOff x="0" y="0"/>
            <a:chExt cx="771" cy="362"/>
          </a:xfrm>
        </p:grpSpPr>
        <p:sp>
          <p:nvSpPr>
            <p:cNvPr id="23616" name="Rectangle 64"/>
            <p:cNvSpPr>
              <a:spLocks noChangeArrowheads="1"/>
            </p:cNvSpPr>
            <p:nvPr/>
          </p:nvSpPr>
          <p:spPr bwMode="auto">
            <a:xfrm>
              <a:off x="0" y="0"/>
              <a:ext cx="771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16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</a:t>
              </a:r>
            </a:p>
          </p:txBody>
        </p:sp>
        <p:sp>
          <p:nvSpPr>
            <p:cNvPr id="23617" name="Line 65"/>
            <p:cNvSpPr>
              <a:spLocks noChangeShapeType="1"/>
            </p:cNvSpPr>
            <p:nvPr/>
          </p:nvSpPr>
          <p:spPr bwMode="auto">
            <a:xfrm>
              <a:off x="362" y="181"/>
              <a:ext cx="2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618" name="Group 66"/>
          <p:cNvGrpSpPr>
            <a:grpSpLocks/>
          </p:cNvGrpSpPr>
          <p:nvPr/>
        </p:nvGrpSpPr>
        <p:grpSpPr bwMode="auto">
          <a:xfrm>
            <a:off x="6150857" y="2064544"/>
            <a:ext cx="1223962" cy="377429"/>
            <a:chOff x="0" y="0"/>
            <a:chExt cx="408" cy="317"/>
          </a:xfrm>
        </p:grpSpPr>
        <p:sp>
          <p:nvSpPr>
            <p:cNvPr id="23619" name="Rectangle 67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)=</a:t>
              </a:r>
              <a:r>
                <a:rPr lang="en-US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16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</a:t>
              </a:r>
            </a:p>
          </p:txBody>
        </p:sp>
        <p:sp>
          <p:nvSpPr>
            <p:cNvPr id="23620" name="Line 68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00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543895" y="54173"/>
            <a:ext cx="4467225" cy="513635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6877844" y="301228"/>
            <a:ext cx="503237" cy="432197"/>
            <a:chOff x="0" y="0"/>
            <a:chExt cx="318" cy="363"/>
          </a:xfrm>
        </p:grpSpPr>
        <p:sp>
          <p:nvSpPr>
            <p:cNvPr id="2458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318" cy="2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182" y="227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3" name="Group 7"/>
          <p:cNvGrpSpPr>
            <a:grpSpLocks/>
          </p:cNvGrpSpPr>
          <p:nvPr/>
        </p:nvGrpSpPr>
        <p:grpSpPr bwMode="auto">
          <a:xfrm>
            <a:off x="6805614" y="4241007"/>
            <a:ext cx="935037" cy="323850"/>
            <a:chOff x="0" y="0"/>
            <a:chExt cx="590" cy="272"/>
          </a:xfrm>
        </p:grpSpPr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590" cy="137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20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sz="2000" i="1" dirty="0">
                  <a:latin typeface="Times New Roman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6" name="Group 10"/>
          <p:cNvGrpSpPr>
            <a:grpSpLocks/>
          </p:cNvGrpSpPr>
          <p:nvPr/>
        </p:nvGrpSpPr>
        <p:grpSpPr bwMode="auto">
          <a:xfrm>
            <a:off x="6013450" y="2028825"/>
            <a:ext cx="2384418" cy="436960"/>
            <a:chOff x="0" y="0"/>
            <a:chExt cx="1503" cy="367"/>
          </a:xfrm>
        </p:grpSpPr>
        <p:sp>
          <p:nvSpPr>
            <p:cNvPr id="24587" name="AutoShape 11"/>
            <p:cNvSpPr>
              <a:spLocks noChangeArrowheads="1"/>
            </p:cNvSpPr>
            <p:nvPr/>
          </p:nvSpPr>
          <p:spPr bwMode="auto">
            <a:xfrm>
              <a:off x="273" y="50"/>
              <a:ext cx="953" cy="317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)&lt;0?</a:t>
              </a:r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>
              <a:off x="0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>
              <a:off x="0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46" y="0"/>
              <a:ext cx="27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4591" name="Text Box 15"/>
            <p:cNvSpPr txBox="1">
              <a:spLocks noChangeArrowheads="1"/>
            </p:cNvSpPr>
            <p:nvPr/>
          </p:nvSpPr>
          <p:spPr bwMode="auto">
            <a:xfrm>
              <a:off x="1225" y="5"/>
              <a:ext cx="27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24592" name="Line 16"/>
            <p:cNvSpPr>
              <a:spLocks noChangeShapeType="1"/>
            </p:cNvSpPr>
            <p:nvPr/>
          </p:nvSpPr>
          <p:spPr bwMode="auto">
            <a:xfrm>
              <a:off x="1225" y="231"/>
              <a:ext cx="27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>
              <a:off x="1497" y="231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4" name="Group 18"/>
          <p:cNvGrpSpPr>
            <a:grpSpLocks/>
          </p:cNvGrpSpPr>
          <p:nvPr/>
        </p:nvGrpSpPr>
        <p:grpSpPr bwMode="auto">
          <a:xfrm>
            <a:off x="5580063" y="2514600"/>
            <a:ext cx="647700" cy="377429"/>
            <a:chOff x="0" y="0"/>
            <a:chExt cx="408" cy="317"/>
          </a:xfrm>
        </p:grpSpPr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24596" name="Line 20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7" name="Group 21"/>
          <p:cNvGrpSpPr>
            <a:grpSpLocks/>
          </p:cNvGrpSpPr>
          <p:nvPr/>
        </p:nvGrpSpPr>
        <p:grpSpPr bwMode="auto">
          <a:xfrm>
            <a:off x="8027988" y="2514600"/>
            <a:ext cx="647700" cy="377429"/>
            <a:chOff x="0" y="0"/>
            <a:chExt cx="408" cy="317"/>
          </a:xfrm>
        </p:grpSpPr>
        <p:sp>
          <p:nvSpPr>
            <p:cNvPr id="24598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0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b=m</a:t>
              </a:r>
            </a:p>
          </p:txBody>
        </p:sp>
        <p:sp>
          <p:nvSpPr>
            <p:cNvPr id="24599" name="Line 23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00" name="Line 24"/>
          <p:cNvSpPr>
            <a:spLocks noChangeShapeType="1"/>
          </p:cNvSpPr>
          <p:nvPr/>
        </p:nvSpPr>
        <p:spPr bwMode="auto">
          <a:xfrm>
            <a:off x="7237413" y="2893219"/>
            <a:ext cx="0" cy="216694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 flipV="1">
            <a:off x="5942013" y="2838450"/>
            <a:ext cx="23749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>
            <a:off x="7308850" y="3919538"/>
            <a:ext cx="0" cy="321469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03" name="AutoShape 27"/>
          <p:cNvSpPr>
            <a:spLocks noChangeArrowheads="1"/>
          </p:cNvSpPr>
          <p:nvPr/>
        </p:nvSpPr>
        <p:spPr bwMode="auto">
          <a:xfrm>
            <a:off x="6084888" y="3109913"/>
            <a:ext cx="2305050" cy="809625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 dirty="0">
                <a:latin typeface="Times New Roman" pitchFamily="18" charset="0"/>
                <a:ea typeface="宋体" panose="02010600030101010101" pitchFamily="2" charset="-122"/>
              </a:rPr>
              <a:t>|</a:t>
            </a:r>
            <a:r>
              <a:rPr lang="en-US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en-US" sz="2000" dirty="0">
                <a:latin typeface="Times New Roman" pitchFamily="18" charset="0"/>
                <a:ea typeface="宋体" panose="02010600030101010101" pitchFamily="2" charset="-122"/>
              </a:rPr>
              <a:t>-</a:t>
            </a:r>
            <a:r>
              <a:rPr lang="en-US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sz="2000" dirty="0">
                <a:latin typeface="Times New Roman" pitchFamily="18" charset="0"/>
                <a:ea typeface="宋体" panose="02010600030101010101" pitchFamily="2" charset="-122"/>
              </a:rPr>
              <a:t>|&lt;</a:t>
            </a:r>
            <a:r>
              <a:rPr lang="en-US" sz="20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？或</a:t>
            </a:r>
            <a:r>
              <a:rPr lang="zh-CN" sz="20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（</a:t>
            </a:r>
            <a:r>
              <a:rPr 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）=0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7308850" y="3919538"/>
            <a:ext cx="4411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5653088" y="3215879"/>
            <a:ext cx="4411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 flipV="1">
            <a:off x="5578122" y="1526253"/>
            <a:ext cx="1588" cy="1997869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>
            <a:off x="5580063" y="1543050"/>
            <a:ext cx="1655762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08" name="AutoShape 32"/>
          <p:cNvSpPr>
            <a:spLocks noChangeArrowheads="1"/>
          </p:cNvSpPr>
          <p:nvPr/>
        </p:nvSpPr>
        <p:spPr bwMode="auto">
          <a:xfrm>
            <a:off x="6948489" y="4600575"/>
            <a:ext cx="650875" cy="21669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grpSp>
        <p:nvGrpSpPr>
          <p:cNvPr id="24609" name="Group 33"/>
          <p:cNvGrpSpPr>
            <a:grpSpLocks/>
          </p:cNvGrpSpPr>
          <p:nvPr/>
        </p:nvGrpSpPr>
        <p:grpSpPr bwMode="auto">
          <a:xfrm>
            <a:off x="6445251" y="1221582"/>
            <a:ext cx="1438275" cy="540544"/>
            <a:chOff x="0" y="0"/>
            <a:chExt cx="590" cy="272"/>
          </a:xfrm>
        </p:grpSpPr>
        <p:sp>
          <p:nvSpPr>
            <p:cNvPr id="24610" name="AutoShape 34"/>
            <p:cNvSpPr>
              <a:spLocks noChangeArrowheads="1"/>
            </p:cNvSpPr>
            <p:nvPr/>
          </p:nvSpPr>
          <p:spPr bwMode="auto">
            <a:xfrm>
              <a:off x="0" y="0"/>
              <a:ext cx="590" cy="137"/>
            </a:xfrm>
            <a:prstGeom prst="parallelogram">
              <a:avLst>
                <a:gd name="adj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20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sz="2000" i="1" dirty="0" err="1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sz="20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2000" i="1" dirty="0" err="1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sz="2000" dirty="0" err="1">
                  <a:latin typeface="Times New Roman" pitchFamily="18" charset="0"/>
                  <a:ea typeface="宋体" panose="02010600030101010101" pitchFamily="2" charset="-122"/>
                </a:rPr>
                <a:t>,</a:t>
              </a:r>
              <a:r>
                <a:rPr lang="en-US" sz="2000" i="1" dirty="0" err="1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endParaRPr lang="en-US" sz="2000" i="1" dirty="0"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11" name="Line 35"/>
            <p:cNvSpPr>
              <a:spLocks noChangeShapeType="1"/>
            </p:cNvSpPr>
            <p:nvPr/>
          </p:nvSpPr>
          <p:spPr bwMode="auto">
            <a:xfrm>
              <a:off x="318" y="136"/>
              <a:ext cx="0" cy="1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12" name="Group 36"/>
          <p:cNvGrpSpPr>
            <a:grpSpLocks/>
          </p:cNvGrpSpPr>
          <p:nvPr/>
        </p:nvGrpSpPr>
        <p:grpSpPr bwMode="auto">
          <a:xfrm>
            <a:off x="6446535" y="1704975"/>
            <a:ext cx="1221091" cy="378619"/>
            <a:chOff x="-87" y="0"/>
            <a:chExt cx="495" cy="317"/>
          </a:xfrm>
        </p:grpSpPr>
        <p:sp>
          <p:nvSpPr>
            <p:cNvPr id="24613" name="Rectangle 37"/>
            <p:cNvSpPr>
              <a:spLocks noChangeArrowheads="1"/>
            </p:cNvSpPr>
            <p:nvPr/>
          </p:nvSpPr>
          <p:spPr bwMode="auto">
            <a:xfrm>
              <a:off x="-87" y="0"/>
              <a:ext cx="495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0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=(</a:t>
              </a:r>
              <a:r>
                <a:rPr lang="en-US" sz="20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0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sz="20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)/2</a:t>
              </a:r>
            </a:p>
          </p:txBody>
        </p:sp>
        <p:sp>
          <p:nvSpPr>
            <p:cNvPr id="24614" name="Line 38"/>
            <p:cNvSpPr>
              <a:spLocks noChangeShapeType="1"/>
            </p:cNvSpPr>
            <p:nvPr/>
          </p:nvSpPr>
          <p:spPr bwMode="auto">
            <a:xfrm>
              <a:off x="227" y="136"/>
              <a:ext cx="0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15" name="Group 39"/>
          <p:cNvGrpSpPr>
            <a:grpSpLocks/>
          </p:cNvGrpSpPr>
          <p:nvPr/>
        </p:nvGrpSpPr>
        <p:grpSpPr bwMode="auto">
          <a:xfrm>
            <a:off x="6588126" y="732235"/>
            <a:ext cx="1223963" cy="431006"/>
            <a:chOff x="0" y="0"/>
            <a:chExt cx="771" cy="362"/>
          </a:xfrm>
        </p:grpSpPr>
        <p:sp>
          <p:nvSpPr>
            <p:cNvPr id="24616" name="Rectangle 40"/>
            <p:cNvSpPr>
              <a:spLocks noChangeArrowheads="1"/>
            </p:cNvSpPr>
            <p:nvPr/>
          </p:nvSpPr>
          <p:spPr bwMode="auto">
            <a:xfrm>
              <a:off x="0" y="0"/>
              <a:ext cx="771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i="1" dirty="0">
                  <a:latin typeface="Times New Roman" pitchFamily="18" charset="0"/>
                  <a:ea typeface="宋体" panose="02010600030101010101" pitchFamily="2" charset="-122"/>
                </a:rPr>
                <a:t>f</a:t>
              </a:r>
              <a:r>
                <a:rPr lang="en-US" sz="2000" dirty="0">
                  <a:latin typeface="Times New Roman" pitchFamily="18" charset="0"/>
                  <a:ea typeface="宋体" panose="02010600030101010101" pitchFamily="2" charset="-122"/>
                </a:rPr>
                <a:t>(</a:t>
              </a:r>
              <a:r>
                <a:rPr lang="zh-CN" sz="20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lang="en-US" sz="2000" dirty="0">
                  <a:latin typeface="Times New Roman" pitchFamily="18" charset="0"/>
                  <a:ea typeface="宋体" panose="02010600030101010101" pitchFamily="2" charset="-122"/>
                </a:rPr>
                <a:t>)=</a:t>
              </a:r>
              <a:r>
                <a:rPr lang="zh-CN" sz="20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lang="en-US" sz="2000" baseline="30000" dirty="0"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r>
                <a:rPr lang="en-US" sz="2000" dirty="0">
                  <a:latin typeface="Times New Roman" pitchFamily="18" charset="0"/>
                  <a:ea typeface="宋体" panose="02010600030101010101" pitchFamily="2" charset="-122"/>
                </a:rPr>
                <a:t>-2</a:t>
              </a:r>
            </a:p>
          </p:txBody>
        </p:sp>
        <p:sp>
          <p:nvSpPr>
            <p:cNvPr id="24617" name="Line 41"/>
            <p:cNvSpPr>
              <a:spLocks noChangeShapeType="1"/>
            </p:cNvSpPr>
            <p:nvPr/>
          </p:nvSpPr>
          <p:spPr bwMode="auto">
            <a:xfrm>
              <a:off x="362" y="181"/>
              <a:ext cx="2" cy="181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18" name="Line 42"/>
          <p:cNvSpPr>
            <a:spLocks noChangeShapeType="1"/>
          </p:cNvSpPr>
          <p:nvPr/>
        </p:nvSpPr>
        <p:spPr bwMode="auto">
          <a:xfrm flipH="1">
            <a:off x="5580063" y="3540919"/>
            <a:ext cx="57626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19" name="Text Box 43"/>
          <p:cNvSpPr txBox="1">
            <a:spLocks noChangeArrowheads="1"/>
          </p:cNvSpPr>
          <p:nvPr/>
        </p:nvSpPr>
        <p:spPr bwMode="auto">
          <a:xfrm>
            <a:off x="34080" y="985629"/>
            <a:ext cx="5292725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INPUT“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/2</a:t>
            </a:r>
          </a:p>
          <a:p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^2—2</a:t>
            </a:r>
          </a:p>
          <a:p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^2—2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&lt;0 THEN </a:t>
            </a:r>
          </a:p>
          <a:p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  </a:t>
            </a:r>
          </a:p>
          <a:p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 </a:t>
            </a:r>
            <a:r>
              <a:rPr lang="zh-CN" altLang="zh-CN" sz="2000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ABS</a:t>
            </a:r>
            <a:r>
              <a:rPr lang="zh-CN" sz="2000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i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—</a:t>
            </a:r>
            <a:r>
              <a:rPr lang="zh-CN" altLang="zh-CN" sz="2000" i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sz="2000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0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 </a:t>
            </a:r>
            <a:r>
              <a:rPr lang="zh-CN" altLang="zh-CN" sz="2000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OR </a:t>
            </a:r>
            <a:r>
              <a:rPr lang="zh-CN" altLang="zh-CN" sz="2000" i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=0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PRINT  </a:t>
            </a:r>
            <a:r>
              <a:rPr lang="zh-CN" altLang="zh-CN" sz="20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24620" name="Rectangle 44"/>
          <p:cNvSpPr>
            <a:spLocks noGrp="1" noChangeArrowheads="1"/>
          </p:cNvSpPr>
          <p:nvPr>
            <p:ph type="title"/>
          </p:nvPr>
        </p:nvSpPr>
        <p:spPr>
          <a:xfrm>
            <a:off x="-12612" y="47536"/>
            <a:ext cx="5180013" cy="646510"/>
          </a:xfrm>
        </p:spPr>
        <p:txBody>
          <a:bodyPr/>
          <a:lstStyle/>
          <a:p>
            <a:r>
              <a:rPr lang="en-US" altLang="zh-CN" sz="20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探讨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：这个程序框图是否正确</a:t>
            </a:r>
            <a:r>
              <a:rPr 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正确请写出相应的程序。</a:t>
            </a:r>
          </a:p>
        </p:txBody>
      </p:sp>
    </p:spTree>
    <p:extLst>
      <p:ext uri="{BB962C8B-B14F-4D97-AF65-F5344CB8AC3E}">
        <p14:creationId xmlns:p14="http://schemas.microsoft.com/office/powerpoint/2010/main" val="270200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99592" y="0"/>
            <a:ext cx="2655094" cy="857250"/>
          </a:xfrm>
        </p:spPr>
        <p:txBody>
          <a:bodyPr/>
          <a:lstStyle/>
          <a:p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情境引入：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785813"/>
            <a:ext cx="8496944" cy="3394472"/>
          </a:xfrm>
        </p:spPr>
        <p:txBody>
          <a:bodyPr/>
          <a:lstStyle/>
          <a:p>
            <a:pPr marL="0" indent="0">
              <a:buNone/>
            </a:pP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圆周率是一个极其弛名的数，德国数学家康托说：“历史上一个国家所</a:t>
            </a:r>
            <a:r>
              <a:rPr 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算得数学发展水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圆周率的准确程度，可作为衡量这个国家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当时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的指标。”那么</a:t>
            </a:r>
            <a:r>
              <a:rPr 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：你</a:t>
            </a:r>
            <a:r>
              <a:rPr 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知道我国的祖冲之计算出的圆周率是多少？而现在计算机计算出的圆周率是小数点后多少位数吗</a:t>
            </a:r>
            <a:r>
              <a:rPr 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  <a:sym typeface="Times New Roman" pitchFamily="18" charset="0"/>
            </a:endParaRPr>
          </a:p>
        </p:txBody>
      </p:sp>
      <p:pic>
        <p:nvPicPr>
          <p:cNvPr id="23560" name="Picture 8" descr="C:\Documents and Settings\Administrator\桌面\新建文件夹 (4)\u=3205184071,2319909291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8" y="3293237"/>
            <a:ext cx="66103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83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Documents and Settings\Administrator\桌面\新建文件夹 (4)\u=2186064676,658514578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 b="13890"/>
          <a:stretch/>
        </p:blipFill>
        <p:spPr bwMode="auto">
          <a:xfrm>
            <a:off x="4763" y="764161"/>
            <a:ext cx="3397361" cy="4379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-82658"/>
            <a:ext cx="8240713" cy="983457"/>
          </a:xfrm>
        </p:spPr>
        <p:txBody>
          <a:bodyPr/>
          <a:lstStyle/>
          <a:p>
            <a:r>
              <a:rPr 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探究：比较这两个程序的优劣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669" y="1005576"/>
            <a:ext cx="3313112" cy="3196067"/>
          </a:xfrm>
        </p:spPr>
        <p:txBody>
          <a:bodyPr/>
          <a:lstStyle/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NPUT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DO </a:t>
            </a:r>
            <a:r>
              <a:rPr lang="en-US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sz="12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sz="12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)/2</a:t>
            </a:r>
          </a:p>
          <a:p>
            <a:pPr>
              <a:buFontTx/>
              <a:buNone/>
            </a:pP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^2-2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^2-2</a:t>
            </a:r>
          </a:p>
          <a:p>
            <a:pPr>
              <a:buFontTx/>
              <a:buNone/>
            </a:pP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)=0 THEN</a:t>
            </a:r>
          </a:p>
          <a:p>
            <a:pPr>
              <a:buFontTx/>
              <a:buNone/>
            </a:pP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PRINT  "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方程根为：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ELSE </a:t>
            </a:r>
          </a:p>
          <a:p>
            <a:pPr>
              <a:buFontTx/>
              <a:buNone/>
            </a:pP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)*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)&lt;0 THEN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END IF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END IF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LOOP UNTIL ABS(b</a:t>
            </a: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a)&lt;=c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PRINT "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方程的近似根为：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sz="1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pPr>
              <a:buFontTx/>
              <a:buNone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284664" y="897731"/>
            <a:ext cx="576103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INPUT“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=”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；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+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/2</a:t>
            </a:r>
          </a:p>
          <a:p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g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^2—2</a:t>
            </a:r>
          </a:p>
          <a:p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^2—2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IF 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g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*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&lt;0 THEN </a:t>
            </a:r>
          </a:p>
          <a:p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ELSE  </a:t>
            </a:r>
          </a:p>
          <a:p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END  IF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LOOP UNTIL  ABS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—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sz="2000" dirty="0">
                <a:latin typeface="Times New Roman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&lt;C   OR   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=0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PRINT  </a:t>
            </a:r>
            <a:r>
              <a:rPr lang="zh-CN" altLang="zh-CN" sz="2000" i="1" dirty="0">
                <a:latin typeface="Times New Roman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zh-CN" altLang="zh-CN" sz="2000" dirty="0">
                <a:latin typeface="Times New Roman" pitchFamily="18" charset="0"/>
                <a:ea typeface="宋体" panose="02010600030101010101" pitchFamily="2" charset="-122"/>
              </a:rPr>
              <a:t>END</a:t>
            </a:r>
          </a:p>
          <a:p>
            <a:endParaRPr lang="zh-CN" altLang="zh-CN" sz="20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7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617301" y="105614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巩固提高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22163" y="757298"/>
            <a:ext cx="87153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、设计一个算法框图：逐个输出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，并写出相应的程序。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320359" y="1310950"/>
            <a:ext cx="2304256" cy="34163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>
              <a:lnSpc>
                <a:spcPct val="150000"/>
              </a:lnSpc>
            </a:pP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 2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PRINT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&gt; </a:t>
            </a:r>
            <a:r>
              <a:rPr lang="en-US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44039" y="1223445"/>
            <a:ext cx="2316163" cy="3669506"/>
            <a:chOff x="242" y="0"/>
            <a:chExt cx="1459" cy="3082"/>
          </a:xfrm>
        </p:grpSpPr>
        <p:sp>
          <p:nvSpPr>
            <p:cNvPr id="26631" name="AutoShape 7"/>
            <p:cNvSpPr>
              <a:spLocks noChangeArrowheads="1"/>
            </p:cNvSpPr>
            <p:nvPr/>
          </p:nvSpPr>
          <p:spPr bwMode="auto">
            <a:xfrm>
              <a:off x="507" y="2856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26632" name="AutoShape 8"/>
            <p:cNvSpPr>
              <a:spLocks noChangeArrowheads="1"/>
            </p:cNvSpPr>
            <p:nvPr/>
          </p:nvSpPr>
          <p:spPr bwMode="auto">
            <a:xfrm>
              <a:off x="249" y="769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26633" name="AutoShape 9"/>
            <p:cNvSpPr>
              <a:spLocks noChangeArrowheads="1"/>
            </p:cNvSpPr>
            <p:nvPr/>
          </p:nvSpPr>
          <p:spPr bwMode="auto">
            <a:xfrm>
              <a:off x="507" y="0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6634" name="AutoShape 10"/>
            <p:cNvSpPr>
              <a:spLocks noChangeArrowheads="1"/>
            </p:cNvSpPr>
            <p:nvPr/>
          </p:nvSpPr>
          <p:spPr bwMode="auto">
            <a:xfrm>
              <a:off x="249" y="1404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+1 , 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^2</a:t>
              </a:r>
            </a:p>
          </p:txBody>
        </p:sp>
        <p:cxnSp>
          <p:nvCxnSpPr>
            <p:cNvPr id="26635" name="AutoShape 11"/>
            <p:cNvCxnSpPr>
              <a:cxnSpLocks noChangeShapeType="1"/>
              <a:stCxn id="26632" idx="2"/>
              <a:endCxn id="26634" idx="0"/>
            </p:cNvCxnSpPr>
            <p:nvPr/>
          </p:nvCxnSpPr>
          <p:spPr bwMode="auto">
            <a:xfrm>
              <a:off x="975" y="1041"/>
              <a:ext cx="0" cy="363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36" name="AutoShape 12"/>
            <p:cNvCxnSpPr>
              <a:cxnSpLocks noChangeShapeType="1"/>
              <a:stCxn id="26634" idx="2"/>
              <a:endCxn id="26643" idx="1"/>
            </p:cNvCxnSpPr>
            <p:nvPr/>
          </p:nvCxnSpPr>
          <p:spPr bwMode="auto">
            <a:xfrm>
              <a:off x="975" y="1676"/>
              <a:ext cx="0" cy="181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637" name="AutoShape 13"/>
            <p:cNvSpPr>
              <a:spLocks noChangeArrowheads="1"/>
            </p:cNvSpPr>
            <p:nvPr/>
          </p:nvSpPr>
          <p:spPr bwMode="auto">
            <a:xfrm>
              <a:off x="274" y="2265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&gt;=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  <p:cxnSp>
          <p:nvCxnSpPr>
            <p:cNvPr id="26638" name="AutoShape 14"/>
            <p:cNvCxnSpPr>
              <a:cxnSpLocks noChangeShapeType="1"/>
              <a:stCxn id="26643" idx="4"/>
              <a:endCxn id="26637" idx="0"/>
            </p:cNvCxnSpPr>
            <p:nvPr/>
          </p:nvCxnSpPr>
          <p:spPr bwMode="auto">
            <a:xfrm>
              <a:off x="975" y="2129"/>
              <a:ext cx="0" cy="136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39" name="AutoShape 15"/>
            <p:cNvCxnSpPr>
              <a:cxnSpLocks noChangeShapeType="1"/>
              <a:stCxn id="26637" idx="2"/>
              <a:endCxn id="26631" idx="0"/>
            </p:cNvCxnSpPr>
            <p:nvPr/>
          </p:nvCxnSpPr>
          <p:spPr bwMode="auto">
            <a:xfrm>
              <a:off x="975" y="2719"/>
              <a:ext cx="0" cy="137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641" name="Text Box 17"/>
            <p:cNvSpPr txBox="1">
              <a:spLocks noChangeArrowheads="1"/>
            </p:cNvSpPr>
            <p:nvPr/>
          </p:nvSpPr>
          <p:spPr bwMode="auto">
            <a:xfrm>
              <a:off x="242" y="2161"/>
              <a:ext cx="262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6642" name="Text Box 18"/>
            <p:cNvSpPr txBox="1">
              <a:spLocks noChangeArrowheads="1"/>
            </p:cNvSpPr>
            <p:nvPr/>
          </p:nvSpPr>
          <p:spPr bwMode="auto">
            <a:xfrm>
              <a:off x="1089" y="2630"/>
              <a:ext cx="262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26643" name="AutoShape 19"/>
            <p:cNvSpPr>
              <a:spLocks noChangeArrowheads="1"/>
            </p:cNvSpPr>
            <p:nvPr/>
          </p:nvSpPr>
          <p:spPr bwMode="auto">
            <a:xfrm>
              <a:off x="272" y="1857"/>
              <a:ext cx="1406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PRINT 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</a:p>
          </p:txBody>
        </p:sp>
        <p:sp>
          <p:nvSpPr>
            <p:cNvPr id="26644" name="AutoShape 20"/>
            <p:cNvSpPr>
              <a:spLocks noChangeArrowheads="1"/>
            </p:cNvSpPr>
            <p:nvPr/>
          </p:nvSpPr>
          <p:spPr bwMode="auto">
            <a:xfrm>
              <a:off x="272" y="360"/>
              <a:ext cx="1406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INPUT </a:t>
              </a:r>
              <a:r>
                <a:rPr lang="en-US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cxnSp>
          <p:nvCxnSpPr>
            <p:cNvPr id="26645" name="AutoShape 21"/>
            <p:cNvCxnSpPr>
              <a:cxnSpLocks noChangeShapeType="1"/>
              <a:stCxn id="26633" idx="2"/>
              <a:endCxn id="26644" idx="1"/>
            </p:cNvCxnSpPr>
            <p:nvPr/>
          </p:nvCxnSpPr>
          <p:spPr bwMode="auto">
            <a:xfrm>
              <a:off x="975" y="226"/>
              <a:ext cx="0" cy="134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46" name="AutoShape 22"/>
            <p:cNvCxnSpPr>
              <a:cxnSpLocks noChangeShapeType="1"/>
              <a:stCxn id="26644" idx="4"/>
              <a:endCxn id="26632" idx="0"/>
            </p:cNvCxnSpPr>
            <p:nvPr/>
          </p:nvCxnSpPr>
          <p:spPr bwMode="auto">
            <a:xfrm>
              <a:off x="975" y="632"/>
              <a:ext cx="0" cy="137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4" name="直接连接符 3"/>
          <p:cNvCxnSpPr/>
          <p:nvPr/>
        </p:nvCxnSpPr>
        <p:spPr>
          <a:xfrm>
            <a:off x="110331" y="4231481"/>
            <a:ext cx="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>
            <a:stCxn id="26637" idx="1"/>
          </p:cNvCxnSpPr>
          <p:nvPr/>
        </p:nvCxnSpPr>
        <p:spPr>
          <a:xfrm rot="10800000">
            <a:off x="162297" y="2678984"/>
            <a:ext cx="32543" cy="1511499"/>
          </a:xfrm>
          <a:prstGeom prst="bentConnector2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195660" y="2680175"/>
            <a:ext cx="112910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650409" y="1285357"/>
            <a:ext cx="3651198" cy="3474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INPUT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i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WHILE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&lt;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i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^ 2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WEND</a:t>
            </a:r>
            <a:endParaRPr lang="en-US" altLang="zh-CN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END</a:t>
            </a:r>
            <a:endParaRPr lang="en-US" altLang="zh-CN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4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C:\Documents and Settings\Administrator\桌面\新建文件夹 (4)\u=4264003767,1226437458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2" t="4016" r="2825" b="4695"/>
          <a:stretch/>
        </p:blipFill>
        <p:spPr bwMode="auto">
          <a:xfrm rot="10800000">
            <a:off x="107565" y="770324"/>
            <a:ext cx="7236296" cy="445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38876" y="-5071"/>
            <a:ext cx="86407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、设计一个算法框图：求满足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…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10000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的最小正整数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，并写出相应的程序。</a:t>
            </a:r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206545" y="953032"/>
            <a:ext cx="3628096" cy="3783516"/>
            <a:chOff x="21" y="0"/>
            <a:chExt cx="1732" cy="3400"/>
          </a:xfrm>
        </p:grpSpPr>
        <p:sp>
          <p:nvSpPr>
            <p:cNvPr id="27652" name="AutoShape 4"/>
            <p:cNvSpPr>
              <a:spLocks noChangeArrowheads="1"/>
            </p:cNvSpPr>
            <p:nvPr/>
          </p:nvSpPr>
          <p:spPr bwMode="auto">
            <a:xfrm>
              <a:off x="506" y="3174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27653" name="AutoShape 5"/>
            <p:cNvSpPr>
              <a:spLocks noChangeArrowheads="1"/>
            </p:cNvSpPr>
            <p:nvPr/>
          </p:nvSpPr>
          <p:spPr bwMode="auto">
            <a:xfrm>
              <a:off x="195" y="2704"/>
              <a:ext cx="1558" cy="243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AutoShape 6"/>
            <p:cNvSpPr>
              <a:spLocks noChangeArrowheads="1"/>
            </p:cNvSpPr>
            <p:nvPr/>
          </p:nvSpPr>
          <p:spPr bwMode="auto">
            <a:xfrm>
              <a:off x="249" y="453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27655" name="AutoShape 7"/>
            <p:cNvSpPr>
              <a:spLocks noChangeArrowheads="1"/>
            </p:cNvSpPr>
            <p:nvPr/>
          </p:nvSpPr>
          <p:spPr bwMode="auto">
            <a:xfrm>
              <a:off x="506" y="0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7656" name="AutoShape 8"/>
            <p:cNvSpPr>
              <a:spLocks noChangeArrowheads="1"/>
            </p:cNvSpPr>
            <p:nvPr/>
          </p:nvSpPr>
          <p:spPr bwMode="auto">
            <a:xfrm>
              <a:off x="249" y="1087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27657" name="AutoShape 9"/>
            <p:cNvSpPr>
              <a:spLocks noChangeArrowheads="1"/>
            </p:cNvSpPr>
            <p:nvPr/>
          </p:nvSpPr>
          <p:spPr bwMode="auto">
            <a:xfrm>
              <a:off x="249" y="1540"/>
              <a:ext cx="1427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800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7658" name="AutoShape 10"/>
            <p:cNvCxnSpPr>
              <a:cxnSpLocks noChangeShapeType="1"/>
              <a:stCxn id="27654" idx="2"/>
              <a:endCxn id="27656" idx="0"/>
            </p:cNvCxnSpPr>
            <p:nvPr/>
          </p:nvCxnSpPr>
          <p:spPr bwMode="auto">
            <a:xfrm>
              <a:off x="975" y="725"/>
              <a:ext cx="0" cy="362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59" name="AutoShape 11"/>
            <p:cNvCxnSpPr>
              <a:cxnSpLocks noChangeShapeType="1"/>
              <a:stCxn id="27656" idx="2"/>
              <a:endCxn id="27657" idx="0"/>
            </p:cNvCxnSpPr>
            <p:nvPr/>
          </p:nvCxnSpPr>
          <p:spPr bwMode="auto">
            <a:xfrm flipH="1">
              <a:off x="963" y="1359"/>
              <a:ext cx="12" cy="18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660" name="AutoShape 12"/>
            <p:cNvSpPr>
              <a:spLocks noChangeArrowheads="1"/>
            </p:cNvSpPr>
            <p:nvPr/>
          </p:nvSpPr>
          <p:spPr bwMode="auto">
            <a:xfrm>
              <a:off x="274" y="1994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&gt;10000?</a:t>
              </a:r>
            </a:p>
          </p:txBody>
        </p:sp>
        <p:cxnSp>
          <p:nvCxnSpPr>
            <p:cNvPr id="27661" name="AutoShape 13"/>
            <p:cNvCxnSpPr>
              <a:cxnSpLocks noChangeShapeType="1"/>
              <a:stCxn id="27657" idx="2"/>
              <a:endCxn id="27660" idx="0"/>
            </p:cNvCxnSpPr>
            <p:nvPr/>
          </p:nvCxnSpPr>
          <p:spPr bwMode="auto">
            <a:xfrm>
              <a:off x="963" y="1813"/>
              <a:ext cx="13" cy="18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62" name="AutoShape 14"/>
            <p:cNvCxnSpPr>
              <a:cxnSpLocks noChangeShapeType="1"/>
              <a:stCxn id="27660" idx="2"/>
              <a:endCxn id="27653" idx="1"/>
            </p:cNvCxnSpPr>
            <p:nvPr/>
          </p:nvCxnSpPr>
          <p:spPr bwMode="auto">
            <a:xfrm flipH="1">
              <a:off x="974" y="2448"/>
              <a:ext cx="1" cy="256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63" name="AutoShape 15"/>
            <p:cNvCxnSpPr>
              <a:cxnSpLocks noChangeShapeType="1"/>
              <a:stCxn id="27660" idx="1"/>
            </p:cNvCxnSpPr>
            <p:nvPr/>
          </p:nvCxnSpPr>
          <p:spPr bwMode="auto">
            <a:xfrm rot="10800000" flipH="1">
              <a:off x="274" y="905"/>
              <a:ext cx="701" cy="1316"/>
            </a:xfrm>
            <a:prstGeom prst="bentConnector4">
              <a:avLst>
                <a:gd name="adj1" fmla="val -36236"/>
                <a:gd name="adj2" fmla="val 10038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64" name="AutoShape 16"/>
            <p:cNvCxnSpPr>
              <a:cxnSpLocks noChangeShapeType="1"/>
              <a:stCxn id="27653" idx="4"/>
              <a:endCxn id="27652" idx="0"/>
            </p:cNvCxnSpPr>
            <p:nvPr/>
          </p:nvCxnSpPr>
          <p:spPr bwMode="auto">
            <a:xfrm flipH="1">
              <a:off x="974" y="2947"/>
              <a:ext cx="0" cy="227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65" name="AutoShape 17"/>
            <p:cNvCxnSpPr>
              <a:cxnSpLocks noChangeShapeType="1"/>
              <a:stCxn id="27655" idx="2"/>
              <a:endCxn id="27654" idx="0"/>
            </p:cNvCxnSpPr>
            <p:nvPr/>
          </p:nvCxnSpPr>
          <p:spPr bwMode="auto">
            <a:xfrm>
              <a:off x="974" y="226"/>
              <a:ext cx="1" cy="227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666" name="Text Box 18"/>
            <p:cNvSpPr txBox="1">
              <a:spLocks noChangeArrowheads="1"/>
            </p:cNvSpPr>
            <p:nvPr/>
          </p:nvSpPr>
          <p:spPr bwMode="auto">
            <a:xfrm>
              <a:off x="21" y="1884"/>
              <a:ext cx="235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27667" name="Text Box 19"/>
            <p:cNvSpPr txBox="1">
              <a:spLocks noChangeArrowheads="1"/>
            </p:cNvSpPr>
            <p:nvPr/>
          </p:nvSpPr>
          <p:spPr bwMode="auto">
            <a:xfrm>
              <a:off x="985" y="2402"/>
              <a:ext cx="235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  <a:endParaRPr lang="zh-CN" altLang="en-US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4067944" y="884061"/>
            <a:ext cx="8451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= 0</a:t>
            </a: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4067944" y="1367455"/>
            <a:ext cx="7954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4067944" y="1852040"/>
            <a:ext cx="7040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4429894" y="2335434"/>
            <a:ext cx="13260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429894" y="2820017"/>
            <a:ext cx="12362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067945" y="3303411"/>
            <a:ext cx="35948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&gt;10000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4067945" y="3787996"/>
            <a:ext cx="140609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4067944" y="4272580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00488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8" grpId="0" autoUpdateAnimBg="0"/>
      <p:bldP spid="27669" grpId="0" autoUpdateAnimBg="0"/>
      <p:bldP spid="27670" grpId="0" autoUpdateAnimBg="0"/>
      <p:bldP spid="27671" grpId="0" autoUpdateAnimBg="0"/>
      <p:bldP spid="27672" grpId="0" autoUpdateAnimBg="0"/>
      <p:bldP spid="27673" grpId="0" autoUpdateAnimBg="0"/>
      <p:bldP spid="27674" grpId="0" autoUpdateAnimBg="0"/>
      <p:bldP spid="2767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187450" y="1329929"/>
            <a:ext cx="7954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87450" y="2085975"/>
            <a:ext cx="7040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187450" y="3112294"/>
            <a:ext cx="13260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187451" y="2518172"/>
            <a:ext cx="12362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US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116014" y="3490912"/>
            <a:ext cx="35948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&gt;10000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187451" y="4030266"/>
            <a:ext cx="140609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</a:t>
            </a:r>
            <a:r>
              <a:rPr 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i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260475" y="4513660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187451" y="1653779"/>
            <a:ext cx="1711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-30163" y="925531"/>
            <a:ext cx="58983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探讨：下面的程序正确吗？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-30163" y="3575"/>
            <a:ext cx="906665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、设计一个算法框图：求满足</a:t>
            </a:r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3 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… 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10000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的最小正整数</a:t>
            </a:r>
            <a:r>
              <a:rPr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，并写出相应的程序。</a:t>
            </a:r>
          </a:p>
          <a:p>
            <a:endParaRPr lang="zh-CN" altLang="en-US" sz="28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47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autoUpdateAnimBg="0"/>
      <p:bldP spid="28677" grpId="0" autoUpdateAnimBg="0"/>
      <p:bldP spid="28678" grpId="0" autoUpdateAnimBg="0"/>
      <p:bldP spid="28679" grpId="0" autoUpdateAnimBg="0"/>
      <p:bldP spid="2868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Documents and Settings\Administrator\桌面\新建文件夹 (4)\u=2186064676,658514578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 b="13890"/>
          <a:stretch/>
        </p:blipFill>
        <p:spPr bwMode="auto">
          <a:xfrm>
            <a:off x="4271852" y="1094186"/>
            <a:ext cx="3756532" cy="33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Documents and Settings\Administrator\桌面\新建文件夹 (4)\u=2186064676,658514578&amp;fm=1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 b="13890"/>
          <a:stretch/>
        </p:blipFill>
        <p:spPr bwMode="auto">
          <a:xfrm>
            <a:off x="4762" y="348478"/>
            <a:ext cx="4063182" cy="486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35"/>
            <a:ext cx="2339915" cy="75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174947" y="122367"/>
            <a:ext cx="2232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小   结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509443" y="1229320"/>
            <a:ext cx="3168650" cy="1619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循环体</a:t>
            </a:r>
          </a:p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1106091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518323" y="2976924"/>
            <a:ext cx="3150890" cy="139422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endParaRPr 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</p:txBody>
      </p:sp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77787" y="519112"/>
            <a:ext cx="3846513" cy="4598195"/>
            <a:chOff x="-19" y="0"/>
            <a:chExt cx="2423" cy="3862"/>
          </a:xfrm>
        </p:grpSpPr>
        <p:sp>
          <p:nvSpPr>
            <p:cNvPr id="29703" name="Text Box 7"/>
            <p:cNvSpPr txBox="1">
              <a:spLocks noChangeArrowheads="1"/>
            </p:cNvSpPr>
            <p:nvPr/>
          </p:nvSpPr>
          <p:spPr bwMode="auto">
            <a:xfrm>
              <a:off x="68" y="0"/>
              <a:ext cx="147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两种循环语句：</a:t>
              </a:r>
            </a:p>
          </p:txBody>
        </p:sp>
        <p:grpSp>
          <p:nvGrpSpPr>
            <p:cNvPr id="29704" name="Group 8"/>
            <p:cNvGrpSpPr>
              <a:grpSpLocks/>
            </p:cNvGrpSpPr>
            <p:nvPr/>
          </p:nvGrpSpPr>
          <p:grpSpPr bwMode="auto">
            <a:xfrm>
              <a:off x="-19" y="362"/>
              <a:ext cx="2347" cy="1686"/>
              <a:chOff x="-155" y="-121"/>
              <a:chExt cx="2347" cy="1686"/>
            </a:xfrm>
          </p:grpSpPr>
          <p:sp>
            <p:nvSpPr>
              <p:cNvPr id="29705" name="Line 9"/>
              <p:cNvSpPr>
                <a:spLocks noChangeShapeType="1"/>
              </p:cNvSpPr>
              <p:nvPr/>
            </p:nvSpPr>
            <p:spPr bwMode="auto">
              <a:xfrm>
                <a:off x="1110" y="935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6" name="AutoShape 10"/>
              <p:cNvSpPr>
                <a:spLocks noChangeArrowheads="1"/>
              </p:cNvSpPr>
              <p:nvPr/>
            </p:nvSpPr>
            <p:spPr bwMode="auto">
              <a:xfrm>
                <a:off x="1339" y="362"/>
                <a:ext cx="588" cy="276"/>
              </a:xfrm>
              <a:prstGeom prst="flowChart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</a:p>
            </p:txBody>
          </p:sp>
          <p:sp>
            <p:nvSpPr>
              <p:cNvPr id="29707" name="AutoShape 11"/>
              <p:cNvSpPr>
                <a:spLocks noChangeArrowheads="1"/>
              </p:cNvSpPr>
              <p:nvPr/>
            </p:nvSpPr>
            <p:spPr bwMode="auto">
              <a:xfrm>
                <a:off x="45" y="725"/>
                <a:ext cx="1325" cy="447"/>
              </a:xfrm>
              <a:prstGeom prst="flowChartDecision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</a:p>
            </p:txBody>
          </p:sp>
          <p:sp>
            <p:nvSpPr>
              <p:cNvPr id="29708" name="Line 12"/>
              <p:cNvSpPr>
                <a:spLocks noChangeShapeType="1"/>
              </p:cNvSpPr>
              <p:nvPr/>
            </p:nvSpPr>
            <p:spPr bwMode="auto">
              <a:xfrm>
                <a:off x="702" y="245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9" name="Line 13"/>
              <p:cNvSpPr>
                <a:spLocks noChangeShapeType="1"/>
              </p:cNvSpPr>
              <p:nvPr/>
            </p:nvSpPr>
            <p:spPr bwMode="auto">
              <a:xfrm flipV="1">
                <a:off x="1655" y="635"/>
                <a:ext cx="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0" name="Line 14"/>
              <p:cNvSpPr>
                <a:spLocks noChangeShapeType="1"/>
              </p:cNvSpPr>
              <p:nvPr/>
            </p:nvSpPr>
            <p:spPr bwMode="auto">
              <a:xfrm flipH="1">
                <a:off x="702" y="499"/>
                <a:ext cx="6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1" name="Line 15"/>
              <p:cNvSpPr>
                <a:spLocks noChangeShapeType="1"/>
              </p:cNvSpPr>
              <p:nvPr/>
            </p:nvSpPr>
            <p:spPr bwMode="auto">
              <a:xfrm>
                <a:off x="686" y="1179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Text Box 16"/>
              <p:cNvSpPr txBox="1">
                <a:spLocks noChangeArrowheads="1"/>
              </p:cNvSpPr>
              <p:nvPr/>
            </p:nvSpPr>
            <p:spPr bwMode="auto">
              <a:xfrm>
                <a:off x="1337" y="948"/>
                <a:ext cx="273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29713" name="Text Box 17"/>
              <p:cNvSpPr txBox="1">
                <a:spLocks noChangeArrowheads="1"/>
              </p:cNvSpPr>
              <p:nvPr/>
            </p:nvSpPr>
            <p:spPr bwMode="auto">
              <a:xfrm>
                <a:off x="430" y="1175"/>
                <a:ext cx="272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29714" name="Text Box 18"/>
              <p:cNvSpPr txBox="1">
                <a:spLocks noChangeArrowheads="1"/>
              </p:cNvSpPr>
              <p:nvPr/>
            </p:nvSpPr>
            <p:spPr bwMode="auto">
              <a:xfrm>
                <a:off x="-155" y="-121"/>
                <a:ext cx="2347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 </a:t>
                </a:r>
                <a:r>
                  <a:rPr lang="en-US" sz="2400" dirty="0">
                    <a:latin typeface="Times New Roman" pitchFamily="18" charset="0"/>
                    <a:ea typeface="宋体" panose="02010600030101010101" pitchFamily="2" charset="-122"/>
                  </a:rPr>
                  <a:t>While</a:t>
                </a:r>
                <a:r>
                  <a:rPr lang="zh-CN" sz="2400" dirty="0">
                    <a:latin typeface="Times New Roman" pitchFamily="18" charset="0"/>
                    <a:ea typeface="宋体" panose="02010600030101010101" pitchFamily="2" charset="-122"/>
                  </a:rPr>
                  <a:t>（当型）循环</a:t>
                </a:r>
              </a:p>
            </p:txBody>
          </p:sp>
          <p:sp>
            <p:nvSpPr>
              <p:cNvPr id="29715" name="Line 19"/>
              <p:cNvSpPr>
                <a:spLocks noChangeShapeType="1"/>
              </p:cNvSpPr>
              <p:nvPr/>
            </p:nvSpPr>
            <p:spPr bwMode="auto">
              <a:xfrm>
                <a:off x="1383" y="952"/>
                <a:ext cx="2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0" y="2020"/>
              <a:ext cx="2404" cy="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 dirty="0">
                  <a:latin typeface="Times New Roman" pitchFamily="18" charset="0"/>
                  <a:ea typeface="宋体" panose="02010600030101010101" pitchFamily="2" charset="-122"/>
                </a:rPr>
                <a:t>（</a:t>
              </a:r>
              <a:r>
                <a:rPr lang="en-US" sz="2400" dirty="0"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r>
                <a:rPr lang="zh-CN" sz="2400" dirty="0">
                  <a:latin typeface="Times New Roman" pitchFamily="18" charset="0"/>
                  <a:ea typeface="宋体" panose="02010600030101010101" pitchFamily="2" charset="-122"/>
                </a:rPr>
                <a:t>）</a:t>
              </a:r>
              <a:r>
                <a:rPr lang="en-US" sz="2400" dirty="0">
                  <a:latin typeface="Times New Roman" pitchFamily="18" charset="0"/>
                  <a:ea typeface="宋体" panose="02010600030101010101" pitchFamily="2" charset="-122"/>
                </a:rPr>
                <a:t>Until</a:t>
              </a:r>
              <a:r>
                <a:rPr lang="zh-CN" sz="2400" dirty="0">
                  <a:latin typeface="Times New Roman" pitchFamily="18" charset="0"/>
                  <a:ea typeface="宋体" panose="02010600030101010101" pitchFamily="2" charset="-122"/>
                </a:rPr>
                <a:t>（直到型）循环</a:t>
              </a:r>
            </a:p>
          </p:txBody>
        </p:sp>
        <p:grpSp>
          <p:nvGrpSpPr>
            <p:cNvPr id="29717" name="Group 21"/>
            <p:cNvGrpSpPr>
              <a:grpSpLocks/>
            </p:cNvGrpSpPr>
            <p:nvPr/>
          </p:nvGrpSpPr>
          <p:grpSpPr bwMode="auto">
            <a:xfrm>
              <a:off x="361" y="2247"/>
              <a:ext cx="1633" cy="1615"/>
              <a:chOff x="0" y="0"/>
              <a:chExt cx="1633" cy="1615"/>
            </a:xfrm>
          </p:grpSpPr>
          <p:sp>
            <p:nvSpPr>
              <p:cNvPr id="29718" name="AutoShape 22"/>
              <p:cNvSpPr>
                <a:spLocks noChangeArrowheads="1"/>
              </p:cNvSpPr>
              <p:nvPr/>
            </p:nvSpPr>
            <p:spPr bwMode="auto">
              <a:xfrm>
                <a:off x="408" y="318"/>
                <a:ext cx="588" cy="276"/>
              </a:xfrm>
              <a:prstGeom prst="flowChart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</a:p>
            </p:txBody>
          </p:sp>
          <p:sp>
            <p:nvSpPr>
              <p:cNvPr id="29719" name="AutoShape 23"/>
              <p:cNvSpPr>
                <a:spLocks noChangeArrowheads="1"/>
              </p:cNvSpPr>
              <p:nvPr/>
            </p:nvSpPr>
            <p:spPr bwMode="auto">
              <a:xfrm>
                <a:off x="0" y="817"/>
                <a:ext cx="1325" cy="447"/>
              </a:xfrm>
              <a:prstGeom prst="flowChartDecision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</a:p>
            </p:txBody>
          </p:sp>
          <p:sp>
            <p:nvSpPr>
              <p:cNvPr id="29720" name="Line 24"/>
              <p:cNvSpPr>
                <a:spLocks noChangeShapeType="1"/>
              </p:cNvSpPr>
              <p:nvPr/>
            </p:nvSpPr>
            <p:spPr bwMode="auto">
              <a:xfrm>
                <a:off x="680" y="590"/>
                <a:ext cx="0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1" name="Line 25"/>
              <p:cNvSpPr>
                <a:spLocks noChangeShapeType="1"/>
              </p:cNvSpPr>
              <p:nvPr/>
            </p:nvSpPr>
            <p:spPr bwMode="auto">
              <a:xfrm flipV="1">
                <a:off x="1633" y="136"/>
                <a:ext cx="0" cy="9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Line 26"/>
              <p:cNvSpPr>
                <a:spLocks noChangeShapeType="1"/>
              </p:cNvSpPr>
              <p:nvPr/>
            </p:nvSpPr>
            <p:spPr bwMode="auto">
              <a:xfrm flipH="1">
                <a:off x="635" y="136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3" name="Line 27"/>
              <p:cNvSpPr>
                <a:spLocks noChangeShapeType="1"/>
              </p:cNvSpPr>
              <p:nvPr/>
            </p:nvSpPr>
            <p:spPr bwMode="auto">
              <a:xfrm>
                <a:off x="664" y="1229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4" name="Text Box 28"/>
              <p:cNvSpPr txBox="1">
                <a:spLocks noChangeArrowheads="1"/>
              </p:cNvSpPr>
              <p:nvPr/>
            </p:nvSpPr>
            <p:spPr bwMode="auto">
              <a:xfrm>
                <a:off x="1315" y="1039"/>
                <a:ext cx="273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29725" name="Text Box 29"/>
              <p:cNvSpPr txBox="1">
                <a:spLocks noChangeArrowheads="1"/>
              </p:cNvSpPr>
              <p:nvPr/>
            </p:nvSpPr>
            <p:spPr bwMode="auto">
              <a:xfrm>
                <a:off x="408" y="1225"/>
                <a:ext cx="272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29726" name="Line 30"/>
              <p:cNvSpPr>
                <a:spLocks noChangeShapeType="1"/>
              </p:cNvSpPr>
              <p:nvPr/>
            </p:nvSpPr>
            <p:spPr bwMode="auto">
              <a:xfrm>
                <a:off x="1315" y="1043"/>
                <a:ext cx="31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Line 31"/>
              <p:cNvSpPr>
                <a:spLocks noChangeShapeType="1"/>
              </p:cNvSpPr>
              <p:nvPr/>
            </p:nvSpPr>
            <p:spPr bwMode="auto">
              <a:xfrm>
                <a:off x="680" y="0"/>
                <a:ext cx="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72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 autoUpdateAnimBg="0"/>
      <p:bldP spid="29701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902" y="2708842"/>
            <a:ext cx="538163" cy="37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083889"/>
            <a:ext cx="1076325" cy="75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12" y="3733120"/>
            <a:ext cx="538162" cy="37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34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79476" y="89475"/>
            <a:ext cx="25339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温故而知新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64296" y="745320"/>
            <a:ext cx="59298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思考：前面我们学了几种算法语句？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900114" y="2444354"/>
            <a:ext cx="21595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、条件语句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064296" y="1203598"/>
            <a:ext cx="68034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、输入语句  INPUT “提示内容 ”；变量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064296" y="1610209"/>
            <a:ext cx="71416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、输出语句  PRINT “提示内容 ”；表达式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064296" y="2000350"/>
            <a:ext cx="43364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、赋值语句  变量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00114" y="2844464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693701" y="2844464"/>
            <a:ext cx="316298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 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814889" y="2950369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580064" y="2950369"/>
            <a:ext cx="316298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 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</p:spTree>
    <p:extLst>
      <p:ext uri="{BB962C8B-B14F-4D97-AF65-F5344CB8AC3E}">
        <p14:creationId xmlns:p14="http://schemas.microsoft.com/office/powerpoint/2010/main" val="241837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utoUpdateAnimBg="0"/>
      <p:bldP spid="8195" grpId="0" bldLvl="0" autoUpdateAnimBg="0"/>
      <p:bldP spid="8196" grpId="0" bldLvl="0" autoUpdateAnimBg="0"/>
      <p:bldP spid="8197" grpId="0" bldLvl="0" autoUpdateAnimBg="0"/>
      <p:bldP spid="8198" grpId="0" bldLvl="0" autoUpdateAnimBg="0"/>
      <p:bldP spid="8199" grpId="0" bldLvl="0" autoUpdateAnimBg="0"/>
      <p:bldP spid="8200" grpId="0"/>
      <p:bldP spid="8201" grpId="0"/>
      <p:bldP spid="8202" grpId="0"/>
      <p:bldP spid="82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72122" y="128127"/>
            <a:ext cx="343376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循环结构的定义：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4186" y="653528"/>
            <a:ext cx="907300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一些算法中，从某处开始，按照一定条件，反复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执行某些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步骤的情况，这就是循环结构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。反复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执行的步骤称为循环体。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60315" y="4515966"/>
            <a:ext cx="5321473" cy="52322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探究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两种循环结构有什么差别？</a:t>
            </a: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1043430" y="1965400"/>
            <a:ext cx="2962276" cy="1944290"/>
            <a:chOff x="-199" y="0"/>
            <a:chExt cx="1866" cy="1633"/>
          </a:xfrm>
        </p:grpSpPr>
        <p:grpSp>
          <p:nvGrpSpPr>
            <p:cNvPr id="9222" name="Group 6"/>
            <p:cNvGrpSpPr>
              <a:grpSpLocks/>
            </p:cNvGrpSpPr>
            <p:nvPr/>
          </p:nvGrpSpPr>
          <p:grpSpPr bwMode="auto">
            <a:xfrm>
              <a:off x="-199" y="12"/>
              <a:ext cx="1866" cy="1585"/>
              <a:chOff x="-208" y="-116"/>
              <a:chExt cx="1866" cy="1585"/>
            </a:xfrm>
          </p:grpSpPr>
          <p:grpSp>
            <p:nvGrpSpPr>
              <p:cNvPr id="9223" name="Group 7"/>
              <p:cNvGrpSpPr>
                <a:grpSpLocks/>
              </p:cNvGrpSpPr>
              <p:nvPr/>
            </p:nvGrpSpPr>
            <p:grpSpPr bwMode="auto">
              <a:xfrm>
                <a:off x="-208" y="263"/>
                <a:ext cx="1588" cy="1206"/>
                <a:chOff x="-208" y="0"/>
                <a:chExt cx="1588" cy="1206"/>
              </a:xfrm>
            </p:grpSpPr>
            <p:sp>
              <p:nvSpPr>
                <p:cNvPr id="9224" name="Line 8"/>
                <p:cNvSpPr>
                  <a:spLocks noChangeShapeType="1"/>
                </p:cNvSpPr>
                <p:nvPr/>
              </p:nvSpPr>
              <p:spPr bwMode="auto">
                <a:xfrm>
                  <a:off x="816" y="67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5" name="AutoShape 9"/>
                <p:cNvSpPr>
                  <a:spLocks noChangeArrowheads="1"/>
                </p:cNvSpPr>
                <p:nvPr/>
              </p:nvSpPr>
              <p:spPr bwMode="auto">
                <a:xfrm>
                  <a:off x="864" y="96"/>
                  <a:ext cx="432" cy="288"/>
                </a:xfrm>
                <a:prstGeom prst="flowChartProcess">
                  <a:avLst/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pPr algn="ctr"/>
                  <a:r>
                    <a:rPr lang="en-US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9226" name="AutoShape 10"/>
                <p:cNvSpPr>
                  <a:spLocks noChangeArrowheads="1"/>
                </p:cNvSpPr>
                <p:nvPr/>
              </p:nvSpPr>
              <p:spPr bwMode="auto">
                <a:xfrm>
                  <a:off x="240" y="480"/>
                  <a:ext cx="576" cy="384"/>
                </a:xfrm>
                <a:prstGeom prst="flowChartDecision">
                  <a:avLst/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pPr algn="ctr"/>
                  <a:r>
                    <a:rPr lang="en-US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  <p:sp>
              <p:nvSpPr>
                <p:cNvPr id="9227" name="Line 11"/>
                <p:cNvSpPr>
                  <a:spLocks noChangeShapeType="1"/>
                </p:cNvSpPr>
                <p:nvPr/>
              </p:nvSpPr>
              <p:spPr bwMode="auto">
                <a:xfrm>
                  <a:off x="52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056" y="384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9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528" y="240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0" name="Line 14"/>
                <p:cNvSpPr>
                  <a:spLocks noChangeShapeType="1"/>
                </p:cNvSpPr>
                <p:nvPr/>
              </p:nvSpPr>
              <p:spPr bwMode="auto">
                <a:xfrm>
                  <a:off x="528" y="864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68" y="681"/>
                  <a:ext cx="612" cy="3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C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成立</a:t>
                  </a:r>
                </a:p>
              </p:txBody>
            </p:sp>
            <p:sp>
              <p:nvSpPr>
                <p:cNvPr id="9232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-208" y="816"/>
                  <a:ext cx="784" cy="3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C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不成立</a:t>
                  </a:r>
                </a:p>
              </p:txBody>
            </p:sp>
          </p:grpSp>
          <p:sp>
            <p:nvSpPr>
              <p:cNvPr id="9233" name="Text Box 17"/>
              <p:cNvSpPr txBox="1">
                <a:spLocks noChangeArrowheads="1"/>
              </p:cNvSpPr>
              <p:nvPr/>
            </p:nvSpPr>
            <p:spPr bwMode="auto">
              <a:xfrm>
                <a:off x="-208" y="-116"/>
                <a:ext cx="1866" cy="3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dirty="0">
                    <a:latin typeface="Times New Roman" pitchFamily="18" charset="0"/>
                    <a:ea typeface="宋体" panose="02010600030101010101" pitchFamily="2" charset="-122"/>
                  </a:rPr>
                  <a:t>While</a:t>
                </a:r>
                <a:r>
                  <a:rPr lang="zh-CN" sz="2400" dirty="0">
                    <a:latin typeface="Times New Roman" pitchFamily="18" charset="0"/>
                    <a:ea typeface="宋体" panose="02010600030101010101" pitchFamily="2" charset="-122"/>
                  </a:rPr>
                  <a:t>（当型）循环</a:t>
                </a:r>
              </a:p>
            </p:txBody>
          </p:sp>
        </p:grp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-199" y="0"/>
              <a:ext cx="1741" cy="1633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35" name="Group 19"/>
          <p:cNvGrpSpPr>
            <a:grpSpLocks/>
          </p:cNvGrpSpPr>
          <p:nvPr/>
        </p:nvGrpSpPr>
        <p:grpSpPr bwMode="auto">
          <a:xfrm>
            <a:off x="4788024" y="1851671"/>
            <a:ext cx="3384376" cy="2503314"/>
            <a:chOff x="0" y="0"/>
            <a:chExt cx="1588" cy="1991"/>
          </a:xfrm>
        </p:grpSpPr>
        <p:grpSp>
          <p:nvGrpSpPr>
            <p:cNvPr id="9236" name="Group 20"/>
            <p:cNvGrpSpPr>
              <a:grpSpLocks/>
            </p:cNvGrpSpPr>
            <p:nvPr/>
          </p:nvGrpSpPr>
          <p:grpSpPr bwMode="auto">
            <a:xfrm>
              <a:off x="69" y="226"/>
              <a:ext cx="1301" cy="1765"/>
              <a:chOff x="0" y="0"/>
              <a:chExt cx="1301" cy="1765"/>
            </a:xfrm>
          </p:grpSpPr>
          <p:sp>
            <p:nvSpPr>
              <p:cNvPr id="9237" name="Text Box 21"/>
              <p:cNvSpPr txBox="1">
                <a:spLocks noChangeArrowheads="1"/>
              </p:cNvSpPr>
              <p:nvPr/>
            </p:nvSpPr>
            <p:spPr bwMode="auto">
              <a:xfrm>
                <a:off x="0" y="1065"/>
                <a:ext cx="629" cy="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成立</a:t>
                </a:r>
              </a:p>
            </p:txBody>
          </p:sp>
          <p:sp>
            <p:nvSpPr>
              <p:cNvPr id="9238" name="AutoShape 22"/>
              <p:cNvSpPr>
                <a:spLocks noChangeArrowheads="1"/>
              </p:cNvSpPr>
              <p:nvPr/>
            </p:nvSpPr>
            <p:spPr bwMode="auto">
              <a:xfrm>
                <a:off x="293" y="240"/>
                <a:ext cx="480" cy="288"/>
              </a:xfrm>
              <a:prstGeom prst="flowChart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9239" name="AutoShape 23"/>
              <p:cNvSpPr>
                <a:spLocks noChangeArrowheads="1"/>
              </p:cNvSpPr>
              <p:nvPr/>
            </p:nvSpPr>
            <p:spPr bwMode="auto">
              <a:xfrm>
                <a:off x="245" y="720"/>
                <a:ext cx="576" cy="384"/>
              </a:xfrm>
              <a:prstGeom prst="flowChartDecision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  <p:sp>
            <p:nvSpPr>
              <p:cNvPr id="9240" name="Line 24"/>
              <p:cNvSpPr>
                <a:spLocks noChangeShapeType="1"/>
              </p:cNvSpPr>
              <p:nvPr/>
            </p:nvSpPr>
            <p:spPr bwMode="auto">
              <a:xfrm>
                <a:off x="533" y="0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1" name="Line 25"/>
              <p:cNvSpPr>
                <a:spLocks noChangeShapeType="1"/>
              </p:cNvSpPr>
              <p:nvPr/>
            </p:nvSpPr>
            <p:spPr bwMode="auto">
              <a:xfrm>
                <a:off x="533" y="52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2" name="Line 26"/>
              <p:cNvSpPr>
                <a:spLocks noChangeShapeType="1"/>
              </p:cNvSpPr>
              <p:nvPr/>
            </p:nvSpPr>
            <p:spPr bwMode="auto">
              <a:xfrm>
                <a:off x="533" y="110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>
                <a:off x="821" y="91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4" name="Line 28"/>
              <p:cNvSpPr>
                <a:spLocks noChangeShapeType="1"/>
              </p:cNvSpPr>
              <p:nvPr/>
            </p:nvSpPr>
            <p:spPr bwMode="auto">
              <a:xfrm flipV="1">
                <a:off x="1061" y="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5" name="Line 29"/>
              <p:cNvSpPr>
                <a:spLocks noChangeShapeType="1"/>
              </p:cNvSpPr>
              <p:nvPr/>
            </p:nvSpPr>
            <p:spPr bwMode="auto">
              <a:xfrm flipH="1">
                <a:off x="533" y="96"/>
                <a:ext cx="5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Text Box 30"/>
              <p:cNvSpPr txBox="1">
                <a:spLocks noChangeArrowheads="1"/>
              </p:cNvSpPr>
              <p:nvPr/>
            </p:nvSpPr>
            <p:spPr bwMode="auto">
              <a:xfrm>
                <a:off x="725" y="921"/>
                <a:ext cx="576" cy="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不成立</a:t>
                </a:r>
              </a:p>
            </p:txBody>
          </p:sp>
        </p:grpSp>
        <p:sp>
          <p:nvSpPr>
            <p:cNvPr id="9247" name="Text Box 31"/>
            <p:cNvSpPr txBox="1">
              <a:spLocks noChangeArrowheads="1"/>
            </p:cNvSpPr>
            <p:nvPr/>
          </p:nvSpPr>
          <p:spPr bwMode="auto">
            <a:xfrm>
              <a:off x="65" y="41"/>
              <a:ext cx="1523" cy="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latin typeface="Times New Roman" pitchFamily="18" charset="0"/>
                  <a:ea typeface="宋体" panose="02010600030101010101" pitchFamily="2" charset="-122"/>
                </a:rPr>
                <a:t>Until</a:t>
              </a:r>
              <a:r>
                <a:rPr lang="zh-CN" sz="2400" dirty="0">
                  <a:latin typeface="Times New Roman" pitchFamily="18" charset="0"/>
                  <a:ea typeface="宋体" panose="02010600030101010101" pitchFamily="2" charset="-122"/>
                </a:rPr>
                <a:t>（直到型）循环</a:t>
              </a:r>
            </a:p>
          </p:txBody>
        </p:sp>
        <p:sp>
          <p:nvSpPr>
            <p:cNvPr id="9248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1542" cy="1678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517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67544" y="4450557"/>
            <a:ext cx="1235844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成立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1095375" y="4039791"/>
            <a:ext cx="914400" cy="4572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1552575" y="3182541"/>
            <a:ext cx="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1552575" y="3811191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1552575" y="4496991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2009775" y="4268391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2390775" y="3296841"/>
            <a:ext cx="0" cy="971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>
            <a:off x="1552575" y="3296841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857374" y="4279107"/>
            <a:ext cx="1202457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不成立</a:t>
            </a: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2114550" y="2038350"/>
            <a:ext cx="41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2197100" y="1222772"/>
            <a:ext cx="935038" cy="460772"/>
          </a:xfrm>
          <a:prstGeom prst="flowChart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2400">
                <a:latin typeface="Times New Roman" pitchFamily="18" charset="0"/>
                <a:ea typeface="宋体" panose="02010600030101010101" pitchFamily="2" charset="-122"/>
              </a:rPr>
              <a:t>循环体</a:t>
            </a:r>
            <a:endParaRPr lang="en-US" sz="24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1120775" y="1802606"/>
            <a:ext cx="992188" cy="471488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1617663" y="1212057"/>
            <a:ext cx="0" cy="5893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 flipV="1">
            <a:off x="2527300" y="1683544"/>
            <a:ext cx="0" cy="3536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H="1">
            <a:off x="1620838" y="1491854"/>
            <a:ext cx="577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1617663" y="2274094"/>
            <a:ext cx="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2031999" y="2047875"/>
            <a:ext cx="1027831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成立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395536" y="2214563"/>
            <a:ext cx="1304677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不成立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07504" y="789385"/>
            <a:ext cx="308178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While</a:t>
            </a:r>
            <a:r>
              <a:rPr lang="zh-CN" sz="2400" dirty="0">
                <a:latin typeface="Times New Roman" pitchFamily="18" charset="0"/>
                <a:ea typeface="宋体" panose="02010600030101010101" pitchFamily="2" charset="-122"/>
              </a:rPr>
              <a:t>（当型）循环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107504" y="2680097"/>
            <a:ext cx="316909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Until</a:t>
            </a:r>
            <a:r>
              <a:rPr lang="zh-CN" sz="2400" dirty="0">
                <a:latin typeface="Times New Roman" pitchFamily="18" charset="0"/>
                <a:ea typeface="宋体" panose="02010600030101010101" pitchFamily="2" charset="-122"/>
              </a:rPr>
              <a:t>（直到型）循环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1047875" y="123478"/>
            <a:ext cx="4100190" cy="46166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两种循环结构有什么差别？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3544888" y="3436144"/>
            <a:ext cx="4267200" cy="156966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先执行循环体，然后再检查条件是否成立，如果不成立就重复执行循环体，直到条件成立退出循环。</a:t>
            </a: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3617913" y="1367374"/>
            <a:ext cx="4267200" cy="1200329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先判断指定的条件是否成立，若条件成立，执行循环体，条件不成立退出循环。</a:t>
            </a: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3468336" y="2773621"/>
            <a:ext cx="2952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先执行 后判断</a:t>
            </a: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492501" y="844154"/>
            <a:ext cx="29511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先判断 后执行</a:t>
            </a:r>
          </a:p>
        </p:txBody>
      </p:sp>
      <p:sp>
        <p:nvSpPr>
          <p:cNvPr id="10267" name="Line 27"/>
          <p:cNvSpPr>
            <a:spLocks noChangeShapeType="1"/>
          </p:cNvSpPr>
          <p:nvPr/>
        </p:nvSpPr>
        <p:spPr bwMode="auto">
          <a:xfrm>
            <a:off x="1" y="2680097"/>
            <a:ext cx="914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3276600" y="789385"/>
            <a:ext cx="0" cy="435411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>
            <a:off x="0" y="789385"/>
            <a:ext cx="914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>
            <a:off x="0" y="5056585"/>
            <a:ext cx="914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774745" y="3448793"/>
            <a:ext cx="12954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704851" y="3490912"/>
            <a:ext cx="1419226" cy="377429"/>
          </a:xfrm>
          <a:prstGeom prst="rect">
            <a:avLst/>
          </a:prstGeom>
          <a:solidFill>
            <a:srgbClr val="FFFFFF">
              <a:alpha val="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3" grpId="0" animBg="1" autoUpdateAnimBg="0"/>
      <p:bldP spid="10264" grpId="0" bldLvl="0" animBg="1" autoUpdateAnimBg="0"/>
      <p:bldP spid="10265" grpId="0" autoUpdateAnimBg="0"/>
      <p:bldP spid="1026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97985" y="146137"/>
            <a:ext cx="367347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循环结构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2195514" y="2518172"/>
            <a:ext cx="528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124076" y="1653779"/>
            <a:ext cx="955675" cy="467915"/>
          </a:xfrm>
          <a:prstGeom prst="flowChart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2800">
                <a:latin typeface="Times New Roman" pitchFamily="18" charset="0"/>
                <a:ea typeface="宋体" panose="02010600030101010101" pitchFamily="2" charset="-122"/>
              </a:rPr>
              <a:t>循环体</a:t>
            </a:r>
            <a:endParaRPr lang="en-US" sz="28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900114" y="2194323"/>
            <a:ext cx="1271587" cy="621506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547814" y="1438275"/>
            <a:ext cx="1587" cy="7774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2771775" y="2085975"/>
            <a:ext cx="1588" cy="466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H="1">
            <a:off x="1512888" y="1946673"/>
            <a:ext cx="741362" cy="11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1547814" y="2842023"/>
            <a:ext cx="1587" cy="4679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124076" y="2464594"/>
            <a:ext cx="95567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成立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65126" y="2713862"/>
            <a:ext cx="1271587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不成立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65126" y="960131"/>
            <a:ext cx="319876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ea typeface="宋体" panose="02010600030101010101" pitchFamily="2" charset="-122"/>
              </a:rPr>
              <a:t>While</a:t>
            </a:r>
            <a:r>
              <a:rPr lang="zh-CN" sz="2800" dirty="0">
                <a:latin typeface="Times New Roman" pitchFamily="18" charset="0"/>
                <a:ea typeface="宋体" panose="02010600030101010101" pitchFamily="2" charset="-122"/>
              </a:rPr>
              <a:t>（当型）循环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50012" y="3579862"/>
            <a:ext cx="70375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算法中的循环结构是由循环语句来实现的。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251520" y="915566"/>
            <a:ext cx="3312368" cy="224911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804758" y="2711602"/>
            <a:ext cx="1178298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成立</a:t>
            </a:r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4500563" y="1653779"/>
            <a:ext cx="938212" cy="465534"/>
          </a:xfrm>
          <a:prstGeom prst="flowChart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2800">
                <a:latin typeface="Times New Roman" pitchFamily="18" charset="0"/>
                <a:ea typeface="宋体" panose="02010600030101010101" pitchFamily="2" charset="-122"/>
              </a:rPr>
              <a:t>循环体</a:t>
            </a:r>
            <a:endParaRPr lang="en-US" sz="28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auto">
          <a:xfrm>
            <a:off x="4494213" y="2347913"/>
            <a:ext cx="912812" cy="4572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>
            <a:off x="4932363" y="1383506"/>
            <a:ext cx="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>
            <a:off x="4949825" y="2119313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>
            <a:off x="4949825" y="2805113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>
            <a:off x="5408613" y="2576513"/>
            <a:ext cx="379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V="1">
            <a:off x="5788025" y="1604963"/>
            <a:ext cx="0" cy="971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H="1">
            <a:off x="4951413" y="1604963"/>
            <a:ext cx="836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5256212" y="2587229"/>
            <a:ext cx="169205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不成立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060243" y="1004709"/>
            <a:ext cx="3455564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ea typeface="宋体" panose="02010600030101010101" pitchFamily="2" charset="-122"/>
              </a:rPr>
              <a:t>Until</a:t>
            </a:r>
            <a:r>
              <a:rPr lang="zh-CN" sz="2800" dirty="0">
                <a:latin typeface="Times New Roman" pitchFamily="18" charset="0"/>
                <a:ea typeface="宋体" panose="02010600030101010101" pitchFamily="2" charset="-122"/>
              </a:rPr>
              <a:t>（直到型）循环</a:t>
            </a: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3995739" y="987574"/>
            <a:ext cx="3591776" cy="255594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58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38164" y="33338"/>
            <a:ext cx="2698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两种循环语句：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948911" y="1156755"/>
            <a:ext cx="2305273" cy="1619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循环体</a:t>
            </a:r>
          </a:p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6837" y="614633"/>
            <a:ext cx="511229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语句的一般格式：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6837" y="3063424"/>
            <a:ext cx="893995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当计算机遇到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语句时，先判断条件是否成立，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条件成立，就执行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之间的循环体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；然后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再检查上述条件，如果条件仍符合，再次执行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循环体，这个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过程反复进行，直到某一次条件不符合为止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这时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，计算机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将不执行循环体，直接跳到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语句后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，接着执行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之后的语句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294" name="Group 6"/>
          <p:cNvGrpSpPr>
            <a:grpSpLocks/>
          </p:cNvGrpSpPr>
          <p:nvPr/>
        </p:nvGrpSpPr>
        <p:grpSpPr bwMode="auto">
          <a:xfrm>
            <a:off x="471489" y="987776"/>
            <a:ext cx="3514725" cy="2093120"/>
            <a:chOff x="0" y="-142"/>
            <a:chExt cx="2214" cy="1758"/>
          </a:xfrm>
        </p:grpSpPr>
        <p:sp>
          <p:nvSpPr>
            <p:cNvPr id="12295" name="Line 7"/>
            <p:cNvSpPr>
              <a:spLocks noChangeShapeType="1"/>
            </p:cNvSpPr>
            <p:nvPr/>
          </p:nvSpPr>
          <p:spPr bwMode="auto">
            <a:xfrm>
              <a:off x="1065" y="935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AutoShape 8"/>
            <p:cNvSpPr>
              <a:spLocks noChangeArrowheads="1"/>
            </p:cNvSpPr>
            <p:nvPr/>
          </p:nvSpPr>
          <p:spPr bwMode="auto">
            <a:xfrm>
              <a:off x="1294" y="362"/>
              <a:ext cx="588" cy="276"/>
            </a:xfrm>
            <a:prstGeom prst="flowChartProcess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sp>
          <p:nvSpPr>
            <p:cNvPr id="12297" name="AutoShape 9"/>
            <p:cNvSpPr>
              <a:spLocks noChangeArrowheads="1"/>
            </p:cNvSpPr>
            <p:nvPr/>
          </p:nvSpPr>
          <p:spPr bwMode="auto">
            <a:xfrm>
              <a:off x="0" y="725"/>
              <a:ext cx="1325" cy="447"/>
            </a:xfrm>
            <a:prstGeom prst="flowChartDecision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>
              <a:off x="657" y="245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 flipV="1">
              <a:off x="1610" y="635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Line 12"/>
            <p:cNvSpPr>
              <a:spLocks noChangeShapeType="1"/>
            </p:cNvSpPr>
            <p:nvPr/>
          </p:nvSpPr>
          <p:spPr bwMode="auto">
            <a:xfrm flipH="1">
              <a:off x="657" y="499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Line 13"/>
            <p:cNvSpPr>
              <a:spLocks noChangeShapeType="1"/>
            </p:cNvSpPr>
            <p:nvPr/>
          </p:nvSpPr>
          <p:spPr bwMode="auto">
            <a:xfrm>
              <a:off x="641" y="1179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1292" y="948"/>
              <a:ext cx="273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2303" name="Text Box 15"/>
            <p:cNvSpPr txBox="1">
              <a:spLocks noChangeArrowheads="1"/>
            </p:cNvSpPr>
            <p:nvPr/>
          </p:nvSpPr>
          <p:spPr bwMode="auto">
            <a:xfrm>
              <a:off x="385" y="1175"/>
              <a:ext cx="272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auto">
            <a:xfrm>
              <a:off x="156" y="-142"/>
              <a:ext cx="2058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dirty="0">
                  <a:latin typeface="Times New Roman" pitchFamily="18" charset="0"/>
                  <a:ea typeface="宋体" panose="02010600030101010101" pitchFamily="2" charset="-122"/>
                </a:rPr>
                <a:t>While</a:t>
              </a:r>
              <a:r>
                <a:rPr lang="zh-CN" sz="2800" dirty="0">
                  <a:latin typeface="Times New Roman" pitchFamily="18" charset="0"/>
                  <a:ea typeface="宋体" panose="02010600030101010101" pitchFamily="2" charset="-122"/>
                </a:rPr>
                <a:t>（当型）循环</a:t>
              </a:r>
            </a:p>
          </p:txBody>
        </p:sp>
        <p:sp>
          <p:nvSpPr>
            <p:cNvPr id="12305" name="Line 17"/>
            <p:cNvSpPr>
              <a:spLocks noChangeShapeType="1"/>
            </p:cNvSpPr>
            <p:nvPr/>
          </p:nvSpPr>
          <p:spPr bwMode="auto">
            <a:xfrm>
              <a:off x="1338" y="952"/>
              <a:ext cx="2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466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  <p:bldP spid="1229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istrator\桌面\新建文件夹 (4)\u=300285000,3035464446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" t="2907" r="3273" b="6043"/>
          <a:stretch/>
        </p:blipFill>
        <p:spPr bwMode="auto">
          <a:xfrm>
            <a:off x="242008" y="891823"/>
            <a:ext cx="8015112" cy="367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0"/>
            <a:ext cx="90360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b="1" dirty="0">
                <a:latin typeface="+mn-ea"/>
              </a:rPr>
              <a:t>练习、根据</a:t>
            </a:r>
            <a:r>
              <a:rPr lang="en-US" sz="2800" b="1" dirty="0">
                <a:latin typeface="+mn-ea"/>
              </a:rPr>
              <a:t>1.1.2</a:t>
            </a:r>
            <a:r>
              <a:rPr lang="zh-CN" sz="2800" b="1" dirty="0">
                <a:latin typeface="+mn-ea"/>
              </a:rPr>
              <a:t>例</a:t>
            </a:r>
            <a:r>
              <a:rPr lang="en-US" sz="2800" b="1" dirty="0">
                <a:latin typeface="+mn-ea"/>
              </a:rPr>
              <a:t>3</a:t>
            </a:r>
            <a:r>
              <a:rPr lang="zh-CN" sz="2800" b="1" dirty="0">
                <a:latin typeface="+mn-ea"/>
              </a:rPr>
              <a:t>中的程序框图，</a:t>
            </a:r>
            <a:r>
              <a:rPr lang="zh-CN" sz="2800" b="1" dirty="0" smtClean="0">
                <a:latin typeface="+mn-ea"/>
              </a:rPr>
              <a:t>编写计算机程序</a:t>
            </a:r>
            <a:r>
              <a:rPr lang="zh-CN" sz="2800" b="1" dirty="0">
                <a:latin typeface="+mn-ea"/>
              </a:rPr>
              <a:t>来计算</a:t>
            </a:r>
            <a:r>
              <a:rPr lang="en-US" sz="2800" b="1" dirty="0">
                <a:latin typeface="+mn-ea"/>
              </a:rPr>
              <a:t>1+2+…+100</a:t>
            </a:r>
            <a:r>
              <a:rPr lang="zh-CN" sz="2800" b="1" dirty="0">
                <a:latin typeface="+mn-ea"/>
              </a:rPr>
              <a:t>的值</a:t>
            </a:r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586319" y="1128118"/>
            <a:ext cx="3600450" cy="3408164"/>
            <a:chOff x="0" y="0"/>
            <a:chExt cx="2268" cy="2704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0" y="1406"/>
              <a:ext cx="1225" cy="408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i="1" dirty="0" err="1">
                  <a:solidFill>
                    <a:srgbClr val="FFFFFF"/>
                  </a:solidFill>
                  <a:latin typeface="Times New Roman" pitchFamily="18" charset="0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&lt;=100?</a:t>
              </a:r>
            </a:p>
          </p:txBody>
        </p:sp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408" y="363"/>
              <a:ext cx="408" cy="29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 err="1">
                  <a:solidFill>
                    <a:srgbClr val="FFFFFF"/>
                  </a:solidFill>
                  <a:latin typeface="Times New Roman" pitchFamily="18" charset="0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=1</a:t>
              </a:r>
            </a:p>
          </p:txBody>
        </p:sp>
        <p:sp>
          <p:nvSpPr>
            <p:cNvPr id="13318" name="Line 6"/>
            <p:cNvSpPr>
              <a:spLocks noChangeShapeType="1"/>
            </p:cNvSpPr>
            <p:nvPr/>
          </p:nvSpPr>
          <p:spPr bwMode="auto">
            <a:xfrm>
              <a:off x="589" y="635"/>
              <a:ext cx="0" cy="18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317" y="0"/>
              <a:ext cx="544" cy="2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Times New Roman" pitchFamily="18" charset="0"/>
                </a:rPr>
                <a:t>开始</a:t>
              </a:r>
            </a:p>
          </p:txBody>
        </p:sp>
        <p:sp>
          <p:nvSpPr>
            <p:cNvPr id="13320" name="Line 8"/>
            <p:cNvSpPr>
              <a:spLocks noChangeShapeType="1"/>
            </p:cNvSpPr>
            <p:nvPr/>
          </p:nvSpPr>
          <p:spPr bwMode="auto">
            <a:xfrm>
              <a:off x="589" y="227"/>
              <a:ext cx="0" cy="1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1" name="AutoShape 9"/>
            <p:cNvSpPr>
              <a:spLocks noChangeArrowheads="1"/>
            </p:cNvSpPr>
            <p:nvPr/>
          </p:nvSpPr>
          <p:spPr bwMode="auto">
            <a:xfrm>
              <a:off x="0" y="2041"/>
              <a:ext cx="1225" cy="227"/>
            </a:xfrm>
            <a:prstGeom prst="parallelogram">
              <a:avLst>
                <a:gd name="adj" fmla="val 134912"/>
              </a:avLst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dirty="0">
                  <a:solidFill>
                    <a:srgbClr val="FFFFFF"/>
                  </a:solidFill>
                  <a:latin typeface="Times New Roman" pitchFamily="18" charset="0"/>
                </a:rPr>
                <a:t>输出</a:t>
              </a:r>
              <a:r>
                <a:rPr lang="en-US" i="1" dirty="0">
                  <a:solidFill>
                    <a:srgbClr val="FFFFFF"/>
                  </a:solidFill>
                  <a:latin typeface="Times New Roman" pitchFamily="18" charset="0"/>
                </a:rPr>
                <a:t>s</a:t>
              </a:r>
            </a:p>
          </p:txBody>
        </p:sp>
        <p:sp>
          <p:nvSpPr>
            <p:cNvPr id="13322" name="AutoShape 10"/>
            <p:cNvSpPr>
              <a:spLocks noChangeArrowheads="1"/>
            </p:cNvSpPr>
            <p:nvPr/>
          </p:nvSpPr>
          <p:spPr bwMode="auto">
            <a:xfrm>
              <a:off x="363" y="2449"/>
              <a:ext cx="544" cy="25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Times New Roman" pitchFamily="18" charset="0"/>
                </a:rPr>
                <a:t>结束</a:t>
              </a:r>
            </a:p>
          </p:txBody>
        </p:sp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236" y="1769"/>
              <a:ext cx="308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FFFFFF"/>
                  </a:solidFill>
                  <a:latin typeface="Times New Roman" pitchFamily="18" charset="0"/>
                </a:rPr>
                <a:t>否</a:t>
              </a:r>
            </a:p>
          </p:txBody>
        </p:sp>
        <p:sp>
          <p:nvSpPr>
            <p:cNvPr id="13324" name="Line 12"/>
            <p:cNvSpPr>
              <a:spLocks noChangeShapeType="1"/>
            </p:cNvSpPr>
            <p:nvPr/>
          </p:nvSpPr>
          <p:spPr bwMode="auto">
            <a:xfrm flipH="1">
              <a:off x="634" y="1176"/>
              <a:ext cx="789" cy="3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1175" y="1659"/>
              <a:ext cx="262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Times New Roman" pitchFamily="18" charset="0"/>
                </a:rPr>
                <a:t>是</a:t>
              </a:r>
            </a:p>
          </p:txBody>
        </p:sp>
        <p:sp>
          <p:nvSpPr>
            <p:cNvPr id="13326" name="Line 14"/>
            <p:cNvSpPr>
              <a:spLocks noChangeShapeType="1"/>
            </p:cNvSpPr>
            <p:nvPr/>
          </p:nvSpPr>
          <p:spPr bwMode="auto">
            <a:xfrm>
              <a:off x="634" y="1089"/>
              <a:ext cx="1" cy="317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317" y="817"/>
              <a:ext cx="680" cy="29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>
                  <a:solidFill>
                    <a:srgbClr val="FFFFFF"/>
                  </a:solidFill>
                  <a:latin typeface="Times New Roman" pitchFamily="18" charset="0"/>
                </a:rPr>
                <a:t>s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=0</a:t>
              </a:r>
            </a:p>
          </p:txBody>
        </p:sp>
        <p:sp>
          <p:nvSpPr>
            <p:cNvPr id="13328" name="Line 16"/>
            <p:cNvSpPr>
              <a:spLocks noChangeShapeType="1"/>
            </p:cNvSpPr>
            <p:nvPr/>
          </p:nvSpPr>
          <p:spPr bwMode="auto">
            <a:xfrm>
              <a:off x="635" y="2223"/>
              <a:ext cx="0" cy="227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>
              <a:off x="635" y="1814"/>
              <a:ext cx="0" cy="227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1461" y="1010"/>
              <a:ext cx="460" cy="29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>
                  <a:solidFill>
                    <a:srgbClr val="FFFFFF"/>
                  </a:solidFill>
                  <a:latin typeface="Times New Roman" pitchFamily="18" charset="0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=</a:t>
              </a:r>
              <a:r>
                <a:rPr lang="en-US" i="1" dirty="0">
                  <a:solidFill>
                    <a:srgbClr val="FFFFFF"/>
                  </a:solidFill>
                  <a:latin typeface="Times New Roman" pitchFamily="18" charset="0"/>
                </a:rPr>
                <a:t>i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+1</a:t>
              </a:r>
            </a:p>
          </p:txBody>
        </p:sp>
        <p:sp>
          <p:nvSpPr>
            <p:cNvPr id="13331" name="Text Box 19"/>
            <p:cNvSpPr txBox="1">
              <a:spLocks noChangeArrowheads="1"/>
            </p:cNvSpPr>
            <p:nvPr/>
          </p:nvSpPr>
          <p:spPr bwMode="auto">
            <a:xfrm>
              <a:off x="1461" y="1464"/>
              <a:ext cx="460" cy="29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 dirty="0">
                  <a:solidFill>
                    <a:srgbClr val="FFFFFF"/>
                  </a:solidFill>
                  <a:latin typeface="Times New Roman" pitchFamily="18" charset="0"/>
                </a:rPr>
                <a:t>s</a:t>
              </a:r>
              <a:r>
                <a:rPr lang="en-US" dirty="0">
                  <a:solidFill>
                    <a:srgbClr val="FFFFFF"/>
                  </a:solidFill>
                  <a:latin typeface="Times New Roman" pitchFamily="18" charset="0"/>
                </a:rPr>
                <a:t>=</a:t>
              </a:r>
              <a:r>
                <a:rPr lang="en-US" i="1" dirty="0" err="1">
                  <a:solidFill>
                    <a:srgbClr val="FFFFFF"/>
                  </a:solidFill>
                  <a:latin typeface="Times New Roman" pitchFamily="18" charset="0"/>
                </a:rPr>
                <a:t>s</a:t>
              </a:r>
              <a:r>
                <a:rPr lang="en-US" dirty="0" err="1">
                  <a:solidFill>
                    <a:srgbClr val="FFFFFF"/>
                  </a:solidFill>
                  <a:latin typeface="Times New Roman" pitchFamily="18" charset="0"/>
                </a:rPr>
                <a:t>+</a:t>
              </a:r>
              <a:r>
                <a:rPr lang="en-US" i="1" dirty="0" err="1">
                  <a:solidFill>
                    <a:srgbClr val="FFFFFF"/>
                  </a:solidFill>
                  <a:latin typeface="Times New Roman" pitchFamily="18" charset="0"/>
                </a:rPr>
                <a:t>i</a:t>
              </a:r>
              <a:endParaRPr lang="en-US" i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332" name="Line 20"/>
            <p:cNvSpPr>
              <a:spLocks noChangeShapeType="1"/>
            </p:cNvSpPr>
            <p:nvPr/>
          </p:nvSpPr>
          <p:spPr bwMode="auto">
            <a:xfrm flipV="1">
              <a:off x="2268" y="1315"/>
              <a:ext cx="0" cy="18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33" name="Line 21"/>
            <p:cNvSpPr>
              <a:spLocks noChangeShapeType="1"/>
            </p:cNvSpPr>
            <p:nvPr/>
          </p:nvSpPr>
          <p:spPr bwMode="auto">
            <a:xfrm flipV="1">
              <a:off x="1214" y="1610"/>
              <a:ext cx="247" cy="19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4788024" y="1128118"/>
            <a:ext cx="2627015" cy="334803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b="1" i="1" dirty="0">
                <a:solidFill>
                  <a:srgbClr val="FFFFFF"/>
                </a:solidFill>
                <a:latin typeface="+mn-lt"/>
              </a:rPr>
              <a:t>i</a:t>
            </a:r>
            <a:r>
              <a:rPr lang="en-US" b="1" dirty="0">
                <a:solidFill>
                  <a:srgbClr val="FFFFFF"/>
                </a:solidFill>
                <a:latin typeface="+mn-lt"/>
              </a:rPr>
              <a:t>=1</a:t>
            </a:r>
          </a:p>
          <a:p>
            <a:r>
              <a:rPr lang="en-US" b="1" i="1" dirty="0">
                <a:solidFill>
                  <a:srgbClr val="FFFFFF"/>
                </a:solidFill>
                <a:latin typeface="+mn-lt"/>
              </a:rPr>
              <a:t>s</a:t>
            </a:r>
            <a:r>
              <a:rPr lang="en-US" b="1" dirty="0">
                <a:solidFill>
                  <a:srgbClr val="FFFFFF"/>
                </a:solidFill>
                <a:latin typeface="+mn-lt"/>
              </a:rPr>
              <a:t>=0</a:t>
            </a:r>
          </a:p>
          <a:p>
            <a:r>
              <a:rPr lang="en-US" b="1" dirty="0">
                <a:solidFill>
                  <a:srgbClr val="FFFFFF"/>
                </a:solidFill>
                <a:latin typeface="+mn-lt"/>
              </a:rPr>
              <a:t>WHILE </a:t>
            </a:r>
            <a:r>
              <a:rPr lang="en-US" b="1" i="1" dirty="0">
                <a:solidFill>
                  <a:srgbClr val="FFFFFF"/>
                </a:solidFill>
                <a:latin typeface="+mn-lt"/>
              </a:rPr>
              <a:t>i</a:t>
            </a:r>
            <a:r>
              <a:rPr lang="en-US" b="1" dirty="0">
                <a:solidFill>
                  <a:srgbClr val="FFFFFF"/>
                </a:solidFill>
                <a:latin typeface="+mn-lt"/>
              </a:rPr>
              <a:t>&lt;=100</a:t>
            </a:r>
          </a:p>
          <a:p>
            <a:r>
              <a:rPr lang="en-US" b="1" dirty="0">
                <a:solidFill>
                  <a:srgbClr val="FFFFFF"/>
                </a:solidFill>
                <a:latin typeface="+mn-lt"/>
              </a:rPr>
              <a:t>  </a:t>
            </a:r>
            <a:r>
              <a:rPr lang="en-US" b="1" i="1" dirty="0">
                <a:solidFill>
                  <a:srgbClr val="FFFFFF"/>
                </a:solidFill>
                <a:latin typeface="+mn-lt"/>
              </a:rPr>
              <a:t> </a:t>
            </a:r>
            <a:r>
              <a:rPr lang="en-US" i="1" dirty="0">
                <a:solidFill>
                  <a:srgbClr val="FFFFFF"/>
                </a:solidFill>
                <a:latin typeface="+mn-lt"/>
              </a:rPr>
              <a:t>s=</a:t>
            </a:r>
            <a:r>
              <a:rPr lang="en-US" i="1" dirty="0" err="1">
                <a:solidFill>
                  <a:srgbClr val="FFFFFF"/>
                </a:solidFill>
                <a:latin typeface="+mn-lt"/>
              </a:rPr>
              <a:t>s+i</a:t>
            </a:r>
            <a:endParaRPr lang="en-US" i="1" dirty="0">
              <a:solidFill>
                <a:srgbClr val="FFFFFF"/>
              </a:solidFill>
              <a:latin typeface="+mn-lt"/>
            </a:endParaRPr>
          </a:p>
          <a:p>
            <a:r>
              <a:rPr lang="en-US" dirty="0">
                <a:solidFill>
                  <a:srgbClr val="FFFFFF"/>
                </a:solidFill>
                <a:latin typeface="+mn-lt"/>
              </a:rPr>
              <a:t>   </a:t>
            </a:r>
            <a:r>
              <a:rPr lang="en-US" i="1" dirty="0">
                <a:solidFill>
                  <a:srgbClr val="FFFFFF"/>
                </a:solidFill>
                <a:latin typeface="+mn-lt"/>
              </a:rPr>
              <a:t>i</a:t>
            </a:r>
            <a:r>
              <a:rPr lang="en-US" dirty="0">
                <a:solidFill>
                  <a:srgbClr val="FFFFFF"/>
                </a:solidFill>
                <a:latin typeface="+mn-lt"/>
              </a:rPr>
              <a:t>=</a:t>
            </a:r>
            <a:r>
              <a:rPr lang="en-US" i="1" dirty="0">
                <a:solidFill>
                  <a:srgbClr val="FFFFFF"/>
                </a:solidFill>
                <a:latin typeface="+mn-lt"/>
              </a:rPr>
              <a:t>i</a:t>
            </a:r>
            <a:r>
              <a:rPr lang="en-US" dirty="0">
                <a:solidFill>
                  <a:srgbClr val="FFFFFF"/>
                </a:solidFill>
                <a:latin typeface="+mn-lt"/>
              </a:rPr>
              <a:t>+1</a:t>
            </a:r>
          </a:p>
          <a:p>
            <a:r>
              <a:rPr lang="en-US" b="1" dirty="0">
                <a:solidFill>
                  <a:srgbClr val="FFFFFF"/>
                </a:solidFill>
                <a:latin typeface="+mn-lt"/>
              </a:rPr>
              <a:t>WEND</a:t>
            </a:r>
          </a:p>
          <a:p>
            <a:r>
              <a:rPr lang="en-US" b="1" dirty="0">
                <a:solidFill>
                  <a:srgbClr val="FFFFFF"/>
                </a:solidFill>
                <a:latin typeface="+mn-lt"/>
              </a:rPr>
              <a:t>PRINT </a:t>
            </a:r>
            <a:r>
              <a:rPr lang="en-US" b="1" i="1" dirty="0">
                <a:solidFill>
                  <a:srgbClr val="FFFFFF"/>
                </a:solidFill>
                <a:latin typeface="+mn-lt"/>
              </a:rPr>
              <a:t>s</a:t>
            </a:r>
          </a:p>
          <a:p>
            <a:r>
              <a:rPr lang="en-US" b="1" dirty="0">
                <a:solidFill>
                  <a:srgbClr val="FFFFFF"/>
                </a:solidFill>
                <a:latin typeface="+mn-lt"/>
              </a:rPr>
              <a:t>END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3829107" y="1529579"/>
            <a:ext cx="9589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</a:rPr>
              <a:t>程序：</a:t>
            </a:r>
          </a:p>
        </p:txBody>
      </p:sp>
    </p:spTree>
    <p:extLst>
      <p:ext uri="{BB962C8B-B14F-4D97-AF65-F5344CB8AC3E}">
        <p14:creationId xmlns:p14="http://schemas.microsoft.com/office/powerpoint/2010/main" val="32360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6187" y="622599"/>
            <a:ext cx="3667741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ea typeface="宋体" panose="02010600030101010101" pitchFamily="2" charset="-122"/>
              </a:rPr>
              <a:t>Until</a:t>
            </a:r>
            <a:r>
              <a:rPr lang="zh-CN" sz="2800" dirty="0">
                <a:latin typeface="Times New Roman" pitchFamily="18" charset="0"/>
                <a:ea typeface="宋体" panose="02010600030101010101" pitchFamily="2" charset="-122"/>
              </a:rPr>
              <a:t>（直到型）循环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211960" y="1259152"/>
            <a:ext cx="3095724" cy="139422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endParaRPr 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5410" y="53822"/>
            <a:ext cx="5107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语句的一般格式：</a:t>
            </a: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250825" y="1086445"/>
            <a:ext cx="2592388" cy="1983583"/>
            <a:chOff x="0" y="0"/>
            <a:chExt cx="1633" cy="1666"/>
          </a:xfrm>
        </p:grpSpPr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332" y="318"/>
              <a:ext cx="664" cy="276"/>
            </a:xfrm>
            <a:prstGeom prst="flowChartProcess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0" y="817"/>
              <a:ext cx="1325" cy="447"/>
            </a:xfrm>
            <a:prstGeom prst="flowChartDecision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680" y="590"/>
              <a:ext cx="0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 flipV="1">
              <a:off x="1633" y="136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 flipH="1">
              <a:off x="635" y="136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Line 11"/>
            <p:cNvSpPr>
              <a:spLocks noChangeShapeType="1"/>
            </p:cNvSpPr>
            <p:nvPr/>
          </p:nvSpPr>
          <p:spPr bwMode="auto">
            <a:xfrm>
              <a:off x="664" y="1229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1315" y="1039"/>
              <a:ext cx="273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408" y="1225"/>
              <a:ext cx="272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>
              <a:off x="1315" y="1043"/>
              <a:ext cx="3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680" y="0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50826" y="3165873"/>
            <a:ext cx="76358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：参照直到型循环结构，说说计算机是按</a:t>
            </a:r>
            <a:r>
              <a:rPr lang="zh-CN" sz="2800" dirty="0" smtClean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怎样的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顺序执行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语句的？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23851" y="3598069"/>
            <a:ext cx="453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50826" y="4083919"/>
            <a:ext cx="76358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：用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语句编写计算机程序，来计算</a:t>
            </a:r>
          </a:p>
          <a:p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1+2+…+100</a:t>
            </a:r>
            <a:r>
              <a:rPr 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</a:t>
            </a:r>
            <a:r>
              <a:rPr 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59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 autoUpdateAnimBg="0"/>
      <p:bldP spid="14352" grpId="0" autoUpdateAnimBg="0"/>
      <p:bldP spid="14354" grpId="0" autoUpdateAnimBg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1135</TotalTime>
  <Words>1624</Words>
  <Application>Microsoft Office PowerPoint</Application>
  <PresentationFormat>全屏显示(16:9)</PresentationFormat>
  <Paragraphs>381</Paragraphs>
  <Slides>25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650TGp_Proper_pride_light</vt:lpstr>
      <vt:lpstr>9_Office 主题</vt:lpstr>
      <vt:lpstr>公式</vt:lpstr>
      <vt:lpstr>§1.2.3  循环语句</vt:lpstr>
      <vt:lpstr>情境引入：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探究：当型循环语句与直到型循环语句的区别？</vt:lpstr>
      <vt:lpstr>思考3：比较下面这两个程序运行的结果</vt:lpstr>
      <vt:lpstr>我们再回到引入中的问题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探讨：这个程序框图是否正确？  如果正确请写出相应的程序。</vt:lpstr>
      <vt:lpstr>探究：比较这两个程序的优劣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93</cp:revision>
  <dcterms:created xsi:type="dcterms:W3CDTF">2011-09-29T10:22:55Z</dcterms:created>
  <dcterms:modified xsi:type="dcterms:W3CDTF">2015-01-15T06:45:07Z</dcterms:modified>
</cp:coreProperties>
</file>