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84" r:id="rId3"/>
  </p:sldMasterIdLst>
  <p:notesMasterIdLst>
    <p:notesMasterId r:id="rId27"/>
  </p:notesMasterIdLst>
  <p:handoutMasterIdLst>
    <p:handoutMasterId r:id="rId28"/>
  </p:handoutMasterIdLst>
  <p:sldIdLst>
    <p:sldId id="321" r:id="rId4"/>
    <p:sldId id="368" r:id="rId5"/>
    <p:sldId id="369" r:id="rId6"/>
    <p:sldId id="37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336600"/>
    <a:srgbClr val="FF6600"/>
    <a:srgbClr val="0E8BE0"/>
    <a:srgbClr val="8FD2FB"/>
    <a:srgbClr val="E66036"/>
    <a:srgbClr val="2FAB2F"/>
    <a:srgbClr val="1899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84" autoAdjust="0"/>
    <p:restoredTop sz="95167" autoAdjust="0"/>
  </p:normalViewPr>
  <p:slideViewPr>
    <p:cSldViewPr>
      <p:cViewPr varScale="1">
        <p:scale>
          <a:sx n="111" d="100"/>
          <a:sy n="111" d="100"/>
        </p:scale>
        <p:origin x="-485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BD5CD4-B799-487A-A9C2-119E521266B6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57E271-76A9-4269-BFB7-1DC8346FB84B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2332A2-D3D1-4DF0-BAA1-CFAC32B56A82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41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8CFDA7-2C0D-4E44-BB22-1D3DD9BBE994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263795-2051-4EF6-8EC3-AFDE8360AB93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CF6456-810E-4266-B02B-0FCAD66E4801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FE6177-68D1-4F2C-B68C-AD83F03992CF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41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874612-30B3-4CD1-98DB-C4A89C7402C7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EAD829-EBA2-4752-8F0C-06A19157A078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41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CDA706-B8DA-47B8-BA54-72486C8F040D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6D7A1E-E2A1-482D-B4FB-CB62DED332EA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41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CE1C2D-0994-4841-80E1-07C8B9671AF3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1758AA-E0FA-41CB-8E15-CE9523D938B7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792A63-6F0B-46BC-B145-16C6174A5679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8CDE86-46AB-4F2C-8498-1CF36710EDCB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63D7DE-E7E2-43CB-B302-E65DCFF388A8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38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CA57FB-B480-46F6-8572-D183CF44379E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452352-7BF8-4BAF-A3E1-E584FFCE42BA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00FBF5-AA2C-46A8-AC03-8DB14EDEF18F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CBE4BC-E0CD-488C-9C4B-7DB1530B8890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48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51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再见</a:t>
            </a:r>
            <a:endParaRPr lang="zh-CN" altLang="en-US" sz="15000" b="1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55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55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35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9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74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9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2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94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96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89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84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54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7860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9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61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65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175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83474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03031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329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93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4114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26437A-06D7-4FAF-888D-A362B91F993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41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378" y="572691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2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55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5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§1.1.2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程序框图与算法的基本逻辑结构</a:t>
            </a:r>
            <a:endParaRPr lang="en-US" altLang="zh-CN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04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106" name="Group 10"/>
          <p:cNvGrpSpPr>
            <a:grpSpLocks/>
          </p:cNvGrpSpPr>
          <p:nvPr/>
        </p:nvGrpSpPr>
        <p:grpSpPr bwMode="auto">
          <a:xfrm>
            <a:off x="46832" y="51197"/>
            <a:ext cx="9539288" cy="1569245"/>
            <a:chOff x="-907" y="164"/>
            <a:chExt cx="6009" cy="1318"/>
          </a:xfrm>
        </p:grpSpPr>
        <p:sp>
          <p:nvSpPr>
            <p:cNvPr id="388103" name="Text Box 7"/>
            <p:cNvSpPr txBox="1">
              <a:spLocks noChangeArrowheads="1"/>
            </p:cNvSpPr>
            <p:nvPr/>
          </p:nvSpPr>
          <p:spPr bwMode="auto">
            <a:xfrm>
              <a:off x="-907" y="164"/>
              <a:ext cx="6009" cy="1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6FF3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</a:t>
              </a:r>
              <a:r>
                <a:rPr lang="en-US" altLang="zh-CN" sz="2400" dirty="0">
                  <a:solidFill>
                    <a:srgbClr val="66FF3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400" dirty="0">
                  <a:solidFill>
                    <a:srgbClr val="66FF3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你能画出求分段函数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                           </a:t>
              </a:r>
              <a:endPara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的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值的程序框图吗？</a:t>
              </a:r>
            </a:p>
          </p:txBody>
        </p:sp>
        <p:graphicFrame>
          <p:nvGraphicFramePr>
            <p:cNvPr id="388104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3952571"/>
                </p:ext>
              </p:extLst>
            </p:nvPr>
          </p:nvGraphicFramePr>
          <p:xfrm>
            <a:off x="1561" y="269"/>
            <a:ext cx="1951" cy="11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3" name="Equation" r:id="rId4" imgW="1473200" imgH="838200" progId="Equation.DSMT4">
                    <p:embed/>
                  </p:oleObj>
                </mc:Choice>
                <mc:Fallback>
                  <p:oleObj name="Equation" r:id="rId4" imgW="1473200" imgH="838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61" y="269"/>
                          <a:ext cx="1951" cy="1108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88142" name="Group 46"/>
          <p:cNvGrpSpPr>
            <a:grpSpLocks/>
          </p:cNvGrpSpPr>
          <p:nvPr/>
        </p:nvGrpSpPr>
        <p:grpSpPr bwMode="auto">
          <a:xfrm>
            <a:off x="2400301" y="1688146"/>
            <a:ext cx="1314450" cy="276323"/>
            <a:chOff x="1512" y="1459"/>
            <a:chExt cx="828" cy="201"/>
          </a:xfrm>
        </p:grpSpPr>
        <p:sp>
          <p:nvSpPr>
            <p:cNvPr id="388109" name="AutoShape 13"/>
            <p:cNvSpPr>
              <a:spLocks noChangeArrowheads="1"/>
            </p:cNvSpPr>
            <p:nvPr/>
          </p:nvSpPr>
          <p:spPr bwMode="auto">
            <a:xfrm>
              <a:off x="1512" y="1466"/>
              <a:ext cx="630" cy="194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15" name="Text Box 19"/>
            <p:cNvSpPr txBox="1">
              <a:spLocks noChangeArrowheads="1"/>
            </p:cNvSpPr>
            <p:nvPr/>
          </p:nvSpPr>
          <p:spPr bwMode="auto">
            <a:xfrm>
              <a:off x="1605" y="1459"/>
              <a:ext cx="735" cy="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</p:grpSp>
      <p:grpSp>
        <p:nvGrpSpPr>
          <p:cNvPr id="388143" name="Group 47"/>
          <p:cNvGrpSpPr>
            <a:grpSpLocks/>
          </p:cNvGrpSpPr>
          <p:nvPr/>
        </p:nvGrpSpPr>
        <p:grpSpPr bwMode="auto">
          <a:xfrm>
            <a:off x="1774825" y="1971675"/>
            <a:ext cx="2249488" cy="577454"/>
            <a:chOff x="1118" y="1656"/>
            <a:chExt cx="1417" cy="485"/>
          </a:xfrm>
        </p:grpSpPr>
        <p:sp>
          <p:nvSpPr>
            <p:cNvPr id="388110" name="AutoShape 14"/>
            <p:cNvSpPr>
              <a:spLocks noChangeArrowheads="1"/>
            </p:cNvSpPr>
            <p:nvPr/>
          </p:nvSpPr>
          <p:spPr bwMode="auto">
            <a:xfrm>
              <a:off x="1118" y="1850"/>
              <a:ext cx="1417" cy="291"/>
            </a:xfrm>
            <a:prstGeom prst="parallelogram">
              <a:avLst>
                <a:gd name="adj" fmla="val 121735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16" name="Line 20"/>
            <p:cNvSpPr>
              <a:spLocks noChangeShapeType="1"/>
            </p:cNvSpPr>
            <p:nvPr/>
          </p:nvSpPr>
          <p:spPr bwMode="auto">
            <a:xfrm>
              <a:off x="1827" y="1656"/>
              <a:ext cx="0" cy="1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22" name="Text Box 26"/>
            <p:cNvSpPr txBox="1">
              <a:spLocks noChangeArrowheads="1"/>
            </p:cNvSpPr>
            <p:nvPr/>
          </p:nvSpPr>
          <p:spPr bwMode="auto">
            <a:xfrm>
              <a:off x="1430" y="1833"/>
              <a:ext cx="87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 smtClean="0">
                  <a:latin typeface="Times New Roman" pitchFamily="18" charset="0"/>
                  <a:ea typeface="宋体" panose="02010600030101010101" pitchFamily="2" charset="-122"/>
                </a:rPr>
                <a:t>   输入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</a:p>
          </p:txBody>
        </p:sp>
      </p:grpSp>
      <p:grpSp>
        <p:nvGrpSpPr>
          <p:cNvPr id="388144" name="Group 48"/>
          <p:cNvGrpSpPr>
            <a:grpSpLocks/>
          </p:cNvGrpSpPr>
          <p:nvPr/>
        </p:nvGrpSpPr>
        <p:grpSpPr bwMode="auto">
          <a:xfrm>
            <a:off x="1941514" y="2549129"/>
            <a:ext cx="1749425" cy="697706"/>
            <a:chOff x="1223" y="2141"/>
            <a:chExt cx="1102" cy="586"/>
          </a:xfrm>
        </p:grpSpPr>
        <p:sp>
          <p:nvSpPr>
            <p:cNvPr id="388112" name="AutoShape 16"/>
            <p:cNvSpPr>
              <a:spLocks noChangeArrowheads="1"/>
            </p:cNvSpPr>
            <p:nvPr/>
          </p:nvSpPr>
          <p:spPr bwMode="auto">
            <a:xfrm>
              <a:off x="1223" y="2339"/>
              <a:ext cx="1102" cy="388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17" name="Line 21"/>
            <p:cNvSpPr>
              <a:spLocks noChangeShapeType="1"/>
            </p:cNvSpPr>
            <p:nvPr/>
          </p:nvSpPr>
          <p:spPr bwMode="auto">
            <a:xfrm>
              <a:off x="1774" y="2141"/>
              <a:ext cx="0" cy="1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23" name="Text Box 27"/>
            <p:cNvSpPr txBox="1">
              <a:spLocks noChangeArrowheads="1"/>
            </p:cNvSpPr>
            <p:nvPr/>
          </p:nvSpPr>
          <p:spPr bwMode="auto">
            <a:xfrm>
              <a:off x="1549" y="2315"/>
              <a:ext cx="73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itchFamily="18" charset="0"/>
                  <a:ea typeface="宋体" panose="02010600030101010101" pitchFamily="2" charset="-122"/>
                </a:rPr>
                <a:t>&gt;1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？</a:t>
              </a:r>
            </a:p>
          </p:txBody>
        </p:sp>
      </p:grpSp>
      <p:grpSp>
        <p:nvGrpSpPr>
          <p:cNvPr id="388146" name="Group 50"/>
          <p:cNvGrpSpPr>
            <a:grpSpLocks/>
          </p:cNvGrpSpPr>
          <p:nvPr/>
        </p:nvGrpSpPr>
        <p:grpSpPr bwMode="auto">
          <a:xfrm>
            <a:off x="1692275" y="3780235"/>
            <a:ext cx="2249488" cy="579834"/>
            <a:chOff x="1066" y="3175"/>
            <a:chExt cx="1417" cy="487"/>
          </a:xfrm>
        </p:grpSpPr>
        <p:sp>
          <p:nvSpPr>
            <p:cNvPr id="388113" name="AutoShape 17"/>
            <p:cNvSpPr>
              <a:spLocks noChangeArrowheads="1"/>
            </p:cNvSpPr>
            <p:nvPr/>
          </p:nvSpPr>
          <p:spPr bwMode="auto">
            <a:xfrm>
              <a:off x="1066" y="3371"/>
              <a:ext cx="1417" cy="291"/>
            </a:xfrm>
            <a:prstGeom prst="parallelogram">
              <a:avLst>
                <a:gd name="adj" fmla="val 121735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21" name="Line 25"/>
            <p:cNvSpPr>
              <a:spLocks noChangeShapeType="1"/>
            </p:cNvSpPr>
            <p:nvPr/>
          </p:nvSpPr>
          <p:spPr bwMode="auto">
            <a:xfrm>
              <a:off x="1774" y="3175"/>
              <a:ext cx="0" cy="1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26" name="Text Box 30"/>
            <p:cNvSpPr txBox="1">
              <a:spLocks noChangeArrowheads="1"/>
            </p:cNvSpPr>
            <p:nvPr/>
          </p:nvSpPr>
          <p:spPr bwMode="auto">
            <a:xfrm>
              <a:off x="1392" y="3333"/>
              <a:ext cx="89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388147" name="Group 51"/>
          <p:cNvGrpSpPr>
            <a:grpSpLocks/>
          </p:cNvGrpSpPr>
          <p:nvPr/>
        </p:nvGrpSpPr>
        <p:grpSpPr bwMode="auto">
          <a:xfrm>
            <a:off x="2317750" y="4349354"/>
            <a:ext cx="1320800" cy="598884"/>
            <a:chOff x="1460" y="3653"/>
            <a:chExt cx="832" cy="457"/>
          </a:xfrm>
        </p:grpSpPr>
        <p:sp>
          <p:nvSpPr>
            <p:cNvPr id="388108" name="AutoShape 12"/>
            <p:cNvSpPr>
              <a:spLocks noChangeArrowheads="1"/>
            </p:cNvSpPr>
            <p:nvPr/>
          </p:nvSpPr>
          <p:spPr bwMode="auto">
            <a:xfrm>
              <a:off x="1460" y="3847"/>
              <a:ext cx="629" cy="194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19" name="Line 23"/>
            <p:cNvSpPr>
              <a:spLocks noChangeShapeType="1"/>
            </p:cNvSpPr>
            <p:nvPr/>
          </p:nvSpPr>
          <p:spPr bwMode="auto">
            <a:xfrm>
              <a:off x="1774" y="3653"/>
              <a:ext cx="0" cy="1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27" name="Text Box 31"/>
            <p:cNvSpPr txBox="1">
              <a:spLocks noChangeArrowheads="1"/>
            </p:cNvSpPr>
            <p:nvPr/>
          </p:nvSpPr>
          <p:spPr bwMode="auto">
            <a:xfrm>
              <a:off x="1505" y="3819"/>
              <a:ext cx="78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grpSp>
        <p:nvGrpSpPr>
          <p:cNvPr id="388148" name="Group 52"/>
          <p:cNvGrpSpPr>
            <a:grpSpLocks/>
          </p:cNvGrpSpPr>
          <p:nvPr/>
        </p:nvGrpSpPr>
        <p:grpSpPr bwMode="auto">
          <a:xfrm>
            <a:off x="3649663" y="2681291"/>
            <a:ext cx="2686049" cy="560785"/>
            <a:chOff x="2299" y="2252"/>
            <a:chExt cx="1692" cy="471"/>
          </a:xfrm>
        </p:grpSpPr>
        <p:sp>
          <p:nvSpPr>
            <p:cNvPr id="388124" name="AutoShape 28"/>
            <p:cNvSpPr>
              <a:spLocks noChangeArrowheads="1"/>
            </p:cNvSpPr>
            <p:nvPr/>
          </p:nvSpPr>
          <p:spPr bwMode="auto">
            <a:xfrm>
              <a:off x="2784" y="2335"/>
              <a:ext cx="1102" cy="388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25" name="Text Box 29"/>
            <p:cNvSpPr txBox="1">
              <a:spLocks noChangeArrowheads="1"/>
            </p:cNvSpPr>
            <p:nvPr/>
          </p:nvSpPr>
          <p:spPr bwMode="auto">
            <a:xfrm>
              <a:off x="3113" y="2351"/>
              <a:ext cx="8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itchFamily="18" charset="0"/>
                  <a:ea typeface="宋体" panose="02010600030101010101" pitchFamily="2" charset="-122"/>
                </a:rPr>
                <a:t>≥0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？</a:t>
              </a:r>
            </a:p>
          </p:txBody>
        </p:sp>
        <p:sp>
          <p:nvSpPr>
            <p:cNvPr id="388128" name="Line 32"/>
            <p:cNvSpPr>
              <a:spLocks noChangeShapeType="1"/>
            </p:cNvSpPr>
            <p:nvPr/>
          </p:nvSpPr>
          <p:spPr bwMode="auto">
            <a:xfrm>
              <a:off x="2299" y="2529"/>
              <a:ext cx="4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31" name="Text Box 35"/>
            <p:cNvSpPr txBox="1">
              <a:spLocks noChangeArrowheads="1"/>
            </p:cNvSpPr>
            <p:nvPr/>
          </p:nvSpPr>
          <p:spPr bwMode="auto">
            <a:xfrm>
              <a:off x="2345" y="2252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p:grpSp>
        <p:nvGrpSpPr>
          <p:cNvPr id="388145" name="Group 49"/>
          <p:cNvGrpSpPr>
            <a:grpSpLocks/>
          </p:cNvGrpSpPr>
          <p:nvPr/>
        </p:nvGrpSpPr>
        <p:grpSpPr bwMode="auto">
          <a:xfrm>
            <a:off x="1941514" y="3153966"/>
            <a:ext cx="1749425" cy="633413"/>
            <a:chOff x="1223" y="2649"/>
            <a:chExt cx="1102" cy="532"/>
          </a:xfrm>
        </p:grpSpPr>
        <p:sp>
          <p:nvSpPr>
            <p:cNvPr id="388111" name="Rectangle 15"/>
            <p:cNvSpPr>
              <a:spLocks noChangeArrowheads="1"/>
            </p:cNvSpPr>
            <p:nvPr/>
          </p:nvSpPr>
          <p:spPr bwMode="auto">
            <a:xfrm>
              <a:off x="1223" y="2918"/>
              <a:ext cx="1102" cy="2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14" name="Text Box 18"/>
            <p:cNvSpPr txBox="1">
              <a:spLocks noChangeArrowheads="1"/>
            </p:cNvSpPr>
            <p:nvPr/>
          </p:nvSpPr>
          <p:spPr bwMode="auto">
            <a:xfrm>
              <a:off x="1763" y="2649"/>
              <a:ext cx="47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88120" name="Line 24"/>
            <p:cNvSpPr>
              <a:spLocks noChangeShapeType="1"/>
            </p:cNvSpPr>
            <p:nvPr/>
          </p:nvSpPr>
          <p:spPr bwMode="auto">
            <a:xfrm>
              <a:off x="1774" y="2723"/>
              <a:ext cx="0" cy="1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33" name="Text Box 37"/>
            <p:cNvSpPr txBox="1">
              <a:spLocks noChangeArrowheads="1"/>
            </p:cNvSpPr>
            <p:nvPr/>
          </p:nvSpPr>
          <p:spPr bwMode="auto">
            <a:xfrm>
              <a:off x="1398" y="2830"/>
              <a:ext cx="87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+2</a:t>
              </a:r>
            </a:p>
          </p:txBody>
        </p:sp>
      </p:grpSp>
      <p:grpSp>
        <p:nvGrpSpPr>
          <p:cNvPr id="388149" name="Group 53"/>
          <p:cNvGrpSpPr>
            <a:grpSpLocks/>
          </p:cNvGrpSpPr>
          <p:nvPr/>
        </p:nvGrpSpPr>
        <p:grpSpPr bwMode="auto">
          <a:xfrm>
            <a:off x="4419601" y="3171825"/>
            <a:ext cx="1749425" cy="626269"/>
            <a:chOff x="2784" y="2664"/>
            <a:chExt cx="1102" cy="526"/>
          </a:xfrm>
        </p:grpSpPr>
        <p:sp>
          <p:nvSpPr>
            <p:cNvPr id="388118" name="Line 22"/>
            <p:cNvSpPr>
              <a:spLocks noChangeShapeType="1"/>
            </p:cNvSpPr>
            <p:nvPr/>
          </p:nvSpPr>
          <p:spPr bwMode="auto">
            <a:xfrm>
              <a:off x="3335" y="2733"/>
              <a:ext cx="0" cy="1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30" name="Text Box 34"/>
            <p:cNvSpPr txBox="1">
              <a:spLocks noChangeArrowheads="1"/>
            </p:cNvSpPr>
            <p:nvPr/>
          </p:nvSpPr>
          <p:spPr bwMode="auto">
            <a:xfrm>
              <a:off x="3315" y="2664"/>
              <a:ext cx="47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88136" name="Rectangle 40"/>
            <p:cNvSpPr>
              <a:spLocks noChangeArrowheads="1"/>
            </p:cNvSpPr>
            <p:nvPr/>
          </p:nvSpPr>
          <p:spPr bwMode="auto">
            <a:xfrm>
              <a:off x="2784" y="2927"/>
              <a:ext cx="1102" cy="2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37" name="Text Box 41"/>
            <p:cNvSpPr txBox="1">
              <a:spLocks noChangeArrowheads="1"/>
            </p:cNvSpPr>
            <p:nvPr/>
          </p:nvSpPr>
          <p:spPr bwMode="auto">
            <a:xfrm>
              <a:off x="2955" y="2865"/>
              <a:ext cx="87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=3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-1</a:t>
              </a:r>
            </a:p>
          </p:txBody>
        </p:sp>
      </p:grpSp>
      <p:grpSp>
        <p:nvGrpSpPr>
          <p:cNvPr id="388150" name="Group 54"/>
          <p:cNvGrpSpPr>
            <a:grpSpLocks/>
          </p:cNvGrpSpPr>
          <p:nvPr/>
        </p:nvGrpSpPr>
        <p:grpSpPr bwMode="auto">
          <a:xfrm>
            <a:off x="6148388" y="2725341"/>
            <a:ext cx="2311400" cy="1083469"/>
            <a:chOff x="3873" y="2289"/>
            <a:chExt cx="1456" cy="910"/>
          </a:xfrm>
        </p:grpSpPr>
        <p:sp>
          <p:nvSpPr>
            <p:cNvPr id="388129" name="Line 33"/>
            <p:cNvSpPr>
              <a:spLocks noChangeShapeType="1"/>
            </p:cNvSpPr>
            <p:nvPr/>
          </p:nvSpPr>
          <p:spPr bwMode="auto">
            <a:xfrm>
              <a:off x="4817" y="2539"/>
              <a:ext cx="0" cy="3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32" name="Text Box 36"/>
            <p:cNvSpPr txBox="1">
              <a:spLocks noChangeArrowheads="1"/>
            </p:cNvSpPr>
            <p:nvPr/>
          </p:nvSpPr>
          <p:spPr bwMode="auto">
            <a:xfrm>
              <a:off x="3991" y="2289"/>
              <a:ext cx="47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88134" name="Rectangle 38"/>
            <p:cNvSpPr>
              <a:spLocks noChangeArrowheads="1"/>
            </p:cNvSpPr>
            <p:nvPr/>
          </p:nvSpPr>
          <p:spPr bwMode="auto">
            <a:xfrm>
              <a:off x="4227" y="2936"/>
              <a:ext cx="1102" cy="2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35" name="Text Box 39"/>
            <p:cNvSpPr txBox="1">
              <a:spLocks noChangeArrowheads="1"/>
            </p:cNvSpPr>
            <p:nvPr/>
          </p:nvSpPr>
          <p:spPr bwMode="auto">
            <a:xfrm>
              <a:off x="4378" y="2844"/>
              <a:ext cx="8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=1-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388138" name="Line 42"/>
            <p:cNvSpPr>
              <a:spLocks noChangeShapeType="1"/>
            </p:cNvSpPr>
            <p:nvPr/>
          </p:nvSpPr>
          <p:spPr bwMode="auto">
            <a:xfrm>
              <a:off x="3873" y="2529"/>
              <a:ext cx="9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8151" name="Group 55"/>
          <p:cNvGrpSpPr>
            <a:grpSpLocks/>
          </p:cNvGrpSpPr>
          <p:nvPr/>
        </p:nvGrpSpPr>
        <p:grpSpPr bwMode="auto">
          <a:xfrm>
            <a:off x="2816226" y="3798094"/>
            <a:ext cx="4748213" cy="126206"/>
            <a:chOff x="1774" y="3190"/>
            <a:chExt cx="2991" cy="106"/>
          </a:xfrm>
        </p:grpSpPr>
        <p:sp>
          <p:nvSpPr>
            <p:cNvPr id="388139" name="Line 43"/>
            <p:cNvSpPr>
              <a:spLocks noChangeShapeType="1"/>
            </p:cNvSpPr>
            <p:nvPr/>
          </p:nvSpPr>
          <p:spPr bwMode="auto">
            <a:xfrm>
              <a:off x="1774" y="3296"/>
              <a:ext cx="29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40" name="Line 44"/>
            <p:cNvSpPr>
              <a:spLocks noChangeShapeType="1"/>
            </p:cNvSpPr>
            <p:nvPr/>
          </p:nvSpPr>
          <p:spPr bwMode="auto">
            <a:xfrm flipV="1">
              <a:off x="4765" y="3199"/>
              <a:ext cx="0" cy="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8141" name="Line 45"/>
            <p:cNvSpPr>
              <a:spLocks noChangeShapeType="1"/>
            </p:cNvSpPr>
            <p:nvPr/>
          </p:nvSpPr>
          <p:spPr bwMode="auto">
            <a:xfrm flipV="1">
              <a:off x="3322" y="3190"/>
              <a:ext cx="0" cy="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01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8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8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8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8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8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8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8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8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8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38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6" name="Rectangle 6"/>
          <p:cNvSpPr>
            <a:spLocks noChangeArrowheads="1"/>
          </p:cNvSpPr>
          <p:nvPr/>
        </p:nvSpPr>
        <p:spPr bwMode="auto">
          <a:xfrm>
            <a:off x="0" y="225519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9124" name="Text Box 4"/>
              <p:cNvSpPr txBox="1">
                <a:spLocks noChangeArrowheads="1"/>
              </p:cNvSpPr>
              <p:nvPr/>
            </p:nvSpPr>
            <p:spPr bwMode="auto">
              <a:xfrm>
                <a:off x="-12700" y="863663"/>
                <a:ext cx="9144000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思考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用“二分法”求方程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-2=0(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ea typeface="Cambria Math"/>
                      </a:rPr>
                      <m:t>&gt;0)</m:t>
                    </m:r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的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近似解的算法如何设计？ </a:t>
                </a:r>
              </a:p>
            </p:txBody>
          </p:sp>
        </mc:Choice>
        <mc:Fallback xmlns="">
          <p:sp>
            <p:nvSpPr>
              <p:cNvPr id="389124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2700" y="863663"/>
                <a:ext cx="9144000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1067" t="-8088" b="-1397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9128" name="Text Box 8"/>
          <p:cNvSpPr txBox="1">
            <a:spLocks noChangeArrowheads="1"/>
          </p:cNvSpPr>
          <p:nvPr/>
        </p:nvSpPr>
        <p:spPr bwMode="auto">
          <a:xfrm>
            <a:off x="-12700" y="-9525"/>
            <a:ext cx="89773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知识探究（二）：混合逻辑结构的程序框图</a:t>
            </a:r>
          </a:p>
        </p:txBody>
      </p:sp>
      <p:sp>
        <p:nvSpPr>
          <p:cNvPr id="389129" name="Text Box 9"/>
          <p:cNvSpPr txBox="1">
            <a:spLocks noChangeArrowheads="1"/>
          </p:cNvSpPr>
          <p:nvPr/>
        </p:nvSpPr>
        <p:spPr bwMode="auto">
          <a:xfrm>
            <a:off x="40481" y="1842456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第一步，令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)=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，给定精确度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389130" name="Text Box 10"/>
          <p:cNvSpPr txBox="1">
            <a:spLocks noChangeArrowheads="1"/>
          </p:cNvSpPr>
          <p:nvPr/>
        </p:nvSpPr>
        <p:spPr bwMode="auto">
          <a:xfrm>
            <a:off x="40481" y="2301359"/>
            <a:ext cx="90376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第二步，确定区间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，满足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)·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)&lt;0. </a:t>
            </a:r>
          </a:p>
        </p:txBody>
      </p:sp>
      <p:sp>
        <p:nvSpPr>
          <p:cNvPr id="389133" name="Rectangle 13"/>
          <p:cNvSpPr>
            <a:spLocks noChangeArrowheads="1"/>
          </p:cNvSpPr>
          <p:nvPr/>
        </p:nvSpPr>
        <p:spPr bwMode="auto">
          <a:xfrm>
            <a:off x="0" y="219447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9131" name="Text Box 11"/>
              <p:cNvSpPr txBox="1">
                <a:spLocks noChangeArrowheads="1"/>
              </p:cNvSpPr>
              <p:nvPr/>
            </p:nvSpPr>
            <p:spPr bwMode="auto">
              <a:xfrm>
                <a:off x="32081" y="2812225"/>
                <a:ext cx="6443663" cy="6317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第三步，取区间中点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𝑚</m:t>
                    </m:r>
                    <m:r>
                      <a:rPr lang="en-US" altLang="zh-CN" sz="2400" b="0" i="0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CN" sz="24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altLang="zh-CN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</a:p>
            </p:txBody>
          </p:sp>
        </mc:Choice>
        <mc:Fallback xmlns="">
          <p:sp>
            <p:nvSpPr>
              <p:cNvPr id="389131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081" y="2812225"/>
                <a:ext cx="6443663" cy="631776"/>
              </a:xfrm>
              <a:prstGeom prst="rect">
                <a:avLst/>
              </a:prstGeom>
              <a:blipFill rotWithShape="1">
                <a:blip r:embed="rId4"/>
                <a:stretch>
                  <a:fillRect l="-1419" b="-673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9135" name="Text Box 15"/>
          <p:cNvSpPr txBox="1">
            <a:spLocks noChangeArrowheads="1"/>
          </p:cNvSpPr>
          <p:nvPr/>
        </p:nvSpPr>
        <p:spPr bwMode="auto">
          <a:xfrm>
            <a:off x="1" y="3363838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第四步，若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)·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)&lt;0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，则含零点的区间为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；否则，含零点的区间为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].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将新得到的含零点的区间仍记为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]. </a:t>
            </a:r>
          </a:p>
        </p:txBody>
      </p:sp>
      <p:sp>
        <p:nvSpPr>
          <p:cNvPr id="389136" name="Text Box 16"/>
          <p:cNvSpPr txBox="1">
            <a:spLocks noChangeArrowheads="1"/>
          </p:cNvSpPr>
          <p:nvPr/>
        </p:nvSpPr>
        <p:spPr bwMode="auto">
          <a:xfrm>
            <a:off x="18046" y="4164282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第五步，判断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的长度是否小于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是否等于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若是，则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是方程的近似解；否则，返回第三步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0778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89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9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9" grpId="0"/>
      <p:bldP spid="389130" grpId="0"/>
      <p:bldP spid="389131" grpId="0"/>
      <p:bldP spid="389135" grpId="0"/>
      <p:bldP spid="3891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8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该算法中哪几个步骤可以用顺序结构来表示？这个顺序结构的程序框图如何？</a:t>
            </a:r>
          </a:p>
        </p:txBody>
      </p:sp>
      <p:grpSp>
        <p:nvGrpSpPr>
          <p:cNvPr id="390167" name="Group 23"/>
          <p:cNvGrpSpPr>
            <a:grpSpLocks/>
          </p:cNvGrpSpPr>
          <p:nvPr/>
        </p:nvGrpSpPr>
        <p:grpSpPr bwMode="auto">
          <a:xfrm>
            <a:off x="2843214" y="1600201"/>
            <a:ext cx="4105275" cy="2908697"/>
            <a:chOff x="1791" y="1344"/>
            <a:chExt cx="2586" cy="2443"/>
          </a:xfrm>
        </p:grpSpPr>
        <p:sp>
          <p:nvSpPr>
            <p:cNvPr id="390155" name="Rectangle 11"/>
            <p:cNvSpPr>
              <a:spLocks noChangeArrowheads="1"/>
            </p:cNvSpPr>
            <p:nvPr/>
          </p:nvSpPr>
          <p:spPr bwMode="auto">
            <a:xfrm>
              <a:off x="2528" y="1588"/>
              <a:ext cx="1089" cy="36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0156" name="Text Box 12"/>
            <p:cNvSpPr txBox="1">
              <a:spLocks noChangeArrowheads="1"/>
            </p:cNvSpPr>
            <p:nvPr/>
          </p:nvSpPr>
          <p:spPr bwMode="auto">
            <a:xfrm>
              <a:off x="2596" y="1588"/>
              <a:ext cx="953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-2</a:t>
              </a:r>
            </a:p>
          </p:txBody>
        </p:sp>
        <p:sp>
          <p:nvSpPr>
            <p:cNvPr id="390157" name="Rectangle 13"/>
            <p:cNvSpPr>
              <a:spLocks noChangeArrowheads="1"/>
            </p:cNvSpPr>
            <p:nvPr/>
          </p:nvSpPr>
          <p:spPr bwMode="auto">
            <a:xfrm>
              <a:off x="2392" y="3042"/>
              <a:ext cx="1361" cy="47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0159" name="Line 15"/>
            <p:cNvSpPr>
              <a:spLocks noChangeShapeType="1"/>
            </p:cNvSpPr>
            <p:nvPr/>
          </p:nvSpPr>
          <p:spPr bwMode="auto">
            <a:xfrm>
              <a:off x="3073" y="1344"/>
              <a:ext cx="0" cy="2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0160" name="AutoShape 16"/>
            <p:cNvSpPr>
              <a:spLocks noChangeArrowheads="1"/>
            </p:cNvSpPr>
            <p:nvPr/>
          </p:nvSpPr>
          <p:spPr bwMode="auto">
            <a:xfrm>
              <a:off x="2052" y="2199"/>
              <a:ext cx="2041" cy="611"/>
            </a:xfrm>
            <a:prstGeom prst="parallelogram">
              <a:avLst>
                <a:gd name="adj" fmla="val 83511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0161" name="Text Box 17"/>
            <p:cNvSpPr txBox="1">
              <a:spLocks noChangeArrowheads="1"/>
            </p:cNvSpPr>
            <p:nvPr/>
          </p:nvSpPr>
          <p:spPr bwMode="auto">
            <a:xfrm>
              <a:off x="2336" y="2199"/>
              <a:ext cx="1587" cy="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输入精确度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d</a:t>
              </a:r>
            </a:p>
            <a:p>
              <a:pPr algn="just"/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和初始值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90162" name="Line 18"/>
            <p:cNvSpPr>
              <a:spLocks noChangeShapeType="1"/>
            </p:cNvSpPr>
            <p:nvPr/>
          </p:nvSpPr>
          <p:spPr bwMode="auto">
            <a:xfrm>
              <a:off x="3073" y="2810"/>
              <a:ext cx="0" cy="2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0163" name="Line 19"/>
            <p:cNvSpPr>
              <a:spLocks noChangeShapeType="1"/>
            </p:cNvSpPr>
            <p:nvPr/>
          </p:nvSpPr>
          <p:spPr bwMode="auto">
            <a:xfrm>
              <a:off x="3061" y="1955"/>
              <a:ext cx="0" cy="2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0164" name="Line 20"/>
            <p:cNvSpPr>
              <a:spLocks noChangeShapeType="1"/>
            </p:cNvSpPr>
            <p:nvPr/>
          </p:nvSpPr>
          <p:spPr bwMode="auto">
            <a:xfrm>
              <a:off x="3095" y="3543"/>
              <a:ext cx="0" cy="2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0165" name="Rectangle 21"/>
            <p:cNvSpPr>
              <a:spLocks noChangeArrowheads="1"/>
            </p:cNvSpPr>
            <p:nvPr/>
          </p:nvSpPr>
          <p:spPr bwMode="auto">
            <a:xfrm>
              <a:off x="1791" y="1438"/>
              <a:ext cx="2586" cy="2199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434895" y="3636170"/>
                <a:ext cx="1162498" cy="7215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zh-CN" sz="2800" b="0" i="0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800" b="0" i="0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4895" y="3636170"/>
                <a:ext cx="1162498" cy="721544"/>
              </a:xfrm>
              <a:prstGeom prst="rect">
                <a:avLst/>
              </a:prstGeom>
              <a:blipFill rotWithShape="1">
                <a:blip r:embed="rId3"/>
                <a:stretch>
                  <a:fillRect l="-11053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7346" name="Picture 2" descr="C:\Documents and Settings\Administrator\桌面\新建文件夹 (4)\u=2621693357,2030354631&amp;fm=21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9193"/>
            <a:ext cx="2210877" cy="284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23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0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0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0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Documents and Settings\Administrator\桌面\新建文件夹 (4)\u=2621693357,2030354631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9578"/>
            <a:ext cx="2105377" cy="270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1172" name="Text Box 4"/>
          <p:cNvSpPr txBox="1">
            <a:spLocks noChangeArrowheads="1"/>
          </p:cNvSpPr>
          <p:nvPr/>
        </p:nvSpPr>
        <p:spPr bwMode="auto">
          <a:xfrm>
            <a:off x="0" y="14168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该算法中第四步是什么逻辑结构？这个步骤用程序框图如何表示？</a:t>
            </a:r>
          </a:p>
        </p:txBody>
      </p:sp>
      <p:grpSp>
        <p:nvGrpSpPr>
          <p:cNvPr id="391190" name="Group 22"/>
          <p:cNvGrpSpPr>
            <a:grpSpLocks/>
          </p:cNvGrpSpPr>
          <p:nvPr/>
        </p:nvGrpSpPr>
        <p:grpSpPr bwMode="auto">
          <a:xfrm>
            <a:off x="1979614" y="1600200"/>
            <a:ext cx="5329237" cy="2807494"/>
            <a:chOff x="1247" y="1344"/>
            <a:chExt cx="3357" cy="2358"/>
          </a:xfrm>
        </p:grpSpPr>
        <p:sp>
          <p:nvSpPr>
            <p:cNvPr id="391174" name="AutoShape 6"/>
            <p:cNvSpPr>
              <a:spLocks noChangeArrowheads="1"/>
            </p:cNvSpPr>
            <p:nvPr/>
          </p:nvSpPr>
          <p:spPr bwMode="auto">
            <a:xfrm>
              <a:off x="2691" y="1758"/>
              <a:ext cx="1477" cy="689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75" name="Rectangle 7"/>
            <p:cNvSpPr>
              <a:spLocks noChangeArrowheads="1"/>
            </p:cNvSpPr>
            <p:nvPr/>
          </p:nvSpPr>
          <p:spPr bwMode="auto">
            <a:xfrm>
              <a:off x="3015" y="2861"/>
              <a:ext cx="806" cy="27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76" name="Text Box 8"/>
            <p:cNvSpPr txBox="1">
              <a:spLocks noChangeArrowheads="1"/>
            </p:cNvSpPr>
            <p:nvPr/>
          </p:nvSpPr>
          <p:spPr bwMode="auto">
            <a:xfrm>
              <a:off x="2914" y="1932"/>
              <a:ext cx="1254" cy="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)&lt;0?</a:t>
              </a:r>
            </a:p>
          </p:txBody>
        </p:sp>
        <p:sp>
          <p:nvSpPr>
            <p:cNvPr id="391177" name="Text Box 9"/>
            <p:cNvSpPr txBox="1">
              <a:spLocks noChangeArrowheads="1"/>
            </p:cNvSpPr>
            <p:nvPr/>
          </p:nvSpPr>
          <p:spPr bwMode="auto">
            <a:xfrm>
              <a:off x="1616" y="2715"/>
              <a:ext cx="672" cy="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391178" name="Text Box 10"/>
            <p:cNvSpPr txBox="1">
              <a:spLocks noChangeArrowheads="1"/>
            </p:cNvSpPr>
            <p:nvPr/>
          </p:nvSpPr>
          <p:spPr bwMode="auto">
            <a:xfrm>
              <a:off x="3145" y="2797"/>
              <a:ext cx="537" cy="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391179" name="Text Box 11"/>
            <p:cNvSpPr txBox="1">
              <a:spLocks noChangeArrowheads="1"/>
            </p:cNvSpPr>
            <p:nvPr/>
          </p:nvSpPr>
          <p:spPr bwMode="auto">
            <a:xfrm>
              <a:off x="3362" y="2447"/>
              <a:ext cx="403" cy="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91180" name="Text Box 12"/>
            <p:cNvSpPr txBox="1">
              <a:spLocks noChangeArrowheads="1"/>
            </p:cNvSpPr>
            <p:nvPr/>
          </p:nvSpPr>
          <p:spPr bwMode="auto">
            <a:xfrm>
              <a:off x="2288" y="1758"/>
              <a:ext cx="403" cy="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91181" name="Line 13"/>
            <p:cNvSpPr>
              <a:spLocks noChangeShapeType="1"/>
            </p:cNvSpPr>
            <p:nvPr/>
          </p:nvSpPr>
          <p:spPr bwMode="auto">
            <a:xfrm>
              <a:off x="3440" y="1344"/>
              <a:ext cx="0" cy="4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2" name="Line 14"/>
            <p:cNvSpPr>
              <a:spLocks noChangeShapeType="1"/>
            </p:cNvSpPr>
            <p:nvPr/>
          </p:nvSpPr>
          <p:spPr bwMode="auto">
            <a:xfrm>
              <a:off x="3418" y="3150"/>
              <a:ext cx="0" cy="5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3" name="Line 15"/>
            <p:cNvSpPr>
              <a:spLocks noChangeShapeType="1"/>
            </p:cNvSpPr>
            <p:nvPr/>
          </p:nvSpPr>
          <p:spPr bwMode="auto">
            <a:xfrm>
              <a:off x="3418" y="2447"/>
              <a:ext cx="0" cy="4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4" name="Rectangle 16"/>
            <p:cNvSpPr>
              <a:spLocks noChangeArrowheads="1"/>
            </p:cNvSpPr>
            <p:nvPr/>
          </p:nvSpPr>
          <p:spPr bwMode="auto">
            <a:xfrm>
              <a:off x="1516" y="2790"/>
              <a:ext cx="805" cy="2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5" name="Line 17"/>
            <p:cNvSpPr>
              <a:spLocks noChangeShapeType="1"/>
            </p:cNvSpPr>
            <p:nvPr/>
          </p:nvSpPr>
          <p:spPr bwMode="auto">
            <a:xfrm flipH="1">
              <a:off x="1896" y="2100"/>
              <a:ext cx="8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6" name="Line 18"/>
            <p:cNvSpPr>
              <a:spLocks noChangeShapeType="1"/>
            </p:cNvSpPr>
            <p:nvPr/>
          </p:nvSpPr>
          <p:spPr bwMode="auto">
            <a:xfrm>
              <a:off x="1918" y="2105"/>
              <a:ext cx="0" cy="6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7" name="Line 19"/>
            <p:cNvSpPr>
              <a:spLocks noChangeShapeType="1"/>
            </p:cNvSpPr>
            <p:nvPr/>
          </p:nvSpPr>
          <p:spPr bwMode="auto">
            <a:xfrm>
              <a:off x="1952" y="3092"/>
              <a:ext cx="0" cy="2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8" name="Line 20"/>
            <p:cNvSpPr>
              <a:spLocks noChangeShapeType="1"/>
            </p:cNvSpPr>
            <p:nvPr/>
          </p:nvSpPr>
          <p:spPr bwMode="auto">
            <a:xfrm>
              <a:off x="1952" y="3360"/>
              <a:ext cx="14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1189" name="Rectangle 21"/>
            <p:cNvSpPr>
              <a:spLocks noChangeArrowheads="1"/>
            </p:cNvSpPr>
            <p:nvPr/>
          </p:nvSpPr>
          <p:spPr bwMode="auto">
            <a:xfrm>
              <a:off x="1247" y="1477"/>
              <a:ext cx="3357" cy="2069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5967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6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该算法中哪几个步骤构成循环结构？这个循环结构用程序框图如何表示？</a:t>
            </a:r>
          </a:p>
        </p:txBody>
      </p:sp>
      <p:grpSp>
        <p:nvGrpSpPr>
          <p:cNvPr id="392217" name="Group 25"/>
          <p:cNvGrpSpPr>
            <a:grpSpLocks/>
          </p:cNvGrpSpPr>
          <p:nvPr/>
        </p:nvGrpSpPr>
        <p:grpSpPr bwMode="auto">
          <a:xfrm>
            <a:off x="2268538" y="1113235"/>
            <a:ext cx="5472112" cy="3780234"/>
            <a:chOff x="1429" y="935"/>
            <a:chExt cx="3447" cy="3175"/>
          </a:xfrm>
        </p:grpSpPr>
        <p:sp>
          <p:nvSpPr>
            <p:cNvPr id="392198" name="Rectangle 6"/>
            <p:cNvSpPr>
              <a:spLocks noChangeArrowheads="1"/>
            </p:cNvSpPr>
            <p:nvPr/>
          </p:nvSpPr>
          <p:spPr bwMode="auto">
            <a:xfrm>
              <a:off x="2537" y="1320"/>
              <a:ext cx="739" cy="29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199" name="Rectangle 7"/>
            <p:cNvSpPr>
              <a:spLocks noChangeArrowheads="1"/>
            </p:cNvSpPr>
            <p:nvPr/>
          </p:nvSpPr>
          <p:spPr bwMode="auto">
            <a:xfrm>
              <a:off x="2537" y="1907"/>
              <a:ext cx="739" cy="2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0" name="AutoShape 8"/>
            <p:cNvSpPr>
              <a:spLocks noChangeArrowheads="1"/>
            </p:cNvSpPr>
            <p:nvPr/>
          </p:nvSpPr>
          <p:spPr bwMode="auto">
            <a:xfrm>
              <a:off x="1829" y="2495"/>
              <a:ext cx="2216" cy="734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1" name="AutoShape 9"/>
            <p:cNvSpPr>
              <a:spLocks noChangeArrowheads="1"/>
            </p:cNvSpPr>
            <p:nvPr/>
          </p:nvSpPr>
          <p:spPr bwMode="auto">
            <a:xfrm>
              <a:off x="2198" y="3500"/>
              <a:ext cx="1355" cy="302"/>
            </a:xfrm>
            <a:prstGeom prst="parallelogram">
              <a:avLst>
                <a:gd name="adj" fmla="val 112169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2" name="Line 10"/>
            <p:cNvSpPr>
              <a:spLocks noChangeShapeType="1"/>
            </p:cNvSpPr>
            <p:nvPr/>
          </p:nvSpPr>
          <p:spPr bwMode="auto">
            <a:xfrm>
              <a:off x="2925" y="935"/>
              <a:ext cx="2" cy="38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3" name="Line 11"/>
            <p:cNvSpPr>
              <a:spLocks noChangeShapeType="1"/>
            </p:cNvSpPr>
            <p:nvPr/>
          </p:nvSpPr>
          <p:spPr bwMode="auto">
            <a:xfrm>
              <a:off x="2937" y="1613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4" name="Line 12"/>
            <p:cNvSpPr>
              <a:spLocks noChangeShapeType="1"/>
            </p:cNvSpPr>
            <p:nvPr/>
          </p:nvSpPr>
          <p:spPr bwMode="auto">
            <a:xfrm>
              <a:off x="2937" y="2201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5" name="Line 13"/>
            <p:cNvSpPr>
              <a:spLocks noChangeShapeType="1"/>
            </p:cNvSpPr>
            <p:nvPr/>
          </p:nvSpPr>
          <p:spPr bwMode="auto">
            <a:xfrm>
              <a:off x="2927" y="322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6" name="Line 14"/>
            <p:cNvSpPr>
              <a:spLocks noChangeShapeType="1"/>
            </p:cNvSpPr>
            <p:nvPr/>
          </p:nvSpPr>
          <p:spPr bwMode="auto">
            <a:xfrm>
              <a:off x="2906" y="3816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7" name="Line 15"/>
            <p:cNvSpPr>
              <a:spLocks noChangeShapeType="1"/>
            </p:cNvSpPr>
            <p:nvPr/>
          </p:nvSpPr>
          <p:spPr bwMode="auto">
            <a:xfrm>
              <a:off x="4025" y="2850"/>
              <a:ext cx="4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8" name="Line 16"/>
            <p:cNvSpPr>
              <a:spLocks noChangeShapeType="1"/>
            </p:cNvSpPr>
            <p:nvPr/>
          </p:nvSpPr>
          <p:spPr bwMode="auto">
            <a:xfrm>
              <a:off x="2927" y="1187"/>
              <a:ext cx="16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09" name="Line 17"/>
            <p:cNvSpPr>
              <a:spLocks noChangeShapeType="1"/>
            </p:cNvSpPr>
            <p:nvPr/>
          </p:nvSpPr>
          <p:spPr bwMode="auto">
            <a:xfrm flipH="1">
              <a:off x="4517" y="1201"/>
              <a:ext cx="10" cy="16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2210" name="Text Box 18"/>
            <p:cNvSpPr txBox="1">
              <a:spLocks noChangeArrowheads="1"/>
            </p:cNvSpPr>
            <p:nvPr/>
          </p:nvSpPr>
          <p:spPr bwMode="auto">
            <a:xfrm>
              <a:off x="2470" y="1246"/>
              <a:ext cx="933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第三步</a:t>
              </a:r>
            </a:p>
          </p:txBody>
        </p:sp>
        <p:sp>
          <p:nvSpPr>
            <p:cNvPr id="392211" name="Text Box 19"/>
            <p:cNvSpPr txBox="1">
              <a:spLocks noChangeArrowheads="1"/>
            </p:cNvSpPr>
            <p:nvPr/>
          </p:nvSpPr>
          <p:spPr bwMode="auto">
            <a:xfrm>
              <a:off x="2489" y="1877"/>
              <a:ext cx="958" cy="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第四步</a:t>
              </a:r>
            </a:p>
          </p:txBody>
        </p:sp>
        <p:sp>
          <p:nvSpPr>
            <p:cNvPr id="392212" name="Text Box 20"/>
            <p:cNvSpPr txBox="1">
              <a:spLocks noChangeArrowheads="1"/>
            </p:cNvSpPr>
            <p:nvPr/>
          </p:nvSpPr>
          <p:spPr bwMode="auto">
            <a:xfrm>
              <a:off x="2489" y="2494"/>
              <a:ext cx="1298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|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dirty="0" smtClean="0">
                  <a:latin typeface="Times New Roman" pitchFamily="18" charset="0"/>
                  <a:ea typeface="宋体" panose="02010600030101010101" pitchFamily="2" charset="-122"/>
                </a:rPr>
                <a:t>|&lt;</a:t>
              </a:r>
              <a:r>
                <a:rPr lang="en-US" altLang="zh-CN" sz="2800" i="1" dirty="0" smtClean="0">
                  <a:latin typeface="Times New Roman" pitchFamily="18" charset="0"/>
                  <a:ea typeface="宋体" panose="02010600030101010101" pitchFamily="2" charset="-122"/>
                </a:rPr>
                <a:t>d</a:t>
              </a:r>
              <a:r>
                <a:rPr lang="zh-CN" altLang="en-US" sz="2800" dirty="0" smtClean="0">
                  <a:latin typeface="Times New Roman" pitchFamily="18" charset="0"/>
                  <a:ea typeface="宋体" panose="02010600030101010101" pitchFamily="2" charset="-122"/>
                </a:rPr>
                <a:t>或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800" dirty="0">
                  <a:latin typeface="Times New Roman" pitchFamily="18" charset="0"/>
                  <a:ea typeface="宋体" panose="02010600030101010101" pitchFamily="2" charset="-122"/>
                </a:rPr>
                <a:t>)=0?</a:t>
              </a:r>
            </a:p>
          </p:txBody>
        </p:sp>
        <p:sp>
          <p:nvSpPr>
            <p:cNvPr id="392213" name="Text Box 21"/>
            <p:cNvSpPr txBox="1">
              <a:spLocks noChangeArrowheads="1"/>
            </p:cNvSpPr>
            <p:nvPr/>
          </p:nvSpPr>
          <p:spPr bwMode="auto">
            <a:xfrm>
              <a:off x="2543" y="3430"/>
              <a:ext cx="739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i="1" dirty="0">
                  <a:latin typeface="Times New Roman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392214" name="Text Box 22"/>
            <p:cNvSpPr txBox="1">
              <a:spLocks noChangeArrowheads="1"/>
            </p:cNvSpPr>
            <p:nvPr/>
          </p:nvSpPr>
          <p:spPr bwMode="auto">
            <a:xfrm>
              <a:off x="2906" y="3144"/>
              <a:ext cx="493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92215" name="Text Box 23"/>
            <p:cNvSpPr txBox="1">
              <a:spLocks noChangeArrowheads="1"/>
            </p:cNvSpPr>
            <p:nvPr/>
          </p:nvSpPr>
          <p:spPr bwMode="auto">
            <a:xfrm>
              <a:off x="4076" y="2495"/>
              <a:ext cx="50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92216" name="Rectangle 24"/>
            <p:cNvSpPr>
              <a:spLocks noChangeArrowheads="1"/>
            </p:cNvSpPr>
            <p:nvPr/>
          </p:nvSpPr>
          <p:spPr bwMode="auto">
            <a:xfrm>
              <a:off x="1429" y="1068"/>
              <a:ext cx="3447" cy="293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9394" name="Picture 2" descr="C:\Documents and Settings\Administrator\桌面\新建文件夹 (4)\u=2621693357,2030354631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00300"/>
            <a:ext cx="2025955" cy="260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32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Documents and Settings\Administrator\桌面\新建文件夹 (4)\u=1967787281,3601374674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2028"/>
            <a:ext cx="263842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3220" name="Text Box 4"/>
          <p:cNvSpPr txBox="1">
            <a:spLocks noChangeArrowheads="1"/>
          </p:cNvSpPr>
          <p:nvPr/>
        </p:nvSpPr>
        <p:spPr bwMode="auto">
          <a:xfrm>
            <a:off x="22806" y="-10643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  <a:latin typeface="宋体" pitchFamily="2" charset="-122"/>
              </a:rPr>
              <a:t>思考</a:t>
            </a:r>
            <a:r>
              <a:rPr lang="en-US" altLang="zh-CN" sz="2800" b="1" dirty="0">
                <a:solidFill>
                  <a:srgbClr val="66FF33"/>
                </a:solidFill>
                <a:latin typeface="宋体" pitchFamily="2" charset="-122"/>
              </a:rPr>
              <a:t>5:</a:t>
            </a:r>
            <a:r>
              <a:rPr lang="zh-CN" altLang="en-US" sz="2800" b="1" dirty="0">
                <a:latin typeface="宋体" pitchFamily="2" charset="-122"/>
              </a:rPr>
              <a:t>根据上述分析，你能画出表示整个算法的程序框图吗？</a:t>
            </a:r>
          </a:p>
        </p:txBody>
      </p:sp>
      <p:grpSp>
        <p:nvGrpSpPr>
          <p:cNvPr id="393267" name="Group 51"/>
          <p:cNvGrpSpPr>
            <a:grpSpLocks/>
          </p:cNvGrpSpPr>
          <p:nvPr/>
        </p:nvGrpSpPr>
        <p:grpSpPr bwMode="auto">
          <a:xfrm>
            <a:off x="4275138" y="519113"/>
            <a:ext cx="1206500" cy="308372"/>
            <a:chOff x="2693" y="464"/>
            <a:chExt cx="760" cy="231"/>
          </a:xfrm>
        </p:grpSpPr>
        <p:sp>
          <p:nvSpPr>
            <p:cNvPr id="393237" name="AutoShape 21"/>
            <p:cNvSpPr>
              <a:spLocks noChangeArrowheads="1"/>
            </p:cNvSpPr>
            <p:nvPr/>
          </p:nvSpPr>
          <p:spPr bwMode="auto">
            <a:xfrm>
              <a:off x="2693" y="482"/>
              <a:ext cx="660" cy="177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38" name="Text Box 22"/>
            <p:cNvSpPr txBox="1">
              <a:spLocks noChangeArrowheads="1"/>
            </p:cNvSpPr>
            <p:nvPr/>
          </p:nvSpPr>
          <p:spPr bwMode="auto">
            <a:xfrm>
              <a:off x="2793" y="464"/>
              <a:ext cx="6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开始</a:t>
              </a:r>
              <a:endParaRPr lang="zh-CN" altLang="en-US" sz="1600" b="1" dirty="0"/>
            </a:p>
          </p:txBody>
        </p:sp>
      </p:grpSp>
      <p:grpSp>
        <p:nvGrpSpPr>
          <p:cNvPr id="393271" name="Group 55"/>
          <p:cNvGrpSpPr>
            <a:grpSpLocks/>
          </p:cNvGrpSpPr>
          <p:nvPr/>
        </p:nvGrpSpPr>
        <p:grpSpPr bwMode="auto">
          <a:xfrm>
            <a:off x="4222750" y="4874419"/>
            <a:ext cx="1047750" cy="275035"/>
            <a:chOff x="2660" y="4094"/>
            <a:chExt cx="660" cy="231"/>
          </a:xfrm>
        </p:grpSpPr>
        <p:sp>
          <p:nvSpPr>
            <p:cNvPr id="393239" name="AutoShape 23"/>
            <p:cNvSpPr>
              <a:spLocks noChangeArrowheads="1"/>
            </p:cNvSpPr>
            <p:nvPr/>
          </p:nvSpPr>
          <p:spPr bwMode="auto">
            <a:xfrm>
              <a:off x="2660" y="4119"/>
              <a:ext cx="660" cy="201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40" name="Text Box 24"/>
            <p:cNvSpPr txBox="1">
              <a:spLocks noChangeArrowheads="1"/>
            </p:cNvSpPr>
            <p:nvPr/>
          </p:nvSpPr>
          <p:spPr bwMode="auto">
            <a:xfrm>
              <a:off x="2769" y="4094"/>
              <a:ext cx="48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结束</a:t>
              </a:r>
              <a:endParaRPr lang="zh-CN" altLang="en-US" sz="1600" b="1" dirty="0"/>
            </a:p>
          </p:txBody>
        </p:sp>
      </p:grpSp>
      <p:grpSp>
        <p:nvGrpSpPr>
          <p:cNvPr id="393272" name="Group 56"/>
          <p:cNvGrpSpPr>
            <a:grpSpLocks/>
          </p:cNvGrpSpPr>
          <p:nvPr/>
        </p:nvGrpSpPr>
        <p:grpSpPr bwMode="auto">
          <a:xfrm>
            <a:off x="1828800" y="2432447"/>
            <a:ext cx="4140200" cy="1475184"/>
            <a:chOff x="1152" y="2043"/>
            <a:chExt cx="2608" cy="1239"/>
          </a:xfrm>
        </p:grpSpPr>
        <p:sp>
          <p:nvSpPr>
            <p:cNvPr id="393236" name="Line 20"/>
            <p:cNvSpPr>
              <a:spLocks noChangeShapeType="1"/>
            </p:cNvSpPr>
            <p:nvPr/>
          </p:nvSpPr>
          <p:spPr bwMode="auto">
            <a:xfrm>
              <a:off x="3034" y="2043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48" name="Line 32"/>
            <p:cNvSpPr>
              <a:spLocks noChangeShapeType="1"/>
            </p:cNvSpPr>
            <p:nvPr/>
          </p:nvSpPr>
          <p:spPr bwMode="auto">
            <a:xfrm>
              <a:off x="3023" y="2973"/>
              <a:ext cx="0" cy="3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3269" name="Group 53"/>
            <p:cNvGrpSpPr>
              <a:grpSpLocks/>
            </p:cNvGrpSpPr>
            <p:nvPr/>
          </p:nvGrpSpPr>
          <p:grpSpPr bwMode="auto">
            <a:xfrm>
              <a:off x="1152" y="2149"/>
              <a:ext cx="2608" cy="946"/>
              <a:chOff x="1152" y="2149"/>
              <a:chExt cx="2608" cy="946"/>
            </a:xfrm>
          </p:grpSpPr>
          <p:sp>
            <p:nvSpPr>
              <p:cNvPr id="393241" name="AutoShape 25"/>
              <p:cNvSpPr>
                <a:spLocks noChangeArrowheads="1"/>
              </p:cNvSpPr>
              <p:nvPr/>
            </p:nvSpPr>
            <p:spPr bwMode="auto">
              <a:xfrm>
                <a:off x="2308" y="2194"/>
                <a:ext cx="1452" cy="386"/>
              </a:xfrm>
              <a:prstGeom prst="diamond">
                <a:avLst/>
              </a:prstGeom>
              <a:noFill/>
              <a:ln w="28575" algn="ctr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242" name="Rectangle 26"/>
              <p:cNvSpPr>
                <a:spLocks noChangeArrowheads="1"/>
              </p:cNvSpPr>
              <p:nvPr/>
            </p:nvSpPr>
            <p:spPr bwMode="auto">
              <a:xfrm>
                <a:off x="2627" y="2812"/>
                <a:ext cx="792" cy="154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243" name="Text Box 27"/>
              <p:cNvSpPr txBox="1">
                <a:spLocks noChangeArrowheads="1"/>
              </p:cNvSpPr>
              <p:nvPr/>
            </p:nvSpPr>
            <p:spPr bwMode="auto">
              <a:xfrm>
                <a:off x="2627" y="2197"/>
                <a:ext cx="1056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f</a:t>
                </a:r>
                <a:r>
                  <a:rPr lang="en-US" altLang="zh-CN" sz="1600" b="1" dirty="0">
                    <a:latin typeface="Times New Roman" pitchFamily="18" charset="0"/>
                  </a:rPr>
                  <a:t>(</a:t>
                </a:r>
                <a:r>
                  <a:rPr lang="en-US" altLang="zh-CN" sz="1600" b="1" i="1" dirty="0">
                    <a:latin typeface="Times New Roman" pitchFamily="18" charset="0"/>
                  </a:rPr>
                  <a:t>a</a:t>
                </a:r>
                <a:r>
                  <a:rPr lang="en-US" altLang="zh-CN" sz="1600" b="1" dirty="0">
                    <a:latin typeface="Times New Roman" pitchFamily="18" charset="0"/>
                  </a:rPr>
                  <a:t>)</a:t>
                </a:r>
                <a:r>
                  <a:rPr lang="en-US" altLang="zh-CN" sz="1600" b="1" i="1" dirty="0">
                    <a:latin typeface="Times New Roman" pitchFamily="18" charset="0"/>
                  </a:rPr>
                  <a:t>f</a:t>
                </a:r>
                <a:r>
                  <a:rPr lang="en-US" altLang="zh-CN" sz="1600" b="1" dirty="0">
                    <a:latin typeface="Times New Roman" pitchFamily="18" charset="0"/>
                  </a:rPr>
                  <a:t>(</a:t>
                </a:r>
                <a:r>
                  <a:rPr lang="en-US" altLang="zh-CN" sz="1600" b="1" i="1" dirty="0">
                    <a:latin typeface="Times New Roman" pitchFamily="18" charset="0"/>
                  </a:rPr>
                  <a:t>m</a:t>
                </a:r>
                <a:r>
                  <a:rPr lang="en-US" altLang="zh-CN" sz="1600" b="1" dirty="0">
                    <a:latin typeface="Times New Roman" pitchFamily="18" charset="0"/>
                  </a:rPr>
                  <a:t>)&lt;0?</a:t>
                </a:r>
                <a:r>
                  <a:rPr lang="zh-CN" altLang="en-US" sz="2000" b="1" dirty="0">
                    <a:latin typeface="Times New Roman" pitchFamily="18" charset="0"/>
                  </a:rPr>
                  <a:t>？</a:t>
                </a:r>
                <a:endParaRPr lang="zh-CN" altLang="en-US" sz="2000" b="1" dirty="0"/>
              </a:p>
            </p:txBody>
          </p:sp>
          <p:sp>
            <p:nvSpPr>
              <p:cNvPr id="393244" name="Text Box 28"/>
              <p:cNvSpPr txBox="1">
                <a:spLocks noChangeArrowheads="1"/>
              </p:cNvSpPr>
              <p:nvPr/>
            </p:nvSpPr>
            <p:spPr bwMode="auto">
              <a:xfrm>
                <a:off x="1317" y="2707"/>
                <a:ext cx="660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a</a:t>
                </a:r>
                <a:r>
                  <a:rPr lang="en-US" altLang="zh-CN" sz="1600" b="1" dirty="0">
                    <a:latin typeface="Times New Roman" pitchFamily="18" charset="0"/>
                  </a:rPr>
                  <a:t>=</a:t>
                </a:r>
                <a:r>
                  <a:rPr lang="en-US" altLang="zh-CN" sz="1600" b="1" i="1" dirty="0">
                    <a:latin typeface="Times New Roman" pitchFamily="18" charset="0"/>
                  </a:rPr>
                  <a:t>m</a:t>
                </a:r>
                <a:endParaRPr lang="en-US" altLang="zh-CN" sz="1600" b="1" i="1" dirty="0"/>
              </a:p>
            </p:txBody>
          </p:sp>
          <p:sp>
            <p:nvSpPr>
              <p:cNvPr id="393245" name="Text Box 29"/>
              <p:cNvSpPr txBox="1">
                <a:spLocks noChangeArrowheads="1"/>
              </p:cNvSpPr>
              <p:nvPr/>
            </p:nvSpPr>
            <p:spPr bwMode="auto">
              <a:xfrm>
                <a:off x="2795" y="2746"/>
                <a:ext cx="52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b</a:t>
                </a:r>
                <a:r>
                  <a:rPr lang="en-US" altLang="zh-CN" sz="1600" b="1" dirty="0">
                    <a:latin typeface="Times New Roman" pitchFamily="18" charset="0"/>
                  </a:rPr>
                  <a:t>=</a:t>
                </a:r>
                <a:r>
                  <a:rPr lang="en-US" altLang="zh-CN" sz="1600" b="1" i="1" dirty="0">
                    <a:latin typeface="Times New Roman" pitchFamily="18" charset="0"/>
                  </a:rPr>
                  <a:t>m</a:t>
                </a:r>
                <a:endParaRPr lang="en-US" altLang="zh-CN" sz="1600" b="1" i="1" dirty="0"/>
              </a:p>
            </p:txBody>
          </p:sp>
          <p:sp>
            <p:nvSpPr>
              <p:cNvPr id="393246" name="Text Box 30"/>
              <p:cNvSpPr txBox="1">
                <a:spLocks noChangeArrowheads="1"/>
              </p:cNvSpPr>
              <p:nvPr/>
            </p:nvSpPr>
            <p:spPr bwMode="auto">
              <a:xfrm>
                <a:off x="3004" y="2535"/>
                <a:ext cx="396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是</a:t>
                </a:r>
                <a:endParaRPr lang="zh-CN" altLang="en-US" sz="1600" b="1" dirty="0"/>
              </a:p>
            </p:txBody>
          </p:sp>
          <p:sp>
            <p:nvSpPr>
              <p:cNvPr id="393247" name="Text Box 31"/>
              <p:cNvSpPr txBox="1">
                <a:spLocks noChangeArrowheads="1"/>
              </p:cNvSpPr>
              <p:nvPr/>
            </p:nvSpPr>
            <p:spPr bwMode="auto">
              <a:xfrm>
                <a:off x="1911" y="2149"/>
                <a:ext cx="397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否</a:t>
                </a:r>
                <a:endParaRPr lang="zh-CN" altLang="en-US" sz="1600" b="1" dirty="0"/>
              </a:p>
            </p:txBody>
          </p:sp>
          <p:sp>
            <p:nvSpPr>
              <p:cNvPr id="393249" name="Line 33"/>
              <p:cNvSpPr>
                <a:spLocks noChangeShapeType="1"/>
              </p:cNvSpPr>
              <p:nvPr/>
            </p:nvSpPr>
            <p:spPr bwMode="auto">
              <a:xfrm>
                <a:off x="3023" y="2580"/>
                <a:ext cx="0" cy="2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250" name="Rectangle 34"/>
              <p:cNvSpPr>
                <a:spLocks noChangeArrowheads="1"/>
              </p:cNvSpPr>
              <p:nvPr/>
            </p:nvSpPr>
            <p:spPr bwMode="auto">
              <a:xfrm>
                <a:off x="1152" y="2771"/>
                <a:ext cx="792" cy="155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251" name="Line 35"/>
              <p:cNvSpPr>
                <a:spLocks noChangeShapeType="1"/>
              </p:cNvSpPr>
              <p:nvPr/>
            </p:nvSpPr>
            <p:spPr bwMode="auto">
              <a:xfrm flipH="1">
                <a:off x="1526" y="2386"/>
                <a:ext cx="79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252" name="Line 36"/>
              <p:cNvSpPr>
                <a:spLocks noChangeShapeType="1"/>
              </p:cNvSpPr>
              <p:nvPr/>
            </p:nvSpPr>
            <p:spPr bwMode="auto">
              <a:xfrm>
                <a:off x="1548" y="2389"/>
                <a:ext cx="0" cy="3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253" name="Line 37"/>
              <p:cNvSpPr>
                <a:spLocks noChangeShapeType="1"/>
              </p:cNvSpPr>
              <p:nvPr/>
            </p:nvSpPr>
            <p:spPr bwMode="auto">
              <a:xfrm>
                <a:off x="1581" y="2941"/>
                <a:ext cx="0" cy="1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254" name="Line 38"/>
              <p:cNvSpPr>
                <a:spLocks noChangeShapeType="1"/>
              </p:cNvSpPr>
              <p:nvPr/>
            </p:nvSpPr>
            <p:spPr bwMode="auto">
              <a:xfrm>
                <a:off x="1581" y="3090"/>
                <a:ext cx="145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93270" name="Group 54"/>
          <p:cNvGrpSpPr>
            <a:grpSpLocks/>
          </p:cNvGrpSpPr>
          <p:nvPr/>
        </p:nvGrpSpPr>
        <p:grpSpPr bwMode="auto">
          <a:xfrm>
            <a:off x="2911476" y="1947863"/>
            <a:ext cx="4613275" cy="2964656"/>
            <a:chOff x="1834" y="1636"/>
            <a:chExt cx="2906" cy="2490"/>
          </a:xfrm>
        </p:grpSpPr>
        <p:sp>
          <p:nvSpPr>
            <p:cNvPr id="393255" name="AutoShape 39"/>
            <p:cNvSpPr>
              <a:spLocks noChangeArrowheads="1"/>
            </p:cNvSpPr>
            <p:nvPr/>
          </p:nvSpPr>
          <p:spPr bwMode="auto">
            <a:xfrm>
              <a:off x="1834" y="3277"/>
              <a:ext cx="2378" cy="386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56" name="AutoShape 40"/>
            <p:cNvSpPr>
              <a:spLocks noChangeArrowheads="1"/>
            </p:cNvSpPr>
            <p:nvPr/>
          </p:nvSpPr>
          <p:spPr bwMode="auto">
            <a:xfrm>
              <a:off x="2231" y="3806"/>
              <a:ext cx="1452" cy="158"/>
            </a:xfrm>
            <a:prstGeom prst="parallelogram">
              <a:avLst>
                <a:gd name="adj" fmla="val 229747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57" name="Line 41"/>
            <p:cNvSpPr>
              <a:spLocks noChangeShapeType="1"/>
            </p:cNvSpPr>
            <p:nvPr/>
          </p:nvSpPr>
          <p:spPr bwMode="auto">
            <a:xfrm>
              <a:off x="3012" y="3659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58" name="Line 42"/>
            <p:cNvSpPr>
              <a:spLocks noChangeShapeType="1"/>
            </p:cNvSpPr>
            <p:nvPr/>
          </p:nvSpPr>
          <p:spPr bwMode="auto">
            <a:xfrm>
              <a:off x="2990" y="3972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59" name="Line 43"/>
            <p:cNvSpPr>
              <a:spLocks noChangeShapeType="1"/>
            </p:cNvSpPr>
            <p:nvPr/>
          </p:nvSpPr>
          <p:spPr bwMode="auto">
            <a:xfrm>
              <a:off x="4190" y="3472"/>
              <a:ext cx="5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60" name="Line 44"/>
            <p:cNvSpPr>
              <a:spLocks noChangeShapeType="1"/>
            </p:cNvSpPr>
            <p:nvPr/>
          </p:nvSpPr>
          <p:spPr bwMode="auto">
            <a:xfrm>
              <a:off x="3012" y="1647"/>
              <a:ext cx="17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61" name="Text Box 45"/>
            <p:cNvSpPr txBox="1">
              <a:spLocks noChangeArrowheads="1"/>
            </p:cNvSpPr>
            <p:nvPr/>
          </p:nvSpPr>
          <p:spPr bwMode="auto">
            <a:xfrm>
              <a:off x="2344" y="3355"/>
              <a:ext cx="145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dirty="0">
                  <a:latin typeface="Times New Roman" pitchFamily="18" charset="0"/>
                </a:rPr>
                <a:t>|</a:t>
              </a:r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en-US" altLang="zh-CN" sz="1600" b="1" dirty="0">
                  <a:latin typeface="宋体" pitchFamily="2" charset="-122"/>
                </a:rPr>
                <a:t>-</a:t>
              </a:r>
              <a:r>
                <a:rPr lang="en-US" altLang="zh-CN" sz="1600" b="1" i="1" dirty="0">
                  <a:latin typeface="Times New Roman" pitchFamily="18" charset="0"/>
                </a:rPr>
                <a:t>b</a:t>
              </a:r>
              <a:r>
                <a:rPr lang="en-US" altLang="zh-CN" sz="1600" b="1" dirty="0">
                  <a:latin typeface="Times New Roman" pitchFamily="18" charset="0"/>
                </a:rPr>
                <a:t>|&lt;</a:t>
              </a:r>
              <a:r>
                <a:rPr lang="en-US" altLang="zh-CN" sz="1600" b="1" i="1" dirty="0">
                  <a:latin typeface="Times New Roman" pitchFamily="18" charset="0"/>
                </a:rPr>
                <a:t>d</a:t>
              </a:r>
              <a:r>
                <a:rPr lang="zh-CN" altLang="en-US" sz="1600" b="1" dirty="0">
                  <a:latin typeface="Times New Roman" pitchFamily="18" charset="0"/>
                </a:rPr>
                <a:t>或</a:t>
              </a:r>
              <a:r>
                <a:rPr lang="en-US" altLang="zh-CN" sz="1600" b="1" i="1" dirty="0">
                  <a:latin typeface="Times New Roman" pitchFamily="18" charset="0"/>
                </a:rPr>
                <a:t>f</a:t>
              </a:r>
              <a:r>
                <a:rPr lang="en-US" altLang="zh-CN" sz="1600" b="1" dirty="0">
                  <a:latin typeface="Times New Roman" pitchFamily="18" charset="0"/>
                </a:rPr>
                <a:t>(</a:t>
              </a:r>
              <a:r>
                <a:rPr lang="en-US" altLang="zh-CN" sz="1600" b="1" i="1" dirty="0">
                  <a:latin typeface="Times New Roman" pitchFamily="18" charset="0"/>
                </a:rPr>
                <a:t>m</a:t>
              </a:r>
              <a:r>
                <a:rPr lang="en-US" altLang="zh-CN" sz="1600" b="1" dirty="0">
                  <a:latin typeface="Times New Roman" pitchFamily="18" charset="0"/>
                </a:rPr>
                <a:t>)=0?</a:t>
              </a:r>
              <a:endParaRPr lang="en-US" altLang="zh-CN" sz="1600" b="1" dirty="0"/>
            </a:p>
          </p:txBody>
        </p:sp>
        <p:sp>
          <p:nvSpPr>
            <p:cNvPr id="393262" name="Text Box 46"/>
            <p:cNvSpPr txBox="1">
              <a:spLocks noChangeArrowheads="1"/>
            </p:cNvSpPr>
            <p:nvPr/>
          </p:nvSpPr>
          <p:spPr bwMode="auto">
            <a:xfrm>
              <a:off x="2602" y="3736"/>
              <a:ext cx="792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输出</a:t>
              </a:r>
              <a:r>
                <a:rPr lang="en-US" altLang="zh-CN" sz="1600" b="1" i="1" dirty="0">
                  <a:latin typeface="Times New Roman" pitchFamily="18" charset="0"/>
                </a:rPr>
                <a:t>m</a:t>
              </a:r>
              <a:endParaRPr lang="en-US" altLang="zh-CN" sz="1600" b="1" i="1" dirty="0"/>
            </a:p>
          </p:txBody>
        </p:sp>
        <p:sp>
          <p:nvSpPr>
            <p:cNvPr id="393263" name="Text Box 47"/>
            <p:cNvSpPr txBox="1">
              <a:spLocks noChangeArrowheads="1"/>
            </p:cNvSpPr>
            <p:nvPr/>
          </p:nvSpPr>
          <p:spPr bwMode="auto">
            <a:xfrm>
              <a:off x="3025" y="3594"/>
              <a:ext cx="4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  <p:sp>
          <p:nvSpPr>
            <p:cNvPr id="393264" name="Text Box 48"/>
            <p:cNvSpPr txBox="1">
              <a:spLocks noChangeArrowheads="1"/>
            </p:cNvSpPr>
            <p:nvPr/>
          </p:nvSpPr>
          <p:spPr bwMode="auto">
            <a:xfrm>
              <a:off x="4215" y="3226"/>
              <a:ext cx="434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93265" name="Freeform 49"/>
            <p:cNvSpPr>
              <a:spLocks/>
            </p:cNvSpPr>
            <p:nvPr/>
          </p:nvSpPr>
          <p:spPr bwMode="auto">
            <a:xfrm>
              <a:off x="4730" y="1636"/>
              <a:ext cx="10" cy="1833"/>
            </a:xfrm>
            <a:custGeom>
              <a:avLst/>
              <a:gdLst>
                <a:gd name="T0" fmla="*/ 14 w 14"/>
                <a:gd name="T1" fmla="*/ 0 h 3705"/>
                <a:gd name="T2" fmla="*/ 0 w 14"/>
                <a:gd name="T3" fmla="*/ 3705 h 3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3705">
                  <a:moveTo>
                    <a:pt x="14" y="0"/>
                  </a:moveTo>
                  <a:lnTo>
                    <a:pt x="0" y="3705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3268" name="Group 52"/>
          <p:cNvGrpSpPr>
            <a:grpSpLocks/>
          </p:cNvGrpSpPr>
          <p:nvPr/>
        </p:nvGrpSpPr>
        <p:grpSpPr bwMode="auto">
          <a:xfrm>
            <a:off x="3195637" y="776630"/>
            <a:ext cx="3146425" cy="1635919"/>
            <a:chOff x="2021" y="654"/>
            <a:chExt cx="1982" cy="1374"/>
          </a:xfrm>
        </p:grpSpPr>
        <p:sp>
          <p:nvSpPr>
            <p:cNvPr id="393227" name="Rectangle 11"/>
            <p:cNvSpPr>
              <a:spLocks noChangeArrowheads="1"/>
            </p:cNvSpPr>
            <p:nvPr/>
          </p:nvSpPr>
          <p:spPr bwMode="auto">
            <a:xfrm>
              <a:off x="2484" y="808"/>
              <a:ext cx="1056" cy="23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28" name="Text Box 12"/>
            <p:cNvSpPr txBox="1">
              <a:spLocks noChangeArrowheads="1"/>
            </p:cNvSpPr>
            <p:nvPr/>
          </p:nvSpPr>
          <p:spPr bwMode="auto">
            <a:xfrm>
              <a:off x="2604" y="808"/>
              <a:ext cx="924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f</a:t>
              </a:r>
              <a:r>
                <a:rPr lang="en-US" altLang="zh-CN" sz="1600" b="1" dirty="0">
                  <a:latin typeface="Times New Roman" pitchFamily="18" charset="0"/>
                </a:rPr>
                <a:t>(</a:t>
              </a:r>
              <a:r>
                <a:rPr lang="en-US" altLang="zh-CN" sz="1600" b="1" i="1" dirty="0">
                  <a:latin typeface="Times New Roman" pitchFamily="18" charset="0"/>
                </a:rPr>
                <a:t>x</a:t>
              </a:r>
              <a:r>
                <a:rPr lang="en-US" altLang="zh-CN" sz="1600" b="1" dirty="0">
                  <a:latin typeface="Times New Roman" pitchFamily="18" charset="0"/>
                </a:rPr>
                <a:t>)=</a:t>
              </a:r>
              <a:r>
                <a:rPr lang="en-US" altLang="zh-CN" sz="1600" b="1" i="1" dirty="0">
                  <a:latin typeface="Times New Roman" pitchFamily="18" charset="0"/>
                </a:rPr>
                <a:t>x</a:t>
              </a:r>
              <a:r>
                <a:rPr lang="en-US" altLang="zh-CN" sz="1600" b="1" baseline="30000" dirty="0">
                  <a:latin typeface="Times New Roman" pitchFamily="18" charset="0"/>
                </a:rPr>
                <a:t>2</a:t>
              </a:r>
              <a:r>
                <a:rPr lang="en-US" altLang="zh-CN" sz="1600" b="1" dirty="0">
                  <a:latin typeface="宋体" pitchFamily="2" charset="-122"/>
                </a:rPr>
                <a:t>-</a:t>
              </a:r>
              <a:r>
                <a:rPr lang="en-US" altLang="zh-CN" sz="1600" b="1" dirty="0">
                  <a:latin typeface="Times New Roman" pitchFamily="18" charset="0"/>
                </a:rPr>
                <a:t>2</a:t>
              </a:r>
              <a:endParaRPr lang="en-US" altLang="zh-CN" sz="1600" b="1" dirty="0"/>
            </a:p>
          </p:txBody>
        </p:sp>
        <p:sp>
          <p:nvSpPr>
            <p:cNvPr id="393229" name="Rectangle 13"/>
            <p:cNvSpPr>
              <a:spLocks noChangeArrowheads="1"/>
            </p:cNvSpPr>
            <p:nvPr/>
          </p:nvSpPr>
          <p:spPr bwMode="auto">
            <a:xfrm>
              <a:off x="2352" y="1727"/>
              <a:ext cx="1320" cy="301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31" name="Line 15"/>
            <p:cNvSpPr>
              <a:spLocks noChangeShapeType="1"/>
            </p:cNvSpPr>
            <p:nvPr/>
          </p:nvSpPr>
          <p:spPr bwMode="auto">
            <a:xfrm>
              <a:off x="3012" y="654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32" name="AutoShape 16"/>
            <p:cNvSpPr>
              <a:spLocks noChangeArrowheads="1"/>
            </p:cNvSpPr>
            <p:nvPr/>
          </p:nvSpPr>
          <p:spPr bwMode="auto">
            <a:xfrm>
              <a:off x="2021" y="1194"/>
              <a:ext cx="1982" cy="386"/>
            </a:xfrm>
            <a:prstGeom prst="parallelogram">
              <a:avLst>
                <a:gd name="adj" fmla="val 128368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33" name="Text Box 17"/>
            <p:cNvSpPr txBox="1">
              <a:spLocks noChangeArrowheads="1"/>
            </p:cNvSpPr>
            <p:nvPr/>
          </p:nvSpPr>
          <p:spPr bwMode="auto">
            <a:xfrm>
              <a:off x="2433" y="1176"/>
              <a:ext cx="1350" cy="3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输入精确度</a:t>
              </a:r>
              <a:r>
                <a:rPr lang="en-US" altLang="zh-CN" sz="1600" b="1" i="1" dirty="0" smtClean="0">
                  <a:latin typeface="Times New Roman" pitchFamily="18" charset="0"/>
                </a:rPr>
                <a:t>d</a:t>
              </a:r>
              <a:r>
                <a:rPr lang="zh-CN" altLang="en-US" sz="1600" b="1" dirty="0" smtClean="0">
                  <a:latin typeface="Times New Roman" pitchFamily="18" charset="0"/>
                </a:rPr>
                <a:t>和</a:t>
              </a:r>
              <a:r>
                <a:rPr lang="zh-CN" altLang="en-US" sz="1600" b="1" dirty="0">
                  <a:latin typeface="Times New Roman" pitchFamily="18" charset="0"/>
                </a:rPr>
                <a:t>初始值</a:t>
              </a:r>
              <a:r>
                <a:rPr lang="en-US" altLang="zh-CN" sz="1600" b="1" i="1" dirty="0">
                  <a:latin typeface="Times New Roman" pitchFamily="18" charset="0"/>
                </a:rPr>
                <a:t>a</a:t>
              </a:r>
              <a:r>
                <a:rPr lang="zh-CN" altLang="en-US" sz="1600" b="1" dirty="0">
                  <a:latin typeface="Times New Roman" pitchFamily="18" charset="0"/>
                </a:rPr>
                <a:t>，</a:t>
              </a:r>
              <a:r>
                <a:rPr lang="en-US" altLang="zh-CN" sz="1600" b="1" dirty="0">
                  <a:latin typeface="Times New Roman" pitchFamily="18" charset="0"/>
                </a:rPr>
                <a:t>b</a:t>
              </a:r>
              <a:endParaRPr lang="en-US" altLang="zh-CN" sz="1600" b="1" dirty="0"/>
            </a:p>
          </p:txBody>
        </p:sp>
        <p:sp>
          <p:nvSpPr>
            <p:cNvPr id="393234" name="Line 18"/>
            <p:cNvSpPr>
              <a:spLocks noChangeShapeType="1"/>
            </p:cNvSpPr>
            <p:nvPr/>
          </p:nvSpPr>
          <p:spPr bwMode="auto">
            <a:xfrm>
              <a:off x="3012" y="1580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35" name="Line 19"/>
            <p:cNvSpPr>
              <a:spLocks noChangeShapeType="1"/>
            </p:cNvSpPr>
            <p:nvPr/>
          </p:nvSpPr>
          <p:spPr bwMode="auto">
            <a:xfrm>
              <a:off x="3001" y="1040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170363" y="1956164"/>
                <a:ext cx="848887" cy="4898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i="1" dirty="0" smtClean="0">
                    <a:latin typeface="+mn-lt"/>
                  </a:rPr>
                  <a:t>m</a:t>
                </a:r>
                <a:r>
                  <a:rPr lang="en-US" altLang="zh-CN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zh-CN" b="0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b="0" i="1" smtClean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363" y="1956164"/>
                <a:ext cx="848887" cy="489814"/>
              </a:xfrm>
              <a:prstGeom prst="rect">
                <a:avLst/>
              </a:prstGeom>
              <a:blipFill rotWithShape="1">
                <a:blip r:embed="rId4"/>
                <a:stretch>
                  <a:fillRect l="-575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340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3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3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3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3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3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9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9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4" name="Text Box 4"/>
          <p:cNvSpPr txBox="1">
            <a:spLocks noChangeArrowheads="1"/>
          </p:cNvSpPr>
          <p:nvPr/>
        </p:nvSpPr>
        <p:spPr bwMode="auto">
          <a:xfrm>
            <a:off x="-12701" y="0"/>
            <a:ext cx="89773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知识探究（三）：程序框图的阅读与理解</a:t>
            </a:r>
            <a:endParaRPr lang="zh-CN" altLang="en-US" sz="2800" dirty="0"/>
          </a:p>
        </p:txBody>
      </p:sp>
      <p:grpSp>
        <p:nvGrpSpPr>
          <p:cNvPr id="394285" name="Group 45"/>
          <p:cNvGrpSpPr>
            <a:grpSpLocks/>
          </p:cNvGrpSpPr>
          <p:nvPr/>
        </p:nvGrpSpPr>
        <p:grpSpPr bwMode="auto">
          <a:xfrm>
            <a:off x="827089" y="901304"/>
            <a:ext cx="7489825" cy="4242196"/>
            <a:chOff x="521" y="757"/>
            <a:chExt cx="4718" cy="3563"/>
          </a:xfrm>
        </p:grpSpPr>
        <p:sp>
          <p:nvSpPr>
            <p:cNvPr id="394245" name="Text Box 5"/>
            <p:cNvSpPr txBox="1">
              <a:spLocks noChangeArrowheads="1"/>
            </p:cNvSpPr>
            <p:nvPr/>
          </p:nvSpPr>
          <p:spPr bwMode="auto">
            <a:xfrm>
              <a:off x="521" y="757"/>
              <a:ext cx="295" cy="3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/>
                <a:t>考察下列程序框图：</a:t>
              </a:r>
            </a:p>
          </p:txBody>
        </p:sp>
        <p:grpSp>
          <p:nvGrpSpPr>
            <p:cNvPr id="394284" name="Group 44"/>
            <p:cNvGrpSpPr>
              <a:grpSpLocks/>
            </p:cNvGrpSpPr>
            <p:nvPr/>
          </p:nvGrpSpPr>
          <p:grpSpPr bwMode="auto">
            <a:xfrm>
              <a:off x="1066" y="845"/>
              <a:ext cx="4173" cy="3475"/>
              <a:chOff x="1247" y="981"/>
              <a:chExt cx="4173" cy="3175"/>
            </a:xfrm>
          </p:grpSpPr>
          <p:sp>
            <p:nvSpPr>
              <p:cNvPr id="394247" name="AutoShape 7"/>
              <p:cNvSpPr>
                <a:spLocks noChangeArrowheads="1"/>
              </p:cNvSpPr>
              <p:nvPr/>
            </p:nvSpPr>
            <p:spPr bwMode="auto">
              <a:xfrm>
                <a:off x="1556" y="1011"/>
                <a:ext cx="618" cy="182"/>
              </a:xfrm>
              <a:prstGeom prst="roundRect">
                <a:avLst>
                  <a:gd name="adj" fmla="val 16667"/>
                </a:avLst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48" name="AutoShape 8"/>
              <p:cNvSpPr>
                <a:spLocks noChangeArrowheads="1"/>
              </p:cNvSpPr>
              <p:nvPr/>
            </p:nvSpPr>
            <p:spPr bwMode="auto">
              <a:xfrm>
                <a:off x="1517" y="3922"/>
                <a:ext cx="619" cy="182"/>
              </a:xfrm>
              <a:prstGeom prst="roundRect">
                <a:avLst>
                  <a:gd name="adj" fmla="val 16667"/>
                </a:avLst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49" name="Rectangle 9"/>
              <p:cNvSpPr>
                <a:spLocks noChangeArrowheads="1"/>
              </p:cNvSpPr>
              <p:nvPr/>
            </p:nvSpPr>
            <p:spPr bwMode="auto">
              <a:xfrm>
                <a:off x="1556" y="1738"/>
                <a:ext cx="618" cy="182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0" name="Rectangle 10"/>
              <p:cNvSpPr>
                <a:spLocks noChangeArrowheads="1"/>
              </p:cNvSpPr>
              <p:nvPr/>
            </p:nvSpPr>
            <p:spPr bwMode="auto">
              <a:xfrm>
                <a:off x="1556" y="1375"/>
                <a:ext cx="618" cy="182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1" name="AutoShape 11"/>
              <p:cNvSpPr>
                <a:spLocks noChangeArrowheads="1"/>
              </p:cNvSpPr>
              <p:nvPr/>
            </p:nvSpPr>
            <p:spPr bwMode="auto">
              <a:xfrm>
                <a:off x="1247" y="2994"/>
                <a:ext cx="1236" cy="364"/>
              </a:xfrm>
              <a:prstGeom prst="diamond">
                <a:avLst/>
              </a:prstGeom>
              <a:noFill/>
              <a:ln w="28575" algn="ctr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2" name="AutoShape 12"/>
              <p:cNvSpPr>
                <a:spLocks noChangeArrowheads="1"/>
              </p:cNvSpPr>
              <p:nvPr/>
            </p:nvSpPr>
            <p:spPr bwMode="auto">
              <a:xfrm>
                <a:off x="2947" y="2991"/>
                <a:ext cx="1159" cy="385"/>
              </a:xfrm>
              <a:prstGeom prst="diamond">
                <a:avLst/>
              </a:prstGeom>
              <a:noFill/>
              <a:ln w="28575" algn="ctr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3" name="AutoShape 13"/>
              <p:cNvSpPr>
                <a:spLocks noChangeArrowheads="1"/>
              </p:cNvSpPr>
              <p:nvPr/>
            </p:nvSpPr>
            <p:spPr bwMode="auto">
              <a:xfrm>
                <a:off x="1247" y="3558"/>
                <a:ext cx="1236" cy="182"/>
              </a:xfrm>
              <a:prstGeom prst="parallelogram">
                <a:avLst>
                  <a:gd name="adj" fmla="val 169780"/>
                </a:avLst>
              </a:prstGeom>
              <a:noFill/>
              <a:ln w="28575" algn="ctr">
                <a:solidFill>
                  <a:srgbClr val="66FF33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4" name="Line 14"/>
              <p:cNvSpPr>
                <a:spLocks noChangeShapeType="1"/>
              </p:cNvSpPr>
              <p:nvPr/>
            </p:nvSpPr>
            <p:spPr bwMode="auto">
              <a:xfrm>
                <a:off x="1865" y="1193"/>
                <a:ext cx="0" cy="1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5" name="Line 15"/>
              <p:cNvSpPr>
                <a:spLocks noChangeShapeType="1"/>
              </p:cNvSpPr>
              <p:nvPr/>
            </p:nvSpPr>
            <p:spPr bwMode="auto">
              <a:xfrm>
                <a:off x="1865" y="1557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6" name="Line 16"/>
              <p:cNvSpPr>
                <a:spLocks noChangeShapeType="1"/>
              </p:cNvSpPr>
              <p:nvPr/>
            </p:nvSpPr>
            <p:spPr bwMode="auto">
              <a:xfrm>
                <a:off x="1839" y="3367"/>
                <a:ext cx="0" cy="1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7" name="Line 17"/>
              <p:cNvSpPr>
                <a:spLocks noChangeShapeType="1"/>
              </p:cNvSpPr>
              <p:nvPr/>
            </p:nvSpPr>
            <p:spPr bwMode="auto">
              <a:xfrm>
                <a:off x="1827" y="3740"/>
                <a:ext cx="0" cy="1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58" name="Text Box 18"/>
              <p:cNvSpPr txBox="1">
                <a:spLocks noChangeArrowheads="1"/>
              </p:cNvSpPr>
              <p:nvPr/>
            </p:nvSpPr>
            <p:spPr bwMode="auto">
              <a:xfrm>
                <a:off x="1556" y="981"/>
                <a:ext cx="773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开始</a:t>
                </a:r>
                <a:endParaRPr lang="zh-CN" altLang="en-US" sz="1600" b="1" dirty="0"/>
              </a:p>
            </p:txBody>
          </p:sp>
          <p:sp>
            <p:nvSpPr>
              <p:cNvPr id="394259" name="Text Box 19"/>
              <p:cNvSpPr txBox="1">
                <a:spLocks noChangeArrowheads="1"/>
              </p:cNvSpPr>
              <p:nvPr/>
            </p:nvSpPr>
            <p:spPr bwMode="auto">
              <a:xfrm>
                <a:off x="1477" y="3038"/>
                <a:ext cx="831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n</a:t>
                </a:r>
                <a:r>
                  <a:rPr lang="en-US" altLang="zh-CN" sz="1600" b="1" dirty="0">
                    <a:latin typeface="Times New Roman" pitchFamily="18" charset="0"/>
                  </a:rPr>
                  <a:t>≤100</a:t>
                </a:r>
                <a:r>
                  <a:rPr lang="zh-CN" altLang="en-US" sz="1600" b="1" dirty="0">
                    <a:latin typeface="Times New Roman" pitchFamily="18" charset="0"/>
                  </a:rPr>
                  <a:t>？</a:t>
                </a:r>
                <a:endParaRPr lang="zh-CN" altLang="en-US" sz="1600" b="1" dirty="0"/>
              </a:p>
            </p:txBody>
          </p:sp>
          <p:sp>
            <p:nvSpPr>
              <p:cNvPr id="394260" name="Text Box 20"/>
              <p:cNvSpPr txBox="1">
                <a:spLocks noChangeArrowheads="1"/>
              </p:cNvSpPr>
              <p:nvPr/>
            </p:nvSpPr>
            <p:spPr bwMode="auto">
              <a:xfrm>
                <a:off x="1662" y="1319"/>
                <a:ext cx="501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n</a:t>
                </a:r>
                <a:r>
                  <a:rPr lang="en-US" altLang="zh-CN" sz="1600" b="1" dirty="0">
                    <a:latin typeface="Times New Roman" pitchFamily="18" charset="0"/>
                  </a:rPr>
                  <a:t>=1</a:t>
                </a:r>
                <a:endParaRPr lang="en-US" altLang="zh-CN" sz="1600" b="1" dirty="0"/>
              </a:p>
            </p:txBody>
          </p:sp>
          <p:sp>
            <p:nvSpPr>
              <p:cNvPr id="394261" name="Text Box 21"/>
              <p:cNvSpPr txBox="1">
                <a:spLocks noChangeArrowheads="1"/>
              </p:cNvSpPr>
              <p:nvPr/>
            </p:nvSpPr>
            <p:spPr bwMode="auto">
              <a:xfrm>
                <a:off x="1646" y="1691"/>
                <a:ext cx="508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S</a:t>
                </a:r>
                <a:r>
                  <a:rPr lang="en-US" altLang="zh-CN" sz="1600" b="1" dirty="0">
                    <a:latin typeface="Times New Roman" pitchFamily="18" charset="0"/>
                  </a:rPr>
                  <a:t>=0</a:t>
                </a:r>
                <a:endParaRPr lang="en-US" altLang="zh-CN" sz="1600" b="1" dirty="0"/>
              </a:p>
            </p:txBody>
          </p:sp>
          <p:sp>
            <p:nvSpPr>
              <p:cNvPr id="394262" name="Text Box 22"/>
              <p:cNvSpPr txBox="1">
                <a:spLocks noChangeArrowheads="1"/>
              </p:cNvSpPr>
              <p:nvPr/>
            </p:nvSpPr>
            <p:spPr bwMode="auto">
              <a:xfrm>
                <a:off x="3107" y="3040"/>
                <a:ext cx="908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n</a:t>
                </a:r>
                <a:r>
                  <a:rPr lang="zh-CN" altLang="en-US" sz="1600" b="1" dirty="0">
                    <a:latin typeface="Times New Roman" pitchFamily="18" charset="0"/>
                  </a:rPr>
                  <a:t>是偶数</a:t>
                </a:r>
                <a:r>
                  <a:rPr lang="en-US" altLang="zh-CN" sz="1600" b="1" dirty="0">
                    <a:latin typeface="Times New Roman" pitchFamily="18" charset="0"/>
                  </a:rPr>
                  <a:t>?</a:t>
                </a:r>
                <a:endParaRPr lang="en-US" altLang="zh-CN" sz="1600" b="1" dirty="0"/>
              </a:p>
            </p:txBody>
          </p:sp>
          <p:sp>
            <p:nvSpPr>
              <p:cNvPr id="394263" name="Text Box 23"/>
              <p:cNvSpPr txBox="1">
                <a:spLocks noChangeArrowheads="1"/>
              </p:cNvSpPr>
              <p:nvPr/>
            </p:nvSpPr>
            <p:spPr bwMode="auto">
              <a:xfrm>
                <a:off x="3037" y="2540"/>
                <a:ext cx="1082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S</a:t>
                </a:r>
                <a:r>
                  <a:rPr lang="en-US" altLang="zh-CN" sz="1600" b="1" dirty="0">
                    <a:latin typeface="Times New Roman" pitchFamily="18" charset="0"/>
                  </a:rPr>
                  <a:t>=</a:t>
                </a:r>
                <a:r>
                  <a:rPr lang="en-US" altLang="zh-CN" sz="1600" b="1" i="1" dirty="0" err="1">
                    <a:latin typeface="Times New Roman" pitchFamily="18" charset="0"/>
                  </a:rPr>
                  <a:t>S</a:t>
                </a:r>
                <a:r>
                  <a:rPr lang="en-US" altLang="zh-CN" sz="1600" b="1" dirty="0" err="1">
                    <a:latin typeface="宋体" pitchFamily="2" charset="-122"/>
                  </a:rPr>
                  <a:t>-</a:t>
                </a:r>
                <a:r>
                  <a:rPr lang="en-US" altLang="zh-CN" sz="1600" b="1" i="1" dirty="0" err="1">
                    <a:latin typeface="Times New Roman" pitchFamily="18" charset="0"/>
                  </a:rPr>
                  <a:t>n</a:t>
                </a:r>
                <a:r>
                  <a:rPr lang="en-US" altLang="zh-CN" sz="1600" b="1" dirty="0" err="1">
                    <a:latin typeface="Times New Roman" pitchFamily="18" charset="0"/>
                  </a:rPr>
                  <a:t>×</a:t>
                </a:r>
                <a:r>
                  <a:rPr lang="en-US" altLang="zh-CN" sz="1600" b="1" i="1" dirty="0" err="1">
                    <a:latin typeface="Times New Roman" pitchFamily="18" charset="0"/>
                  </a:rPr>
                  <a:t>n</a:t>
                </a:r>
                <a:endParaRPr lang="en-US" altLang="zh-CN" sz="1600" b="1" i="1" dirty="0"/>
              </a:p>
            </p:txBody>
          </p:sp>
          <p:sp>
            <p:nvSpPr>
              <p:cNvPr id="394264" name="Text Box 24"/>
              <p:cNvSpPr txBox="1">
                <a:spLocks noChangeArrowheads="1"/>
              </p:cNvSpPr>
              <p:nvPr/>
            </p:nvSpPr>
            <p:spPr bwMode="auto">
              <a:xfrm>
                <a:off x="4338" y="2540"/>
                <a:ext cx="1082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S</a:t>
                </a:r>
                <a:r>
                  <a:rPr lang="en-US" altLang="zh-CN" sz="1600" b="1" dirty="0">
                    <a:latin typeface="Times New Roman" pitchFamily="18" charset="0"/>
                  </a:rPr>
                  <a:t>=</a:t>
                </a:r>
                <a:r>
                  <a:rPr lang="en-US" altLang="zh-CN" sz="1600" b="1" i="1" dirty="0" err="1">
                    <a:latin typeface="Times New Roman" pitchFamily="18" charset="0"/>
                  </a:rPr>
                  <a:t>S</a:t>
                </a:r>
                <a:r>
                  <a:rPr lang="en-US" altLang="zh-CN" sz="1600" b="1" dirty="0" err="1">
                    <a:latin typeface="宋体" pitchFamily="2" charset="-122"/>
                  </a:rPr>
                  <a:t>+</a:t>
                </a:r>
                <a:r>
                  <a:rPr lang="en-US" altLang="zh-CN" sz="1600" b="1" i="1" dirty="0" err="1">
                    <a:latin typeface="Times New Roman" pitchFamily="18" charset="0"/>
                  </a:rPr>
                  <a:t>n</a:t>
                </a:r>
                <a:r>
                  <a:rPr lang="en-US" altLang="zh-CN" sz="1600" b="1" dirty="0" err="1">
                    <a:latin typeface="Times New Roman" pitchFamily="18" charset="0"/>
                  </a:rPr>
                  <a:t>×</a:t>
                </a:r>
                <a:r>
                  <a:rPr lang="en-US" altLang="zh-CN" sz="1600" b="1" i="1" dirty="0" err="1">
                    <a:latin typeface="Times New Roman" pitchFamily="18" charset="0"/>
                  </a:rPr>
                  <a:t>n</a:t>
                </a:r>
                <a:endParaRPr lang="en-US" altLang="zh-CN" sz="1600" b="1" i="1" dirty="0"/>
              </a:p>
            </p:txBody>
          </p:sp>
          <p:sp>
            <p:nvSpPr>
              <p:cNvPr id="394265" name="Text Box 25"/>
              <p:cNvSpPr txBox="1">
                <a:spLocks noChangeArrowheads="1"/>
              </p:cNvSpPr>
              <p:nvPr/>
            </p:nvSpPr>
            <p:spPr bwMode="auto">
              <a:xfrm>
                <a:off x="2326" y="2129"/>
                <a:ext cx="590" cy="2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1600" b="1" i="1" dirty="0">
                    <a:latin typeface="Times New Roman" pitchFamily="18" charset="0"/>
                  </a:rPr>
                  <a:t>n</a:t>
                </a:r>
                <a:r>
                  <a:rPr lang="en-US" altLang="zh-CN" sz="1600" b="1" dirty="0">
                    <a:latin typeface="Times New Roman" pitchFamily="18" charset="0"/>
                  </a:rPr>
                  <a:t>=</a:t>
                </a:r>
                <a:r>
                  <a:rPr lang="en-US" altLang="zh-CN" sz="1600" b="1" i="1" dirty="0">
                    <a:latin typeface="Times New Roman" pitchFamily="18" charset="0"/>
                  </a:rPr>
                  <a:t>n</a:t>
                </a:r>
                <a:r>
                  <a:rPr lang="en-US" altLang="zh-CN" sz="1600" b="1" dirty="0">
                    <a:latin typeface="Times New Roman" pitchFamily="18" charset="0"/>
                  </a:rPr>
                  <a:t>+1</a:t>
                </a:r>
                <a:endParaRPr lang="en-US" altLang="zh-CN" sz="1600" b="1" dirty="0"/>
              </a:p>
            </p:txBody>
          </p:sp>
          <p:sp>
            <p:nvSpPr>
              <p:cNvPr id="394266" name="Text Box 26"/>
              <p:cNvSpPr txBox="1">
                <a:spLocks noChangeArrowheads="1"/>
              </p:cNvSpPr>
              <p:nvPr/>
            </p:nvSpPr>
            <p:spPr bwMode="auto">
              <a:xfrm>
                <a:off x="1562" y="3520"/>
                <a:ext cx="682" cy="2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输出</a:t>
                </a:r>
                <a:r>
                  <a:rPr lang="en-US" altLang="zh-CN" sz="1600" b="1" i="1" dirty="0">
                    <a:latin typeface="Times New Roman" pitchFamily="18" charset="0"/>
                  </a:rPr>
                  <a:t>S</a:t>
                </a:r>
                <a:endParaRPr lang="en-US" altLang="zh-CN" sz="1600" b="1" i="1" dirty="0"/>
              </a:p>
            </p:txBody>
          </p:sp>
          <p:sp>
            <p:nvSpPr>
              <p:cNvPr id="394267" name="Text Box 27"/>
              <p:cNvSpPr txBox="1">
                <a:spLocks noChangeArrowheads="1"/>
              </p:cNvSpPr>
              <p:nvPr/>
            </p:nvSpPr>
            <p:spPr bwMode="auto">
              <a:xfrm>
                <a:off x="1568" y="3883"/>
                <a:ext cx="559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结束</a:t>
                </a:r>
                <a:endParaRPr lang="zh-CN" altLang="en-US" sz="1600" b="1" dirty="0"/>
              </a:p>
            </p:txBody>
          </p:sp>
          <p:sp>
            <p:nvSpPr>
              <p:cNvPr id="394268" name="Text Box 28"/>
              <p:cNvSpPr txBox="1">
                <a:spLocks noChangeArrowheads="1"/>
              </p:cNvSpPr>
              <p:nvPr/>
            </p:nvSpPr>
            <p:spPr bwMode="auto">
              <a:xfrm>
                <a:off x="2483" y="2951"/>
                <a:ext cx="619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是</a:t>
                </a:r>
                <a:endParaRPr lang="zh-CN" altLang="en-US" sz="1600" b="1" dirty="0"/>
              </a:p>
            </p:txBody>
          </p:sp>
          <p:sp>
            <p:nvSpPr>
              <p:cNvPr id="394269" name="Text Box 29"/>
              <p:cNvSpPr txBox="1">
                <a:spLocks noChangeArrowheads="1"/>
              </p:cNvSpPr>
              <p:nvPr/>
            </p:nvSpPr>
            <p:spPr bwMode="auto">
              <a:xfrm>
                <a:off x="3449" y="2774"/>
                <a:ext cx="685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是</a:t>
                </a:r>
                <a:endParaRPr lang="zh-CN" altLang="en-US" sz="1600" b="1" dirty="0"/>
              </a:p>
            </p:txBody>
          </p:sp>
          <p:sp>
            <p:nvSpPr>
              <p:cNvPr id="394270" name="Text Box 30"/>
              <p:cNvSpPr txBox="1">
                <a:spLocks noChangeArrowheads="1"/>
              </p:cNvSpPr>
              <p:nvPr/>
            </p:nvSpPr>
            <p:spPr bwMode="auto">
              <a:xfrm>
                <a:off x="4184" y="2946"/>
                <a:ext cx="374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否</a:t>
                </a:r>
                <a:endParaRPr lang="zh-CN" altLang="en-US" sz="1600" b="1" dirty="0"/>
              </a:p>
            </p:txBody>
          </p:sp>
          <p:sp>
            <p:nvSpPr>
              <p:cNvPr id="394271" name="Text Box 31"/>
              <p:cNvSpPr txBox="1">
                <a:spLocks noChangeArrowheads="1"/>
              </p:cNvSpPr>
              <p:nvPr/>
            </p:nvSpPr>
            <p:spPr bwMode="auto">
              <a:xfrm>
                <a:off x="1811" y="3320"/>
                <a:ext cx="334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1600" b="1" dirty="0">
                    <a:latin typeface="Times New Roman" pitchFamily="18" charset="0"/>
                  </a:rPr>
                  <a:t>否</a:t>
                </a:r>
                <a:endParaRPr lang="zh-CN" altLang="en-US" sz="1600" b="1" dirty="0"/>
              </a:p>
            </p:txBody>
          </p:sp>
          <p:sp>
            <p:nvSpPr>
              <p:cNvPr id="394272" name="Line 32"/>
              <p:cNvSpPr>
                <a:spLocks noChangeShapeType="1"/>
              </p:cNvSpPr>
              <p:nvPr/>
            </p:nvSpPr>
            <p:spPr bwMode="auto">
              <a:xfrm>
                <a:off x="2483" y="3176"/>
                <a:ext cx="4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73" name="Line 33"/>
              <p:cNvSpPr>
                <a:spLocks noChangeShapeType="1"/>
              </p:cNvSpPr>
              <p:nvPr/>
            </p:nvSpPr>
            <p:spPr bwMode="auto">
              <a:xfrm flipV="1">
                <a:off x="3514" y="2804"/>
                <a:ext cx="0" cy="1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74" name="Rectangle 34"/>
              <p:cNvSpPr>
                <a:spLocks noChangeArrowheads="1"/>
              </p:cNvSpPr>
              <p:nvPr/>
            </p:nvSpPr>
            <p:spPr bwMode="auto">
              <a:xfrm>
                <a:off x="3063" y="2531"/>
                <a:ext cx="927" cy="273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75" name="Rectangle 35"/>
              <p:cNvSpPr>
                <a:spLocks noChangeArrowheads="1"/>
              </p:cNvSpPr>
              <p:nvPr/>
            </p:nvSpPr>
            <p:spPr bwMode="auto">
              <a:xfrm>
                <a:off x="4377" y="2540"/>
                <a:ext cx="927" cy="273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76" name="Line 36"/>
              <p:cNvSpPr>
                <a:spLocks noChangeShapeType="1"/>
              </p:cNvSpPr>
              <p:nvPr/>
            </p:nvSpPr>
            <p:spPr bwMode="auto">
              <a:xfrm>
                <a:off x="4081" y="3176"/>
                <a:ext cx="7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77" name="Line 37"/>
              <p:cNvSpPr>
                <a:spLocks noChangeShapeType="1"/>
              </p:cNvSpPr>
              <p:nvPr/>
            </p:nvSpPr>
            <p:spPr bwMode="auto">
              <a:xfrm flipV="1">
                <a:off x="4853" y="2804"/>
                <a:ext cx="0" cy="36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78" name="Rectangle 38"/>
              <p:cNvSpPr>
                <a:spLocks noChangeArrowheads="1"/>
              </p:cNvSpPr>
              <p:nvPr/>
            </p:nvSpPr>
            <p:spPr bwMode="auto">
              <a:xfrm>
                <a:off x="2329" y="2176"/>
                <a:ext cx="618" cy="182"/>
              </a:xfrm>
              <a:prstGeom prst="rect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79" name="Line 39"/>
              <p:cNvSpPr>
                <a:spLocks noChangeShapeType="1"/>
              </p:cNvSpPr>
              <p:nvPr/>
            </p:nvSpPr>
            <p:spPr bwMode="auto">
              <a:xfrm>
                <a:off x="2947" y="2267"/>
                <a:ext cx="185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80" name="Line 40"/>
              <p:cNvSpPr>
                <a:spLocks noChangeShapeType="1"/>
              </p:cNvSpPr>
              <p:nvPr/>
            </p:nvSpPr>
            <p:spPr bwMode="auto">
              <a:xfrm>
                <a:off x="4802" y="2267"/>
                <a:ext cx="0" cy="27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81" name="Line 41"/>
              <p:cNvSpPr>
                <a:spLocks noChangeShapeType="1"/>
              </p:cNvSpPr>
              <p:nvPr/>
            </p:nvSpPr>
            <p:spPr bwMode="auto">
              <a:xfrm>
                <a:off x="3527" y="2258"/>
                <a:ext cx="0" cy="27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82" name="Line 42"/>
              <p:cNvSpPr>
                <a:spLocks noChangeShapeType="1"/>
              </p:cNvSpPr>
              <p:nvPr/>
            </p:nvSpPr>
            <p:spPr bwMode="auto">
              <a:xfrm>
                <a:off x="1865" y="1920"/>
                <a:ext cx="0" cy="10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283" name="Line 43"/>
              <p:cNvSpPr>
                <a:spLocks noChangeShapeType="1"/>
              </p:cNvSpPr>
              <p:nvPr/>
            </p:nvSpPr>
            <p:spPr bwMode="auto">
              <a:xfrm>
                <a:off x="1865" y="2284"/>
                <a:ext cx="4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61442" name="Picture 2" descr="C:\Documents and Settings\Administrator\桌面\新建文件夹 (4)\u=1278269348,1632458658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5" y="307554"/>
            <a:ext cx="2418962" cy="2186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3028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9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8" name="Text Box 4"/>
          <p:cNvSpPr txBox="1">
            <a:spLocks noChangeArrowheads="1"/>
          </p:cNvSpPr>
          <p:nvPr/>
        </p:nvSpPr>
        <p:spPr bwMode="auto">
          <a:xfrm>
            <a:off x="0" y="141685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  <a:latin typeface="+mn-ea"/>
              </a:rPr>
              <a:t>思考</a:t>
            </a:r>
            <a:r>
              <a:rPr lang="en-US" altLang="zh-CN" sz="2800" b="1" dirty="0">
                <a:solidFill>
                  <a:srgbClr val="66FF33"/>
                </a:solidFill>
                <a:latin typeface="+mn-ea"/>
              </a:rPr>
              <a:t>1:</a:t>
            </a:r>
            <a:r>
              <a:rPr lang="zh-CN" altLang="en-US" sz="2800" b="1" dirty="0">
                <a:latin typeface="+mn-ea"/>
              </a:rPr>
              <a:t>怎样理解该程序框图中包含的逻辑结构？</a:t>
            </a:r>
          </a:p>
        </p:txBody>
      </p:sp>
      <p:grpSp>
        <p:nvGrpSpPr>
          <p:cNvPr id="395269" name="Group 5"/>
          <p:cNvGrpSpPr>
            <a:grpSpLocks/>
          </p:cNvGrpSpPr>
          <p:nvPr/>
        </p:nvGrpSpPr>
        <p:grpSpPr bwMode="auto">
          <a:xfrm>
            <a:off x="1744677" y="731178"/>
            <a:ext cx="6624637" cy="4137422"/>
            <a:chOff x="1247" y="981"/>
            <a:chExt cx="4173" cy="3175"/>
          </a:xfrm>
        </p:grpSpPr>
        <p:sp>
          <p:nvSpPr>
            <p:cNvPr id="395270" name="AutoShape 6"/>
            <p:cNvSpPr>
              <a:spLocks noChangeArrowheads="1"/>
            </p:cNvSpPr>
            <p:nvPr/>
          </p:nvSpPr>
          <p:spPr bwMode="auto">
            <a:xfrm>
              <a:off x="1556" y="1011"/>
              <a:ext cx="618" cy="182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1" name="AutoShape 7"/>
            <p:cNvSpPr>
              <a:spLocks noChangeArrowheads="1"/>
            </p:cNvSpPr>
            <p:nvPr/>
          </p:nvSpPr>
          <p:spPr bwMode="auto">
            <a:xfrm>
              <a:off x="1517" y="3922"/>
              <a:ext cx="619" cy="182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2" name="Rectangle 8"/>
            <p:cNvSpPr>
              <a:spLocks noChangeArrowheads="1"/>
            </p:cNvSpPr>
            <p:nvPr/>
          </p:nvSpPr>
          <p:spPr bwMode="auto">
            <a:xfrm>
              <a:off x="1556" y="1738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3" name="Rectangle 9"/>
            <p:cNvSpPr>
              <a:spLocks noChangeArrowheads="1"/>
            </p:cNvSpPr>
            <p:nvPr/>
          </p:nvSpPr>
          <p:spPr bwMode="auto">
            <a:xfrm>
              <a:off x="1556" y="1375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4" name="AutoShape 10"/>
            <p:cNvSpPr>
              <a:spLocks noChangeArrowheads="1"/>
            </p:cNvSpPr>
            <p:nvPr/>
          </p:nvSpPr>
          <p:spPr bwMode="auto">
            <a:xfrm>
              <a:off x="1247" y="2994"/>
              <a:ext cx="1236" cy="364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5" name="AutoShape 11"/>
            <p:cNvSpPr>
              <a:spLocks noChangeArrowheads="1"/>
            </p:cNvSpPr>
            <p:nvPr/>
          </p:nvSpPr>
          <p:spPr bwMode="auto">
            <a:xfrm>
              <a:off x="2947" y="2991"/>
              <a:ext cx="1159" cy="385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6" name="AutoShape 12"/>
            <p:cNvSpPr>
              <a:spLocks noChangeArrowheads="1"/>
            </p:cNvSpPr>
            <p:nvPr/>
          </p:nvSpPr>
          <p:spPr bwMode="auto">
            <a:xfrm>
              <a:off x="1247" y="3558"/>
              <a:ext cx="1236" cy="182"/>
            </a:xfrm>
            <a:prstGeom prst="parallelogram">
              <a:avLst>
                <a:gd name="adj" fmla="val 169780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7" name="Line 13"/>
            <p:cNvSpPr>
              <a:spLocks noChangeShapeType="1"/>
            </p:cNvSpPr>
            <p:nvPr/>
          </p:nvSpPr>
          <p:spPr bwMode="auto">
            <a:xfrm>
              <a:off x="1865" y="1193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8" name="Line 14"/>
            <p:cNvSpPr>
              <a:spLocks noChangeShapeType="1"/>
            </p:cNvSpPr>
            <p:nvPr/>
          </p:nvSpPr>
          <p:spPr bwMode="auto">
            <a:xfrm>
              <a:off x="1865" y="1557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79" name="Line 15"/>
            <p:cNvSpPr>
              <a:spLocks noChangeShapeType="1"/>
            </p:cNvSpPr>
            <p:nvPr/>
          </p:nvSpPr>
          <p:spPr bwMode="auto">
            <a:xfrm>
              <a:off x="1839" y="3367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80" name="Line 16"/>
            <p:cNvSpPr>
              <a:spLocks noChangeShapeType="1"/>
            </p:cNvSpPr>
            <p:nvPr/>
          </p:nvSpPr>
          <p:spPr bwMode="auto">
            <a:xfrm>
              <a:off x="1827" y="3740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81" name="Text Box 17"/>
            <p:cNvSpPr txBox="1">
              <a:spLocks noChangeArrowheads="1"/>
            </p:cNvSpPr>
            <p:nvPr/>
          </p:nvSpPr>
          <p:spPr bwMode="auto">
            <a:xfrm>
              <a:off x="1556" y="981"/>
              <a:ext cx="773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开始</a:t>
              </a:r>
              <a:endParaRPr lang="zh-CN" altLang="en-US" sz="1600" b="1" dirty="0"/>
            </a:p>
          </p:txBody>
        </p:sp>
        <p:sp>
          <p:nvSpPr>
            <p:cNvPr id="395282" name="Text Box 18"/>
            <p:cNvSpPr txBox="1">
              <a:spLocks noChangeArrowheads="1"/>
            </p:cNvSpPr>
            <p:nvPr/>
          </p:nvSpPr>
          <p:spPr bwMode="auto">
            <a:xfrm>
              <a:off x="1477" y="3038"/>
              <a:ext cx="83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≤100</a:t>
              </a:r>
              <a:r>
                <a:rPr lang="zh-CN" altLang="en-US" sz="1600" b="1" dirty="0">
                  <a:latin typeface="Times New Roman" pitchFamily="18" charset="0"/>
                </a:rPr>
                <a:t>？</a:t>
              </a:r>
              <a:endParaRPr lang="zh-CN" altLang="en-US" sz="1600" b="1" dirty="0"/>
            </a:p>
          </p:txBody>
        </p:sp>
        <p:sp>
          <p:nvSpPr>
            <p:cNvPr id="395283" name="Text Box 19"/>
            <p:cNvSpPr txBox="1">
              <a:spLocks noChangeArrowheads="1"/>
            </p:cNvSpPr>
            <p:nvPr/>
          </p:nvSpPr>
          <p:spPr bwMode="auto">
            <a:xfrm>
              <a:off x="1662" y="1319"/>
              <a:ext cx="50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=1</a:t>
              </a:r>
              <a:endParaRPr lang="en-US" altLang="zh-CN" sz="1600" b="1" dirty="0"/>
            </a:p>
          </p:txBody>
        </p:sp>
        <p:sp>
          <p:nvSpPr>
            <p:cNvPr id="395284" name="Text Box 20"/>
            <p:cNvSpPr txBox="1">
              <a:spLocks noChangeArrowheads="1"/>
            </p:cNvSpPr>
            <p:nvPr/>
          </p:nvSpPr>
          <p:spPr bwMode="auto">
            <a:xfrm>
              <a:off x="1646" y="1691"/>
              <a:ext cx="5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r>
                <a:rPr lang="en-US" altLang="zh-CN" sz="1600" b="1" dirty="0">
                  <a:latin typeface="Times New Roman" pitchFamily="18" charset="0"/>
                </a:rPr>
                <a:t>=0</a:t>
              </a:r>
              <a:endParaRPr lang="en-US" altLang="zh-CN" sz="1600" b="1" dirty="0"/>
            </a:p>
          </p:txBody>
        </p:sp>
        <p:sp>
          <p:nvSpPr>
            <p:cNvPr id="395285" name="Text Box 21"/>
            <p:cNvSpPr txBox="1">
              <a:spLocks noChangeArrowheads="1"/>
            </p:cNvSpPr>
            <p:nvPr/>
          </p:nvSpPr>
          <p:spPr bwMode="auto">
            <a:xfrm>
              <a:off x="3107" y="3040"/>
              <a:ext cx="9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zh-CN" altLang="en-US" sz="1600" b="1" dirty="0">
                  <a:latin typeface="Times New Roman" pitchFamily="18" charset="0"/>
                </a:rPr>
                <a:t>是偶数</a:t>
              </a:r>
              <a:r>
                <a:rPr lang="en-US" altLang="zh-CN" sz="1600" b="1" dirty="0">
                  <a:latin typeface="Times New Roman" pitchFamily="18" charset="0"/>
                </a:rPr>
                <a:t>?</a:t>
              </a:r>
              <a:endParaRPr lang="en-US" altLang="zh-CN" sz="1600" b="1" dirty="0"/>
            </a:p>
          </p:txBody>
        </p:sp>
        <p:sp>
          <p:nvSpPr>
            <p:cNvPr id="395286" name="Text Box 22"/>
            <p:cNvSpPr txBox="1">
              <a:spLocks noChangeArrowheads="1"/>
            </p:cNvSpPr>
            <p:nvPr/>
          </p:nvSpPr>
          <p:spPr bwMode="auto">
            <a:xfrm>
              <a:off x="3037" y="2540"/>
              <a:ext cx="1082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en-US" altLang="zh-CN" sz="1600" b="1" i="1" dirty="0">
                  <a:latin typeface="Times New Roman" pitchFamily="18" charset="0"/>
                </a:rPr>
                <a:t>S=</a:t>
              </a:r>
              <a:r>
                <a:rPr lang="en-US" altLang="zh-CN" sz="1600" b="1" i="1" dirty="0" err="1">
                  <a:latin typeface="Times New Roman" pitchFamily="18" charset="0"/>
                </a:rPr>
                <a:t>S</a:t>
              </a:r>
              <a:r>
                <a:rPr lang="en-US" altLang="zh-CN" sz="1600" b="1" i="1" dirty="0" err="1">
                  <a:latin typeface="宋体" pitchFamily="2" charset="-122"/>
                </a:rPr>
                <a:t>-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r>
                <a:rPr lang="en-US" altLang="zh-CN" sz="1600" b="1" dirty="0" err="1">
                  <a:latin typeface="Times New Roman" pitchFamily="18" charset="0"/>
                </a:rPr>
                <a:t>×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endParaRPr lang="en-US" altLang="zh-CN" sz="1600" b="1" i="1" dirty="0"/>
            </a:p>
          </p:txBody>
        </p:sp>
        <p:sp>
          <p:nvSpPr>
            <p:cNvPr id="395287" name="Text Box 23"/>
            <p:cNvSpPr txBox="1">
              <a:spLocks noChangeArrowheads="1"/>
            </p:cNvSpPr>
            <p:nvPr/>
          </p:nvSpPr>
          <p:spPr bwMode="auto">
            <a:xfrm>
              <a:off x="4338" y="2540"/>
              <a:ext cx="1082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i="1" dirty="0" err="1">
                  <a:latin typeface="Times New Roman" pitchFamily="18" charset="0"/>
                </a:rPr>
                <a:t>S</a:t>
              </a:r>
              <a:r>
                <a:rPr lang="en-US" altLang="zh-CN" sz="1600" b="1" dirty="0" err="1">
                  <a:latin typeface="宋体" pitchFamily="2" charset="-122"/>
                </a:rPr>
                <a:t>+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r>
                <a:rPr lang="en-US" altLang="zh-CN" sz="1600" b="1" dirty="0" err="1">
                  <a:latin typeface="Times New Roman" pitchFamily="18" charset="0"/>
                </a:rPr>
                <a:t>×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endParaRPr lang="en-US" altLang="zh-CN" sz="1600" b="1" i="1" dirty="0"/>
            </a:p>
          </p:txBody>
        </p:sp>
        <p:sp>
          <p:nvSpPr>
            <p:cNvPr id="395288" name="Text Box 24"/>
            <p:cNvSpPr txBox="1">
              <a:spLocks noChangeArrowheads="1"/>
            </p:cNvSpPr>
            <p:nvPr/>
          </p:nvSpPr>
          <p:spPr bwMode="auto">
            <a:xfrm>
              <a:off x="2326" y="2129"/>
              <a:ext cx="590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+1</a:t>
              </a:r>
              <a:endParaRPr lang="en-US" altLang="zh-CN" sz="1600" b="1" dirty="0"/>
            </a:p>
          </p:txBody>
        </p:sp>
        <p:sp>
          <p:nvSpPr>
            <p:cNvPr id="395289" name="Text Box 25"/>
            <p:cNvSpPr txBox="1">
              <a:spLocks noChangeArrowheads="1"/>
            </p:cNvSpPr>
            <p:nvPr/>
          </p:nvSpPr>
          <p:spPr bwMode="auto">
            <a:xfrm>
              <a:off x="1551" y="3520"/>
              <a:ext cx="682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输出</a:t>
              </a:r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endParaRPr lang="en-US" altLang="zh-CN" sz="1600" b="1" i="1" dirty="0"/>
            </a:p>
          </p:txBody>
        </p:sp>
        <p:sp>
          <p:nvSpPr>
            <p:cNvPr id="395290" name="Text Box 26"/>
            <p:cNvSpPr txBox="1">
              <a:spLocks noChangeArrowheads="1"/>
            </p:cNvSpPr>
            <p:nvPr/>
          </p:nvSpPr>
          <p:spPr bwMode="auto">
            <a:xfrm>
              <a:off x="1568" y="3883"/>
              <a:ext cx="559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结束</a:t>
              </a:r>
              <a:endParaRPr lang="zh-CN" altLang="en-US" sz="1600" b="1" dirty="0"/>
            </a:p>
          </p:txBody>
        </p:sp>
        <p:sp>
          <p:nvSpPr>
            <p:cNvPr id="395291" name="Text Box 27"/>
            <p:cNvSpPr txBox="1">
              <a:spLocks noChangeArrowheads="1"/>
            </p:cNvSpPr>
            <p:nvPr/>
          </p:nvSpPr>
          <p:spPr bwMode="auto">
            <a:xfrm>
              <a:off x="2483" y="2951"/>
              <a:ext cx="619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  <p:sp>
          <p:nvSpPr>
            <p:cNvPr id="395292" name="Text Box 28"/>
            <p:cNvSpPr txBox="1">
              <a:spLocks noChangeArrowheads="1"/>
            </p:cNvSpPr>
            <p:nvPr/>
          </p:nvSpPr>
          <p:spPr bwMode="auto">
            <a:xfrm>
              <a:off x="3449" y="2774"/>
              <a:ext cx="685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  <p:sp>
          <p:nvSpPr>
            <p:cNvPr id="395293" name="Text Box 29"/>
            <p:cNvSpPr txBox="1">
              <a:spLocks noChangeArrowheads="1"/>
            </p:cNvSpPr>
            <p:nvPr/>
          </p:nvSpPr>
          <p:spPr bwMode="auto">
            <a:xfrm>
              <a:off x="4184" y="2946"/>
              <a:ext cx="37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95294" name="Text Box 30"/>
            <p:cNvSpPr txBox="1">
              <a:spLocks noChangeArrowheads="1"/>
            </p:cNvSpPr>
            <p:nvPr/>
          </p:nvSpPr>
          <p:spPr bwMode="auto">
            <a:xfrm>
              <a:off x="1811" y="3320"/>
              <a:ext cx="33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95295" name="Line 31"/>
            <p:cNvSpPr>
              <a:spLocks noChangeShapeType="1"/>
            </p:cNvSpPr>
            <p:nvPr/>
          </p:nvSpPr>
          <p:spPr bwMode="auto">
            <a:xfrm>
              <a:off x="2483" y="3176"/>
              <a:ext cx="4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96" name="Line 32"/>
            <p:cNvSpPr>
              <a:spLocks noChangeShapeType="1"/>
            </p:cNvSpPr>
            <p:nvPr/>
          </p:nvSpPr>
          <p:spPr bwMode="auto">
            <a:xfrm flipV="1">
              <a:off x="3514" y="2804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97" name="Rectangle 33"/>
            <p:cNvSpPr>
              <a:spLocks noChangeArrowheads="1"/>
            </p:cNvSpPr>
            <p:nvPr/>
          </p:nvSpPr>
          <p:spPr bwMode="auto">
            <a:xfrm>
              <a:off x="3063" y="2531"/>
              <a:ext cx="927" cy="27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98" name="Rectangle 34"/>
            <p:cNvSpPr>
              <a:spLocks noChangeArrowheads="1"/>
            </p:cNvSpPr>
            <p:nvPr/>
          </p:nvSpPr>
          <p:spPr bwMode="auto">
            <a:xfrm>
              <a:off x="4377" y="2540"/>
              <a:ext cx="927" cy="27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299" name="Line 35"/>
            <p:cNvSpPr>
              <a:spLocks noChangeShapeType="1"/>
            </p:cNvSpPr>
            <p:nvPr/>
          </p:nvSpPr>
          <p:spPr bwMode="auto">
            <a:xfrm>
              <a:off x="4081" y="3176"/>
              <a:ext cx="7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300" name="Line 36"/>
            <p:cNvSpPr>
              <a:spLocks noChangeShapeType="1"/>
            </p:cNvSpPr>
            <p:nvPr/>
          </p:nvSpPr>
          <p:spPr bwMode="auto">
            <a:xfrm flipV="1">
              <a:off x="4853" y="2804"/>
              <a:ext cx="0" cy="3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301" name="Rectangle 37"/>
            <p:cNvSpPr>
              <a:spLocks noChangeArrowheads="1"/>
            </p:cNvSpPr>
            <p:nvPr/>
          </p:nvSpPr>
          <p:spPr bwMode="auto">
            <a:xfrm>
              <a:off x="2329" y="2176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302" name="Line 38"/>
            <p:cNvSpPr>
              <a:spLocks noChangeShapeType="1"/>
            </p:cNvSpPr>
            <p:nvPr/>
          </p:nvSpPr>
          <p:spPr bwMode="auto">
            <a:xfrm>
              <a:off x="2947" y="2267"/>
              <a:ext cx="18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303" name="Line 39"/>
            <p:cNvSpPr>
              <a:spLocks noChangeShapeType="1"/>
            </p:cNvSpPr>
            <p:nvPr/>
          </p:nvSpPr>
          <p:spPr bwMode="auto">
            <a:xfrm>
              <a:off x="4802" y="2267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304" name="Line 40"/>
            <p:cNvSpPr>
              <a:spLocks noChangeShapeType="1"/>
            </p:cNvSpPr>
            <p:nvPr/>
          </p:nvSpPr>
          <p:spPr bwMode="auto">
            <a:xfrm>
              <a:off x="3527" y="2258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305" name="Line 41"/>
            <p:cNvSpPr>
              <a:spLocks noChangeShapeType="1"/>
            </p:cNvSpPr>
            <p:nvPr/>
          </p:nvSpPr>
          <p:spPr bwMode="auto">
            <a:xfrm>
              <a:off x="1865" y="1920"/>
              <a:ext cx="0" cy="10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306" name="Line 42"/>
            <p:cNvSpPr>
              <a:spLocks noChangeShapeType="1"/>
            </p:cNvSpPr>
            <p:nvPr/>
          </p:nvSpPr>
          <p:spPr bwMode="auto">
            <a:xfrm>
              <a:off x="1865" y="2284"/>
              <a:ext cx="4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023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2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  <a:latin typeface="宋体" pitchFamily="2" charset="-122"/>
              </a:rPr>
              <a:t>思考</a:t>
            </a:r>
            <a:r>
              <a:rPr lang="en-US" altLang="zh-CN" sz="2800" b="1" dirty="0">
                <a:solidFill>
                  <a:srgbClr val="66FF33"/>
                </a:solidFill>
                <a:latin typeface="宋体" pitchFamily="2" charset="-122"/>
              </a:rPr>
              <a:t>2:</a:t>
            </a:r>
            <a:r>
              <a:rPr lang="zh-CN" altLang="en-US" sz="2800" b="1" dirty="0">
                <a:latin typeface="宋体" pitchFamily="2" charset="-122"/>
              </a:rPr>
              <a:t>该程序框图中的循环结构属于那种类型？</a:t>
            </a:r>
            <a:r>
              <a:rPr lang="zh-CN" altLang="en-US" sz="2800" dirty="0"/>
              <a:t> </a:t>
            </a:r>
          </a:p>
        </p:txBody>
      </p:sp>
      <p:grpSp>
        <p:nvGrpSpPr>
          <p:cNvPr id="396293" name="Group 5"/>
          <p:cNvGrpSpPr>
            <a:grpSpLocks/>
          </p:cNvGrpSpPr>
          <p:nvPr/>
        </p:nvGrpSpPr>
        <p:grpSpPr bwMode="auto">
          <a:xfrm>
            <a:off x="1763714" y="789384"/>
            <a:ext cx="6624637" cy="4137422"/>
            <a:chOff x="1247" y="981"/>
            <a:chExt cx="4173" cy="3175"/>
          </a:xfrm>
        </p:grpSpPr>
        <p:sp>
          <p:nvSpPr>
            <p:cNvPr id="396294" name="AutoShape 6"/>
            <p:cNvSpPr>
              <a:spLocks noChangeArrowheads="1"/>
            </p:cNvSpPr>
            <p:nvPr/>
          </p:nvSpPr>
          <p:spPr bwMode="auto">
            <a:xfrm>
              <a:off x="1556" y="1011"/>
              <a:ext cx="618" cy="182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295" name="AutoShape 7"/>
            <p:cNvSpPr>
              <a:spLocks noChangeArrowheads="1"/>
            </p:cNvSpPr>
            <p:nvPr/>
          </p:nvSpPr>
          <p:spPr bwMode="auto">
            <a:xfrm>
              <a:off x="1517" y="3922"/>
              <a:ext cx="619" cy="182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296" name="Rectangle 8"/>
            <p:cNvSpPr>
              <a:spLocks noChangeArrowheads="1"/>
            </p:cNvSpPr>
            <p:nvPr/>
          </p:nvSpPr>
          <p:spPr bwMode="auto">
            <a:xfrm>
              <a:off x="1556" y="1738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297" name="Rectangle 9"/>
            <p:cNvSpPr>
              <a:spLocks noChangeArrowheads="1"/>
            </p:cNvSpPr>
            <p:nvPr/>
          </p:nvSpPr>
          <p:spPr bwMode="auto">
            <a:xfrm>
              <a:off x="1556" y="1375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298" name="AutoShape 10"/>
            <p:cNvSpPr>
              <a:spLocks noChangeArrowheads="1"/>
            </p:cNvSpPr>
            <p:nvPr/>
          </p:nvSpPr>
          <p:spPr bwMode="auto">
            <a:xfrm>
              <a:off x="1247" y="2994"/>
              <a:ext cx="1236" cy="364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299" name="AutoShape 11"/>
            <p:cNvSpPr>
              <a:spLocks noChangeArrowheads="1"/>
            </p:cNvSpPr>
            <p:nvPr/>
          </p:nvSpPr>
          <p:spPr bwMode="auto">
            <a:xfrm>
              <a:off x="2947" y="2991"/>
              <a:ext cx="1159" cy="385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00" name="AutoShape 12"/>
            <p:cNvSpPr>
              <a:spLocks noChangeArrowheads="1"/>
            </p:cNvSpPr>
            <p:nvPr/>
          </p:nvSpPr>
          <p:spPr bwMode="auto">
            <a:xfrm>
              <a:off x="1247" y="3558"/>
              <a:ext cx="1236" cy="182"/>
            </a:xfrm>
            <a:prstGeom prst="parallelogram">
              <a:avLst>
                <a:gd name="adj" fmla="val 169780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01" name="Line 13"/>
            <p:cNvSpPr>
              <a:spLocks noChangeShapeType="1"/>
            </p:cNvSpPr>
            <p:nvPr/>
          </p:nvSpPr>
          <p:spPr bwMode="auto">
            <a:xfrm>
              <a:off x="1865" y="1193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02" name="Line 14"/>
            <p:cNvSpPr>
              <a:spLocks noChangeShapeType="1"/>
            </p:cNvSpPr>
            <p:nvPr/>
          </p:nvSpPr>
          <p:spPr bwMode="auto">
            <a:xfrm>
              <a:off x="1865" y="1557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03" name="Line 15"/>
            <p:cNvSpPr>
              <a:spLocks noChangeShapeType="1"/>
            </p:cNvSpPr>
            <p:nvPr/>
          </p:nvSpPr>
          <p:spPr bwMode="auto">
            <a:xfrm>
              <a:off x="1839" y="3367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04" name="Line 16"/>
            <p:cNvSpPr>
              <a:spLocks noChangeShapeType="1"/>
            </p:cNvSpPr>
            <p:nvPr/>
          </p:nvSpPr>
          <p:spPr bwMode="auto">
            <a:xfrm>
              <a:off x="1827" y="3740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05" name="Text Box 17"/>
            <p:cNvSpPr txBox="1">
              <a:spLocks noChangeArrowheads="1"/>
            </p:cNvSpPr>
            <p:nvPr/>
          </p:nvSpPr>
          <p:spPr bwMode="auto">
            <a:xfrm>
              <a:off x="1556" y="981"/>
              <a:ext cx="773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开始</a:t>
              </a:r>
              <a:endParaRPr lang="zh-CN" altLang="en-US" sz="1600" b="1" dirty="0"/>
            </a:p>
          </p:txBody>
        </p:sp>
        <p:sp>
          <p:nvSpPr>
            <p:cNvPr id="396306" name="Text Box 18"/>
            <p:cNvSpPr txBox="1">
              <a:spLocks noChangeArrowheads="1"/>
            </p:cNvSpPr>
            <p:nvPr/>
          </p:nvSpPr>
          <p:spPr bwMode="auto">
            <a:xfrm>
              <a:off x="1477" y="3038"/>
              <a:ext cx="83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≤100</a:t>
              </a:r>
              <a:r>
                <a:rPr lang="zh-CN" altLang="en-US" sz="1600" b="1" dirty="0">
                  <a:latin typeface="Times New Roman" pitchFamily="18" charset="0"/>
                </a:rPr>
                <a:t>？</a:t>
              </a:r>
              <a:endParaRPr lang="zh-CN" altLang="en-US" sz="1600" b="1" dirty="0"/>
            </a:p>
          </p:txBody>
        </p:sp>
        <p:sp>
          <p:nvSpPr>
            <p:cNvPr id="396307" name="Text Box 19"/>
            <p:cNvSpPr txBox="1">
              <a:spLocks noChangeArrowheads="1"/>
            </p:cNvSpPr>
            <p:nvPr/>
          </p:nvSpPr>
          <p:spPr bwMode="auto">
            <a:xfrm>
              <a:off x="1662" y="1319"/>
              <a:ext cx="50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=1</a:t>
              </a:r>
              <a:endParaRPr lang="en-US" altLang="zh-CN" sz="1600" b="1" dirty="0"/>
            </a:p>
          </p:txBody>
        </p:sp>
        <p:sp>
          <p:nvSpPr>
            <p:cNvPr id="396308" name="Text Box 20"/>
            <p:cNvSpPr txBox="1">
              <a:spLocks noChangeArrowheads="1"/>
            </p:cNvSpPr>
            <p:nvPr/>
          </p:nvSpPr>
          <p:spPr bwMode="auto">
            <a:xfrm>
              <a:off x="1646" y="1691"/>
              <a:ext cx="5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r>
                <a:rPr lang="en-US" altLang="zh-CN" sz="1600" b="1" dirty="0">
                  <a:latin typeface="Times New Roman" pitchFamily="18" charset="0"/>
                </a:rPr>
                <a:t>=0</a:t>
              </a:r>
              <a:endParaRPr lang="en-US" altLang="zh-CN" sz="1600" b="1" dirty="0"/>
            </a:p>
          </p:txBody>
        </p:sp>
        <p:sp>
          <p:nvSpPr>
            <p:cNvPr id="396309" name="Text Box 21"/>
            <p:cNvSpPr txBox="1">
              <a:spLocks noChangeArrowheads="1"/>
            </p:cNvSpPr>
            <p:nvPr/>
          </p:nvSpPr>
          <p:spPr bwMode="auto">
            <a:xfrm>
              <a:off x="3107" y="3040"/>
              <a:ext cx="9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zh-CN" altLang="en-US" sz="1600" b="1" dirty="0">
                  <a:latin typeface="Times New Roman" pitchFamily="18" charset="0"/>
                </a:rPr>
                <a:t>是偶数</a:t>
              </a:r>
              <a:r>
                <a:rPr lang="en-US" altLang="zh-CN" sz="1600" b="1" dirty="0">
                  <a:latin typeface="Times New Roman" pitchFamily="18" charset="0"/>
                </a:rPr>
                <a:t>?</a:t>
              </a:r>
              <a:endParaRPr lang="en-US" altLang="zh-CN" sz="1600" b="1" dirty="0"/>
            </a:p>
          </p:txBody>
        </p:sp>
        <p:sp>
          <p:nvSpPr>
            <p:cNvPr id="396310" name="Text Box 22"/>
            <p:cNvSpPr txBox="1">
              <a:spLocks noChangeArrowheads="1"/>
            </p:cNvSpPr>
            <p:nvPr/>
          </p:nvSpPr>
          <p:spPr bwMode="auto">
            <a:xfrm>
              <a:off x="3037" y="2540"/>
              <a:ext cx="1082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i="1" dirty="0" err="1">
                  <a:latin typeface="Times New Roman" pitchFamily="18" charset="0"/>
                </a:rPr>
                <a:t>S</a:t>
              </a:r>
              <a:r>
                <a:rPr lang="en-US" altLang="zh-CN" sz="1600" b="1" dirty="0" err="1">
                  <a:latin typeface="宋体" pitchFamily="2" charset="-122"/>
                </a:rPr>
                <a:t>-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r>
                <a:rPr lang="en-US" altLang="zh-CN" sz="1600" b="1" dirty="0" err="1">
                  <a:latin typeface="Times New Roman" pitchFamily="18" charset="0"/>
                </a:rPr>
                <a:t>×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endParaRPr lang="en-US" altLang="zh-CN" sz="1600" b="1" i="1" dirty="0"/>
            </a:p>
          </p:txBody>
        </p:sp>
        <p:sp>
          <p:nvSpPr>
            <p:cNvPr id="396311" name="Text Box 23"/>
            <p:cNvSpPr txBox="1">
              <a:spLocks noChangeArrowheads="1"/>
            </p:cNvSpPr>
            <p:nvPr/>
          </p:nvSpPr>
          <p:spPr bwMode="auto">
            <a:xfrm>
              <a:off x="4338" y="2540"/>
              <a:ext cx="1082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i="1" dirty="0" err="1">
                  <a:latin typeface="Times New Roman" pitchFamily="18" charset="0"/>
                </a:rPr>
                <a:t>S</a:t>
              </a:r>
              <a:r>
                <a:rPr lang="en-US" altLang="zh-CN" sz="1600" b="1" dirty="0" err="1">
                  <a:latin typeface="宋体" pitchFamily="2" charset="-122"/>
                </a:rPr>
                <a:t>+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r>
                <a:rPr lang="en-US" altLang="zh-CN" sz="1600" b="1" dirty="0" err="1">
                  <a:latin typeface="Times New Roman" pitchFamily="18" charset="0"/>
                </a:rPr>
                <a:t>×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endParaRPr lang="en-US" altLang="zh-CN" sz="1600" b="1" i="1" dirty="0"/>
            </a:p>
          </p:txBody>
        </p:sp>
        <p:sp>
          <p:nvSpPr>
            <p:cNvPr id="396312" name="Text Box 24"/>
            <p:cNvSpPr txBox="1">
              <a:spLocks noChangeArrowheads="1"/>
            </p:cNvSpPr>
            <p:nvPr/>
          </p:nvSpPr>
          <p:spPr bwMode="auto">
            <a:xfrm>
              <a:off x="2326" y="2129"/>
              <a:ext cx="590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b="1" i="1" dirty="0">
                  <a:latin typeface="Times New Roman" pitchFamily="18" charset="0"/>
                </a:rPr>
                <a:t>n</a:t>
              </a:r>
              <a:r>
                <a:rPr lang="en-US" altLang="zh-CN" sz="2000" b="1" dirty="0">
                  <a:latin typeface="Times New Roman" pitchFamily="18" charset="0"/>
                </a:rPr>
                <a:t>=</a:t>
              </a:r>
              <a:r>
                <a:rPr lang="en-US" altLang="zh-CN" sz="2000" b="1" i="1" dirty="0">
                  <a:latin typeface="Times New Roman" pitchFamily="18" charset="0"/>
                </a:rPr>
                <a:t>n</a:t>
              </a:r>
              <a:r>
                <a:rPr lang="en-US" altLang="zh-CN" sz="2000" b="1" dirty="0">
                  <a:latin typeface="Times New Roman" pitchFamily="18" charset="0"/>
                </a:rPr>
                <a:t>+1</a:t>
              </a:r>
              <a:endParaRPr lang="en-US" altLang="zh-CN" sz="2000" b="1" dirty="0"/>
            </a:p>
          </p:txBody>
        </p:sp>
        <p:sp>
          <p:nvSpPr>
            <p:cNvPr id="396313" name="Text Box 25"/>
            <p:cNvSpPr txBox="1">
              <a:spLocks noChangeArrowheads="1"/>
            </p:cNvSpPr>
            <p:nvPr/>
          </p:nvSpPr>
          <p:spPr bwMode="auto">
            <a:xfrm>
              <a:off x="1551" y="3513"/>
              <a:ext cx="682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输出</a:t>
              </a:r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endParaRPr lang="en-US" altLang="zh-CN" sz="1600" b="1" i="1" dirty="0"/>
            </a:p>
          </p:txBody>
        </p:sp>
        <p:sp>
          <p:nvSpPr>
            <p:cNvPr id="396314" name="Text Box 26"/>
            <p:cNvSpPr txBox="1">
              <a:spLocks noChangeArrowheads="1"/>
            </p:cNvSpPr>
            <p:nvPr/>
          </p:nvSpPr>
          <p:spPr bwMode="auto">
            <a:xfrm>
              <a:off x="1568" y="3883"/>
              <a:ext cx="559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结束</a:t>
              </a:r>
              <a:endParaRPr lang="zh-CN" altLang="en-US" sz="1600" b="1" dirty="0"/>
            </a:p>
          </p:txBody>
        </p:sp>
        <p:sp>
          <p:nvSpPr>
            <p:cNvPr id="396315" name="Text Box 27"/>
            <p:cNvSpPr txBox="1">
              <a:spLocks noChangeArrowheads="1"/>
            </p:cNvSpPr>
            <p:nvPr/>
          </p:nvSpPr>
          <p:spPr bwMode="auto">
            <a:xfrm>
              <a:off x="2483" y="2951"/>
              <a:ext cx="619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  <p:sp>
          <p:nvSpPr>
            <p:cNvPr id="396316" name="Text Box 28"/>
            <p:cNvSpPr txBox="1">
              <a:spLocks noChangeArrowheads="1"/>
            </p:cNvSpPr>
            <p:nvPr/>
          </p:nvSpPr>
          <p:spPr bwMode="auto">
            <a:xfrm>
              <a:off x="3449" y="2774"/>
              <a:ext cx="685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b="1">
                  <a:latin typeface="Times New Roman" pitchFamily="18" charset="0"/>
                </a:rPr>
                <a:t>是</a:t>
              </a:r>
              <a:endParaRPr lang="zh-CN" altLang="en-US" sz="2000" b="1"/>
            </a:p>
          </p:txBody>
        </p:sp>
        <p:sp>
          <p:nvSpPr>
            <p:cNvPr id="396317" name="Text Box 29"/>
            <p:cNvSpPr txBox="1">
              <a:spLocks noChangeArrowheads="1"/>
            </p:cNvSpPr>
            <p:nvPr/>
          </p:nvSpPr>
          <p:spPr bwMode="auto">
            <a:xfrm>
              <a:off x="4184" y="2946"/>
              <a:ext cx="37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96318" name="Text Box 30"/>
            <p:cNvSpPr txBox="1">
              <a:spLocks noChangeArrowheads="1"/>
            </p:cNvSpPr>
            <p:nvPr/>
          </p:nvSpPr>
          <p:spPr bwMode="auto">
            <a:xfrm>
              <a:off x="1811" y="3320"/>
              <a:ext cx="33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96319" name="Line 31"/>
            <p:cNvSpPr>
              <a:spLocks noChangeShapeType="1"/>
            </p:cNvSpPr>
            <p:nvPr/>
          </p:nvSpPr>
          <p:spPr bwMode="auto">
            <a:xfrm>
              <a:off x="2483" y="3176"/>
              <a:ext cx="4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0" name="Line 32"/>
            <p:cNvSpPr>
              <a:spLocks noChangeShapeType="1"/>
            </p:cNvSpPr>
            <p:nvPr/>
          </p:nvSpPr>
          <p:spPr bwMode="auto">
            <a:xfrm flipV="1">
              <a:off x="3514" y="2804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1" name="Rectangle 33"/>
            <p:cNvSpPr>
              <a:spLocks noChangeArrowheads="1"/>
            </p:cNvSpPr>
            <p:nvPr/>
          </p:nvSpPr>
          <p:spPr bwMode="auto">
            <a:xfrm>
              <a:off x="3063" y="2531"/>
              <a:ext cx="927" cy="27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2" name="Rectangle 34"/>
            <p:cNvSpPr>
              <a:spLocks noChangeArrowheads="1"/>
            </p:cNvSpPr>
            <p:nvPr/>
          </p:nvSpPr>
          <p:spPr bwMode="auto">
            <a:xfrm>
              <a:off x="4377" y="2540"/>
              <a:ext cx="927" cy="27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3" name="Line 35"/>
            <p:cNvSpPr>
              <a:spLocks noChangeShapeType="1"/>
            </p:cNvSpPr>
            <p:nvPr/>
          </p:nvSpPr>
          <p:spPr bwMode="auto">
            <a:xfrm>
              <a:off x="4081" y="3176"/>
              <a:ext cx="7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4" name="Line 36"/>
            <p:cNvSpPr>
              <a:spLocks noChangeShapeType="1"/>
            </p:cNvSpPr>
            <p:nvPr/>
          </p:nvSpPr>
          <p:spPr bwMode="auto">
            <a:xfrm flipV="1">
              <a:off x="4853" y="2804"/>
              <a:ext cx="0" cy="3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5" name="Rectangle 37"/>
            <p:cNvSpPr>
              <a:spLocks noChangeArrowheads="1"/>
            </p:cNvSpPr>
            <p:nvPr/>
          </p:nvSpPr>
          <p:spPr bwMode="auto">
            <a:xfrm>
              <a:off x="2329" y="2176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6" name="Line 38"/>
            <p:cNvSpPr>
              <a:spLocks noChangeShapeType="1"/>
            </p:cNvSpPr>
            <p:nvPr/>
          </p:nvSpPr>
          <p:spPr bwMode="auto">
            <a:xfrm>
              <a:off x="2947" y="2267"/>
              <a:ext cx="18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7" name="Line 39"/>
            <p:cNvSpPr>
              <a:spLocks noChangeShapeType="1"/>
            </p:cNvSpPr>
            <p:nvPr/>
          </p:nvSpPr>
          <p:spPr bwMode="auto">
            <a:xfrm>
              <a:off x="4802" y="2267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8" name="Line 40"/>
            <p:cNvSpPr>
              <a:spLocks noChangeShapeType="1"/>
            </p:cNvSpPr>
            <p:nvPr/>
          </p:nvSpPr>
          <p:spPr bwMode="auto">
            <a:xfrm>
              <a:off x="3527" y="2258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29" name="Line 41"/>
            <p:cNvSpPr>
              <a:spLocks noChangeShapeType="1"/>
            </p:cNvSpPr>
            <p:nvPr/>
          </p:nvSpPr>
          <p:spPr bwMode="auto">
            <a:xfrm>
              <a:off x="1865" y="1920"/>
              <a:ext cx="0" cy="10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330" name="Line 42"/>
            <p:cNvSpPr>
              <a:spLocks noChangeShapeType="1"/>
            </p:cNvSpPr>
            <p:nvPr/>
          </p:nvSpPr>
          <p:spPr bwMode="auto">
            <a:xfrm>
              <a:off x="1865" y="2284"/>
              <a:ext cx="4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3490" name="Picture 2" descr="C:\Documents and Settings\Administrator\桌面\新建文件夹 (4)\u=3295270871,1015214525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-2424"/>
            <a:ext cx="16383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26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316" name="Group 4"/>
          <p:cNvGrpSpPr>
            <a:grpSpLocks/>
          </p:cNvGrpSpPr>
          <p:nvPr/>
        </p:nvGrpSpPr>
        <p:grpSpPr bwMode="auto">
          <a:xfrm>
            <a:off x="755650" y="648122"/>
            <a:ext cx="6624638" cy="4137422"/>
            <a:chOff x="1247" y="981"/>
            <a:chExt cx="4173" cy="3175"/>
          </a:xfrm>
        </p:grpSpPr>
        <p:sp>
          <p:nvSpPr>
            <p:cNvPr id="397317" name="AutoShape 5"/>
            <p:cNvSpPr>
              <a:spLocks noChangeArrowheads="1"/>
            </p:cNvSpPr>
            <p:nvPr/>
          </p:nvSpPr>
          <p:spPr bwMode="auto">
            <a:xfrm>
              <a:off x="1556" y="1011"/>
              <a:ext cx="618" cy="182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18" name="AutoShape 6"/>
            <p:cNvSpPr>
              <a:spLocks noChangeArrowheads="1"/>
            </p:cNvSpPr>
            <p:nvPr/>
          </p:nvSpPr>
          <p:spPr bwMode="auto">
            <a:xfrm>
              <a:off x="1517" y="3922"/>
              <a:ext cx="619" cy="182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19" name="Rectangle 7"/>
            <p:cNvSpPr>
              <a:spLocks noChangeArrowheads="1"/>
            </p:cNvSpPr>
            <p:nvPr/>
          </p:nvSpPr>
          <p:spPr bwMode="auto">
            <a:xfrm>
              <a:off x="1556" y="1738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0" name="Rectangle 8"/>
            <p:cNvSpPr>
              <a:spLocks noChangeArrowheads="1"/>
            </p:cNvSpPr>
            <p:nvPr/>
          </p:nvSpPr>
          <p:spPr bwMode="auto">
            <a:xfrm>
              <a:off x="1556" y="1375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1" name="AutoShape 9"/>
            <p:cNvSpPr>
              <a:spLocks noChangeArrowheads="1"/>
            </p:cNvSpPr>
            <p:nvPr/>
          </p:nvSpPr>
          <p:spPr bwMode="auto">
            <a:xfrm>
              <a:off x="1247" y="2994"/>
              <a:ext cx="1236" cy="364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2" name="AutoShape 10"/>
            <p:cNvSpPr>
              <a:spLocks noChangeArrowheads="1"/>
            </p:cNvSpPr>
            <p:nvPr/>
          </p:nvSpPr>
          <p:spPr bwMode="auto">
            <a:xfrm>
              <a:off x="2947" y="2991"/>
              <a:ext cx="1159" cy="385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3" name="AutoShape 11"/>
            <p:cNvSpPr>
              <a:spLocks noChangeArrowheads="1"/>
            </p:cNvSpPr>
            <p:nvPr/>
          </p:nvSpPr>
          <p:spPr bwMode="auto">
            <a:xfrm>
              <a:off x="1247" y="3558"/>
              <a:ext cx="1236" cy="182"/>
            </a:xfrm>
            <a:prstGeom prst="parallelogram">
              <a:avLst>
                <a:gd name="adj" fmla="val 169780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4" name="Line 12"/>
            <p:cNvSpPr>
              <a:spLocks noChangeShapeType="1"/>
            </p:cNvSpPr>
            <p:nvPr/>
          </p:nvSpPr>
          <p:spPr bwMode="auto">
            <a:xfrm>
              <a:off x="1865" y="1193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5" name="Line 13"/>
            <p:cNvSpPr>
              <a:spLocks noChangeShapeType="1"/>
            </p:cNvSpPr>
            <p:nvPr/>
          </p:nvSpPr>
          <p:spPr bwMode="auto">
            <a:xfrm>
              <a:off x="1865" y="1557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6" name="Line 14"/>
            <p:cNvSpPr>
              <a:spLocks noChangeShapeType="1"/>
            </p:cNvSpPr>
            <p:nvPr/>
          </p:nvSpPr>
          <p:spPr bwMode="auto">
            <a:xfrm>
              <a:off x="1839" y="3367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7" name="Line 15"/>
            <p:cNvSpPr>
              <a:spLocks noChangeShapeType="1"/>
            </p:cNvSpPr>
            <p:nvPr/>
          </p:nvSpPr>
          <p:spPr bwMode="auto">
            <a:xfrm>
              <a:off x="1827" y="3740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28" name="Text Box 16"/>
            <p:cNvSpPr txBox="1">
              <a:spLocks noChangeArrowheads="1"/>
            </p:cNvSpPr>
            <p:nvPr/>
          </p:nvSpPr>
          <p:spPr bwMode="auto">
            <a:xfrm>
              <a:off x="1556" y="981"/>
              <a:ext cx="773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开始</a:t>
              </a:r>
              <a:endParaRPr lang="zh-CN" altLang="en-US" sz="1600" b="1" dirty="0"/>
            </a:p>
          </p:txBody>
        </p:sp>
        <p:sp>
          <p:nvSpPr>
            <p:cNvPr id="397329" name="Text Box 17"/>
            <p:cNvSpPr txBox="1">
              <a:spLocks noChangeArrowheads="1"/>
            </p:cNvSpPr>
            <p:nvPr/>
          </p:nvSpPr>
          <p:spPr bwMode="auto">
            <a:xfrm>
              <a:off x="1477" y="3038"/>
              <a:ext cx="83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 smtClean="0">
                  <a:latin typeface="Times New Roman" pitchFamily="18" charset="0"/>
                </a:rPr>
                <a:t>n</a:t>
              </a:r>
              <a:r>
                <a:rPr lang="en-US" altLang="zh-CN" sz="1600" b="1" dirty="0" smtClean="0">
                  <a:latin typeface="Times New Roman" pitchFamily="18" charset="0"/>
                </a:rPr>
                <a:t>≤</a:t>
              </a:r>
              <a:r>
                <a:rPr lang="en-US" altLang="zh-CN" sz="1600" b="1" dirty="0">
                  <a:latin typeface="Times New Roman" pitchFamily="18" charset="0"/>
                </a:rPr>
                <a:t>100</a:t>
              </a:r>
              <a:r>
                <a:rPr lang="zh-CN" altLang="en-US" sz="1600" b="1" dirty="0">
                  <a:latin typeface="Times New Roman" pitchFamily="18" charset="0"/>
                </a:rPr>
                <a:t>？</a:t>
              </a:r>
              <a:endParaRPr lang="zh-CN" altLang="en-US" sz="1600" b="1" dirty="0"/>
            </a:p>
          </p:txBody>
        </p:sp>
        <p:sp>
          <p:nvSpPr>
            <p:cNvPr id="397330" name="Text Box 18"/>
            <p:cNvSpPr txBox="1">
              <a:spLocks noChangeArrowheads="1"/>
            </p:cNvSpPr>
            <p:nvPr/>
          </p:nvSpPr>
          <p:spPr bwMode="auto">
            <a:xfrm>
              <a:off x="1662" y="1319"/>
              <a:ext cx="50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en-US" altLang="zh-CN" sz="1600" b="1" dirty="0">
                  <a:latin typeface="Times New Roman" pitchFamily="18" charset="0"/>
                </a:rPr>
                <a:t>=1</a:t>
              </a:r>
              <a:endParaRPr lang="en-US" altLang="zh-CN" sz="1600" b="1" dirty="0"/>
            </a:p>
          </p:txBody>
        </p:sp>
        <p:sp>
          <p:nvSpPr>
            <p:cNvPr id="397331" name="Text Box 19"/>
            <p:cNvSpPr txBox="1">
              <a:spLocks noChangeArrowheads="1"/>
            </p:cNvSpPr>
            <p:nvPr/>
          </p:nvSpPr>
          <p:spPr bwMode="auto">
            <a:xfrm>
              <a:off x="1646" y="1691"/>
              <a:ext cx="5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r>
                <a:rPr lang="en-US" altLang="zh-CN" sz="1600" b="1" dirty="0">
                  <a:latin typeface="Times New Roman" pitchFamily="18" charset="0"/>
                </a:rPr>
                <a:t>=0</a:t>
              </a:r>
              <a:endParaRPr lang="en-US" altLang="zh-CN" sz="1600" b="1" dirty="0"/>
            </a:p>
          </p:txBody>
        </p:sp>
        <p:sp>
          <p:nvSpPr>
            <p:cNvPr id="397332" name="Text Box 20"/>
            <p:cNvSpPr txBox="1">
              <a:spLocks noChangeArrowheads="1"/>
            </p:cNvSpPr>
            <p:nvPr/>
          </p:nvSpPr>
          <p:spPr bwMode="auto">
            <a:xfrm>
              <a:off x="3107" y="3040"/>
              <a:ext cx="90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n</a:t>
              </a:r>
              <a:r>
                <a:rPr lang="zh-CN" altLang="en-US" sz="1600" b="1" dirty="0">
                  <a:latin typeface="Times New Roman" pitchFamily="18" charset="0"/>
                </a:rPr>
                <a:t>是偶数</a:t>
              </a:r>
              <a:r>
                <a:rPr lang="en-US" altLang="zh-CN" sz="1600" b="1" dirty="0">
                  <a:latin typeface="Times New Roman" pitchFamily="18" charset="0"/>
                </a:rPr>
                <a:t>?</a:t>
              </a:r>
              <a:endParaRPr lang="en-US" altLang="zh-CN" sz="1600" b="1" dirty="0"/>
            </a:p>
          </p:txBody>
        </p:sp>
        <p:sp>
          <p:nvSpPr>
            <p:cNvPr id="397333" name="Text Box 21"/>
            <p:cNvSpPr txBox="1">
              <a:spLocks noChangeArrowheads="1"/>
            </p:cNvSpPr>
            <p:nvPr/>
          </p:nvSpPr>
          <p:spPr bwMode="auto">
            <a:xfrm>
              <a:off x="3037" y="2540"/>
              <a:ext cx="1082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S=</a:t>
              </a:r>
              <a:r>
                <a:rPr lang="en-US" altLang="zh-CN" sz="1600" b="1" i="1" dirty="0" err="1">
                  <a:latin typeface="Times New Roman" pitchFamily="18" charset="0"/>
                </a:rPr>
                <a:t>S</a:t>
              </a:r>
              <a:r>
                <a:rPr lang="en-US" altLang="zh-CN" sz="1600" b="1" i="1" dirty="0" err="1">
                  <a:latin typeface="宋体" pitchFamily="2" charset="-122"/>
                </a:rPr>
                <a:t>-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r>
                <a:rPr lang="en-US" altLang="zh-CN" sz="1600" b="1" dirty="0" err="1">
                  <a:latin typeface="Times New Roman" pitchFamily="18" charset="0"/>
                </a:rPr>
                <a:t>×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endParaRPr lang="en-US" altLang="zh-CN" sz="1600" b="1" i="1" dirty="0"/>
            </a:p>
          </p:txBody>
        </p:sp>
        <p:sp>
          <p:nvSpPr>
            <p:cNvPr id="397334" name="Text Box 22"/>
            <p:cNvSpPr txBox="1">
              <a:spLocks noChangeArrowheads="1"/>
            </p:cNvSpPr>
            <p:nvPr/>
          </p:nvSpPr>
          <p:spPr bwMode="auto">
            <a:xfrm>
              <a:off x="4338" y="2540"/>
              <a:ext cx="1082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r>
                <a:rPr lang="en-US" altLang="zh-CN" sz="1600" b="1" dirty="0">
                  <a:latin typeface="Times New Roman" pitchFamily="18" charset="0"/>
                </a:rPr>
                <a:t>=</a:t>
              </a:r>
              <a:r>
                <a:rPr lang="en-US" altLang="zh-CN" sz="1600" b="1" i="1" dirty="0" err="1">
                  <a:latin typeface="Times New Roman" pitchFamily="18" charset="0"/>
                </a:rPr>
                <a:t>S</a:t>
              </a:r>
              <a:r>
                <a:rPr lang="en-US" altLang="zh-CN" sz="1600" b="1" dirty="0" err="1">
                  <a:latin typeface="宋体" pitchFamily="2" charset="-122"/>
                </a:rPr>
                <a:t>+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r>
                <a:rPr lang="en-US" altLang="zh-CN" sz="1600" b="1" dirty="0" err="1">
                  <a:latin typeface="Times New Roman" pitchFamily="18" charset="0"/>
                </a:rPr>
                <a:t>×</a:t>
              </a:r>
              <a:r>
                <a:rPr lang="en-US" altLang="zh-CN" sz="1600" b="1" i="1" dirty="0" err="1">
                  <a:latin typeface="Times New Roman" pitchFamily="18" charset="0"/>
                </a:rPr>
                <a:t>n</a:t>
              </a:r>
              <a:endParaRPr lang="en-US" altLang="zh-CN" sz="1600" b="1" i="1" dirty="0"/>
            </a:p>
          </p:txBody>
        </p:sp>
        <p:sp>
          <p:nvSpPr>
            <p:cNvPr id="397335" name="Text Box 23"/>
            <p:cNvSpPr txBox="1">
              <a:spLocks noChangeArrowheads="1"/>
            </p:cNvSpPr>
            <p:nvPr/>
          </p:nvSpPr>
          <p:spPr bwMode="auto">
            <a:xfrm>
              <a:off x="2326" y="2129"/>
              <a:ext cx="590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b="1" i="1" dirty="0">
                  <a:latin typeface="Times New Roman" pitchFamily="18" charset="0"/>
                </a:rPr>
                <a:t>n</a:t>
              </a:r>
              <a:r>
                <a:rPr lang="en-US" altLang="zh-CN" sz="2000" b="1" dirty="0">
                  <a:latin typeface="Times New Roman" pitchFamily="18" charset="0"/>
                </a:rPr>
                <a:t>=</a:t>
              </a:r>
              <a:r>
                <a:rPr lang="en-US" altLang="zh-CN" sz="2000" b="1" i="1" dirty="0">
                  <a:latin typeface="Times New Roman" pitchFamily="18" charset="0"/>
                </a:rPr>
                <a:t>n</a:t>
              </a:r>
              <a:r>
                <a:rPr lang="en-US" altLang="zh-CN" sz="2000" b="1" dirty="0">
                  <a:latin typeface="Times New Roman" pitchFamily="18" charset="0"/>
                </a:rPr>
                <a:t>+1</a:t>
              </a:r>
              <a:endParaRPr lang="en-US" altLang="zh-CN" sz="2000" b="1" dirty="0"/>
            </a:p>
          </p:txBody>
        </p:sp>
        <p:sp>
          <p:nvSpPr>
            <p:cNvPr id="397336" name="Text Box 24"/>
            <p:cNvSpPr txBox="1">
              <a:spLocks noChangeArrowheads="1"/>
            </p:cNvSpPr>
            <p:nvPr/>
          </p:nvSpPr>
          <p:spPr bwMode="auto">
            <a:xfrm>
              <a:off x="1562" y="3520"/>
              <a:ext cx="682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输出</a:t>
              </a:r>
              <a:r>
                <a:rPr lang="en-US" altLang="zh-CN" sz="1600" b="1" i="1" dirty="0">
                  <a:latin typeface="Times New Roman" pitchFamily="18" charset="0"/>
                </a:rPr>
                <a:t>S</a:t>
              </a:r>
              <a:endParaRPr lang="en-US" altLang="zh-CN" sz="1600" b="1" i="1" dirty="0"/>
            </a:p>
          </p:txBody>
        </p:sp>
        <p:sp>
          <p:nvSpPr>
            <p:cNvPr id="397337" name="Text Box 25"/>
            <p:cNvSpPr txBox="1">
              <a:spLocks noChangeArrowheads="1"/>
            </p:cNvSpPr>
            <p:nvPr/>
          </p:nvSpPr>
          <p:spPr bwMode="auto">
            <a:xfrm>
              <a:off x="1568" y="3883"/>
              <a:ext cx="559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结束</a:t>
              </a:r>
              <a:endParaRPr lang="zh-CN" altLang="en-US" sz="1600" b="1" dirty="0"/>
            </a:p>
          </p:txBody>
        </p:sp>
        <p:sp>
          <p:nvSpPr>
            <p:cNvPr id="397338" name="Text Box 26"/>
            <p:cNvSpPr txBox="1">
              <a:spLocks noChangeArrowheads="1"/>
            </p:cNvSpPr>
            <p:nvPr/>
          </p:nvSpPr>
          <p:spPr bwMode="auto">
            <a:xfrm>
              <a:off x="2483" y="2951"/>
              <a:ext cx="619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  <p:sp>
          <p:nvSpPr>
            <p:cNvPr id="397339" name="Text Box 27"/>
            <p:cNvSpPr txBox="1">
              <a:spLocks noChangeArrowheads="1"/>
            </p:cNvSpPr>
            <p:nvPr/>
          </p:nvSpPr>
          <p:spPr bwMode="auto">
            <a:xfrm>
              <a:off x="3449" y="2774"/>
              <a:ext cx="685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是</a:t>
              </a:r>
              <a:endParaRPr lang="zh-CN" altLang="en-US" sz="1600" b="1" dirty="0"/>
            </a:p>
          </p:txBody>
        </p:sp>
        <p:sp>
          <p:nvSpPr>
            <p:cNvPr id="397340" name="Text Box 28"/>
            <p:cNvSpPr txBox="1">
              <a:spLocks noChangeArrowheads="1"/>
            </p:cNvSpPr>
            <p:nvPr/>
          </p:nvSpPr>
          <p:spPr bwMode="auto">
            <a:xfrm>
              <a:off x="4184" y="2946"/>
              <a:ext cx="37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97341" name="Text Box 29"/>
            <p:cNvSpPr txBox="1">
              <a:spLocks noChangeArrowheads="1"/>
            </p:cNvSpPr>
            <p:nvPr/>
          </p:nvSpPr>
          <p:spPr bwMode="auto">
            <a:xfrm>
              <a:off x="1811" y="3320"/>
              <a:ext cx="33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1600" b="1" dirty="0">
                  <a:latin typeface="Times New Roman" pitchFamily="18" charset="0"/>
                </a:rPr>
                <a:t>否</a:t>
              </a:r>
              <a:endParaRPr lang="zh-CN" altLang="en-US" sz="1600" b="1" dirty="0"/>
            </a:p>
          </p:txBody>
        </p:sp>
        <p:sp>
          <p:nvSpPr>
            <p:cNvPr id="397342" name="Line 30"/>
            <p:cNvSpPr>
              <a:spLocks noChangeShapeType="1"/>
            </p:cNvSpPr>
            <p:nvPr/>
          </p:nvSpPr>
          <p:spPr bwMode="auto">
            <a:xfrm>
              <a:off x="2483" y="3176"/>
              <a:ext cx="4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43" name="Line 31"/>
            <p:cNvSpPr>
              <a:spLocks noChangeShapeType="1"/>
            </p:cNvSpPr>
            <p:nvPr/>
          </p:nvSpPr>
          <p:spPr bwMode="auto">
            <a:xfrm flipV="1">
              <a:off x="3514" y="2804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44" name="Rectangle 32"/>
            <p:cNvSpPr>
              <a:spLocks noChangeArrowheads="1"/>
            </p:cNvSpPr>
            <p:nvPr/>
          </p:nvSpPr>
          <p:spPr bwMode="auto">
            <a:xfrm>
              <a:off x="3063" y="2531"/>
              <a:ext cx="927" cy="27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45" name="Rectangle 33"/>
            <p:cNvSpPr>
              <a:spLocks noChangeArrowheads="1"/>
            </p:cNvSpPr>
            <p:nvPr/>
          </p:nvSpPr>
          <p:spPr bwMode="auto">
            <a:xfrm>
              <a:off x="4377" y="2540"/>
              <a:ext cx="927" cy="27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46" name="Line 34"/>
            <p:cNvSpPr>
              <a:spLocks noChangeShapeType="1"/>
            </p:cNvSpPr>
            <p:nvPr/>
          </p:nvSpPr>
          <p:spPr bwMode="auto">
            <a:xfrm>
              <a:off x="4081" y="3176"/>
              <a:ext cx="7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47" name="Line 35"/>
            <p:cNvSpPr>
              <a:spLocks noChangeShapeType="1"/>
            </p:cNvSpPr>
            <p:nvPr/>
          </p:nvSpPr>
          <p:spPr bwMode="auto">
            <a:xfrm flipV="1">
              <a:off x="4853" y="2804"/>
              <a:ext cx="0" cy="3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48" name="Rectangle 36"/>
            <p:cNvSpPr>
              <a:spLocks noChangeArrowheads="1"/>
            </p:cNvSpPr>
            <p:nvPr/>
          </p:nvSpPr>
          <p:spPr bwMode="auto">
            <a:xfrm>
              <a:off x="2329" y="2176"/>
              <a:ext cx="618" cy="18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49" name="Line 37"/>
            <p:cNvSpPr>
              <a:spLocks noChangeShapeType="1"/>
            </p:cNvSpPr>
            <p:nvPr/>
          </p:nvSpPr>
          <p:spPr bwMode="auto">
            <a:xfrm>
              <a:off x="2947" y="2267"/>
              <a:ext cx="18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50" name="Line 38"/>
            <p:cNvSpPr>
              <a:spLocks noChangeShapeType="1"/>
            </p:cNvSpPr>
            <p:nvPr/>
          </p:nvSpPr>
          <p:spPr bwMode="auto">
            <a:xfrm>
              <a:off x="4802" y="2267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51" name="Line 39"/>
            <p:cNvSpPr>
              <a:spLocks noChangeShapeType="1"/>
            </p:cNvSpPr>
            <p:nvPr/>
          </p:nvSpPr>
          <p:spPr bwMode="auto">
            <a:xfrm>
              <a:off x="3527" y="2258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52" name="Line 40"/>
            <p:cNvSpPr>
              <a:spLocks noChangeShapeType="1"/>
            </p:cNvSpPr>
            <p:nvPr/>
          </p:nvSpPr>
          <p:spPr bwMode="auto">
            <a:xfrm>
              <a:off x="1865" y="1920"/>
              <a:ext cx="0" cy="10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353" name="Line 41"/>
            <p:cNvSpPr>
              <a:spLocks noChangeShapeType="1"/>
            </p:cNvSpPr>
            <p:nvPr/>
          </p:nvSpPr>
          <p:spPr bwMode="auto">
            <a:xfrm>
              <a:off x="1865" y="2284"/>
              <a:ext cx="4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7354" name="Text Box 42"/>
          <p:cNvSpPr txBox="1">
            <a:spLocks noChangeArrowheads="1"/>
          </p:cNvSpPr>
          <p:nvPr/>
        </p:nvSpPr>
        <p:spPr bwMode="auto">
          <a:xfrm>
            <a:off x="0" y="1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  <a:latin typeface="宋体" pitchFamily="2" charset="-122"/>
              </a:rPr>
              <a:t>思考</a:t>
            </a:r>
            <a:r>
              <a:rPr lang="en-US" altLang="zh-CN" sz="2800" b="1" dirty="0">
                <a:solidFill>
                  <a:srgbClr val="66FF33"/>
                </a:solidFill>
                <a:latin typeface="宋体" pitchFamily="2" charset="-122"/>
              </a:rPr>
              <a:t>3:</a:t>
            </a:r>
            <a:r>
              <a:rPr lang="zh-CN" altLang="en-US" sz="2800" b="1" dirty="0">
                <a:latin typeface="宋体" pitchFamily="2" charset="-122"/>
              </a:rPr>
              <a:t>该程序框图反映的实际问题是什么？</a:t>
            </a:r>
          </a:p>
        </p:txBody>
      </p:sp>
      <p:sp>
        <p:nvSpPr>
          <p:cNvPr id="397355" name="Text Box 43"/>
          <p:cNvSpPr txBox="1">
            <a:spLocks noChangeArrowheads="1"/>
          </p:cNvSpPr>
          <p:nvPr/>
        </p:nvSpPr>
        <p:spPr bwMode="auto">
          <a:xfrm>
            <a:off x="2736851" y="4030266"/>
            <a:ext cx="6372225" cy="40011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itchFamily="2" charset="-122"/>
              </a:rPr>
              <a:t>求</a:t>
            </a:r>
            <a:r>
              <a:rPr lang="en-US" altLang="zh-CN" sz="2000" b="1" dirty="0">
                <a:latin typeface="宋体" pitchFamily="2" charset="-122"/>
              </a:rPr>
              <a:t>1</a:t>
            </a:r>
            <a:r>
              <a:rPr lang="en-US" altLang="zh-CN" sz="2000" b="1" baseline="30000" dirty="0">
                <a:latin typeface="宋体" pitchFamily="2" charset="-122"/>
              </a:rPr>
              <a:t>2</a:t>
            </a:r>
            <a:r>
              <a:rPr lang="en-US" altLang="zh-CN" sz="2000" b="1" dirty="0">
                <a:latin typeface="宋体" pitchFamily="2" charset="-122"/>
              </a:rPr>
              <a:t>-2</a:t>
            </a:r>
            <a:r>
              <a:rPr lang="en-US" altLang="zh-CN" sz="2000" b="1" baseline="30000" dirty="0">
                <a:latin typeface="宋体" pitchFamily="2" charset="-122"/>
              </a:rPr>
              <a:t>2</a:t>
            </a:r>
            <a:r>
              <a:rPr lang="en-US" altLang="zh-CN" sz="2000" b="1" dirty="0">
                <a:latin typeface="宋体" pitchFamily="2" charset="-122"/>
              </a:rPr>
              <a:t>+3</a:t>
            </a:r>
            <a:r>
              <a:rPr lang="en-US" altLang="zh-CN" sz="2000" b="1" baseline="30000" dirty="0">
                <a:latin typeface="宋体" pitchFamily="2" charset="-122"/>
              </a:rPr>
              <a:t>2</a:t>
            </a:r>
            <a:r>
              <a:rPr lang="en-US" altLang="zh-CN" sz="2000" b="1" dirty="0">
                <a:latin typeface="宋体" pitchFamily="2" charset="-122"/>
              </a:rPr>
              <a:t>-4</a:t>
            </a:r>
            <a:r>
              <a:rPr lang="en-US" altLang="zh-CN" sz="2000" b="1" baseline="30000" dirty="0">
                <a:latin typeface="宋体" pitchFamily="2" charset="-122"/>
              </a:rPr>
              <a:t>2</a:t>
            </a:r>
            <a:r>
              <a:rPr lang="en-US" altLang="zh-CN" sz="2000" b="1" dirty="0">
                <a:latin typeface="宋体" pitchFamily="2" charset="-122"/>
              </a:rPr>
              <a:t>+…+99</a:t>
            </a:r>
            <a:r>
              <a:rPr lang="en-US" altLang="zh-CN" sz="2000" b="1" baseline="30000" dirty="0">
                <a:latin typeface="宋体" pitchFamily="2" charset="-122"/>
              </a:rPr>
              <a:t>2</a:t>
            </a:r>
            <a:r>
              <a:rPr lang="en-US" altLang="zh-CN" sz="2000" b="1" dirty="0">
                <a:latin typeface="宋体" pitchFamily="2" charset="-122"/>
              </a:rPr>
              <a:t>-100</a:t>
            </a:r>
            <a:r>
              <a:rPr lang="en-US" altLang="zh-CN" sz="2000" b="1" baseline="30000" dirty="0">
                <a:latin typeface="宋体" pitchFamily="2" charset="-122"/>
              </a:rPr>
              <a:t>2</a:t>
            </a:r>
            <a:r>
              <a:rPr lang="zh-CN" altLang="en-US" sz="2000" b="1" dirty="0">
                <a:latin typeface="宋体" pitchFamily="2" charset="-122"/>
              </a:rPr>
              <a:t>的值</a:t>
            </a:r>
            <a:r>
              <a:rPr lang="en-US" altLang="zh-CN" sz="2000" b="1" dirty="0">
                <a:latin typeface="宋体" pitchFamily="2" charset="-122"/>
              </a:rPr>
              <a:t>.</a:t>
            </a:r>
            <a:r>
              <a:rPr lang="en-US" altLang="zh-CN" sz="2000" dirty="0"/>
              <a:t> </a:t>
            </a:r>
          </a:p>
        </p:txBody>
      </p:sp>
      <p:pic>
        <p:nvPicPr>
          <p:cNvPr id="64514" name="Picture 2" descr="C:\Documents and Settings\Administrator\桌面\新建文件夹 (4)\u=615550073,556767780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111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97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973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9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9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0307" y="1563638"/>
            <a:ext cx="20633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第三课时</a:t>
            </a:r>
            <a:endParaRPr lang="zh-CN" alt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0178" name="Picture 2" descr="C:\Documents and Settings\Administrator\桌面\新建文件夹 (4)\u=3215479230,1555323655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17" y="2571751"/>
            <a:ext cx="1921963" cy="144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88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40" name="Text Box 4"/>
          <p:cNvSpPr txBox="1">
            <a:spLocks noChangeArrowheads="1"/>
          </p:cNvSpPr>
          <p:nvPr/>
        </p:nvSpPr>
        <p:spPr bwMode="auto">
          <a:xfrm>
            <a:off x="-9385" y="0"/>
            <a:ext cx="21955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理论迁移</a:t>
            </a:r>
          </a:p>
        </p:txBody>
      </p:sp>
      <p:sp>
        <p:nvSpPr>
          <p:cNvPr id="398341" name="Text Box 5"/>
          <p:cNvSpPr txBox="1">
            <a:spLocks noChangeArrowheads="1"/>
          </p:cNvSpPr>
          <p:nvPr/>
        </p:nvSpPr>
        <p:spPr bwMode="auto">
          <a:xfrm>
            <a:off x="-36512" y="589658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</a:t>
            </a:r>
            <a:r>
              <a:rPr lang="zh-CN" altLang="en-US" sz="2800" dirty="0">
                <a:latin typeface="宋体" pitchFamily="2" charset="-122"/>
              </a:rPr>
              <a:t>例 画出求三个不同实数中的最大值的程序框图</a:t>
            </a:r>
            <a:r>
              <a:rPr lang="en-US" altLang="zh-CN" sz="2800" dirty="0">
                <a:latin typeface="宋体" pitchFamily="2" charset="-122"/>
              </a:rPr>
              <a:t>. </a:t>
            </a:r>
          </a:p>
        </p:txBody>
      </p:sp>
      <p:grpSp>
        <p:nvGrpSpPr>
          <p:cNvPr id="398389" name="Group 53"/>
          <p:cNvGrpSpPr>
            <a:grpSpLocks/>
          </p:cNvGrpSpPr>
          <p:nvPr/>
        </p:nvGrpSpPr>
        <p:grpSpPr bwMode="auto">
          <a:xfrm>
            <a:off x="4967289" y="1059657"/>
            <a:ext cx="833437" cy="302419"/>
            <a:chOff x="3129" y="890"/>
            <a:chExt cx="525" cy="254"/>
          </a:xfrm>
        </p:grpSpPr>
        <p:sp>
          <p:nvSpPr>
            <p:cNvPr id="398343" name="AutoShape 7"/>
            <p:cNvSpPr>
              <a:spLocks noChangeArrowheads="1"/>
            </p:cNvSpPr>
            <p:nvPr/>
          </p:nvSpPr>
          <p:spPr bwMode="auto">
            <a:xfrm>
              <a:off x="3129" y="934"/>
              <a:ext cx="525" cy="206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8351" name="Text Box 15"/>
            <p:cNvSpPr txBox="1">
              <a:spLocks noChangeArrowheads="1"/>
            </p:cNvSpPr>
            <p:nvPr/>
          </p:nvSpPr>
          <p:spPr bwMode="auto">
            <a:xfrm>
              <a:off x="3140" y="890"/>
              <a:ext cx="477" cy="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b="1" dirty="0">
                  <a:latin typeface="Times New Roman" pitchFamily="18" charset="0"/>
                </a:rPr>
                <a:t>开始</a:t>
              </a:r>
              <a:endParaRPr lang="zh-CN" altLang="en-US" b="1" dirty="0"/>
            </a:p>
          </p:txBody>
        </p:sp>
      </p:grpSp>
      <p:grpSp>
        <p:nvGrpSpPr>
          <p:cNvPr id="398390" name="Group 54"/>
          <p:cNvGrpSpPr>
            <a:grpSpLocks/>
          </p:cNvGrpSpPr>
          <p:nvPr/>
        </p:nvGrpSpPr>
        <p:grpSpPr bwMode="auto">
          <a:xfrm>
            <a:off x="4238626" y="1357313"/>
            <a:ext cx="2290763" cy="621506"/>
            <a:chOff x="2670" y="1140"/>
            <a:chExt cx="1443" cy="522"/>
          </a:xfrm>
        </p:grpSpPr>
        <p:sp>
          <p:nvSpPr>
            <p:cNvPr id="398345" name="AutoShape 9"/>
            <p:cNvSpPr>
              <a:spLocks noChangeArrowheads="1"/>
            </p:cNvSpPr>
            <p:nvPr/>
          </p:nvSpPr>
          <p:spPr bwMode="auto">
            <a:xfrm>
              <a:off x="2670" y="1346"/>
              <a:ext cx="1443" cy="309"/>
            </a:xfrm>
            <a:prstGeom prst="parallelogram">
              <a:avLst>
                <a:gd name="adj" fmla="val 116748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52" name="Text Box 16"/>
            <p:cNvSpPr txBox="1">
              <a:spLocks noChangeArrowheads="1"/>
            </p:cNvSpPr>
            <p:nvPr/>
          </p:nvSpPr>
          <p:spPr bwMode="auto">
            <a:xfrm>
              <a:off x="2890" y="1353"/>
              <a:ext cx="1078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398361" name="Line 25"/>
            <p:cNvSpPr>
              <a:spLocks noChangeShapeType="1"/>
            </p:cNvSpPr>
            <p:nvPr/>
          </p:nvSpPr>
          <p:spPr bwMode="auto">
            <a:xfrm>
              <a:off x="3391" y="1140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8391" name="Group 55"/>
          <p:cNvGrpSpPr>
            <a:grpSpLocks/>
          </p:cNvGrpSpPr>
          <p:nvPr/>
        </p:nvGrpSpPr>
        <p:grpSpPr bwMode="auto">
          <a:xfrm>
            <a:off x="4602163" y="1970485"/>
            <a:ext cx="1458912" cy="613172"/>
            <a:chOff x="2899" y="1655"/>
            <a:chExt cx="919" cy="515"/>
          </a:xfrm>
        </p:grpSpPr>
        <p:sp>
          <p:nvSpPr>
            <p:cNvPr id="398347" name="AutoShape 11"/>
            <p:cNvSpPr>
              <a:spLocks noChangeArrowheads="1"/>
            </p:cNvSpPr>
            <p:nvPr/>
          </p:nvSpPr>
          <p:spPr bwMode="auto">
            <a:xfrm>
              <a:off x="2899" y="1861"/>
              <a:ext cx="919" cy="309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54" name="Text Box 18"/>
            <p:cNvSpPr txBox="1">
              <a:spLocks noChangeArrowheads="1"/>
            </p:cNvSpPr>
            <p:nvPr/>
          </p:nvSpPr>
          <p:spPr bwMode="auto">
            <a:xfrm>
              <a:off x="3129" y="1861"/>
              <a:ext cx="525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</a:p>
          </p:txBody>
        </p:sp>
        <p:sp>
          <p:nvSpPr>
            <p:cNvPr id="398366" name="Line 30"/>
            <p:cNvSpPr>
              <a:spLocks noChangeShapeType="1"/>
            </p:cNvSpPr>
            <p:nvPr/>
          </p:nvSpPr>
          <p:spPr bwMode="auto">
            <a:xfrm>
              <a:off x="3359" y="1655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8392" name="Group 56"/>
          <p:cNvGrpSpPr>
            <a:grpSpLocks/>
          </p:cNvGrpSpPr>
          <p:nvPr/>
        </p:nvGrpSpPr>
        <p:grpSpPr bwMode="auto">
          <a:xfrm>
            <a:off x="4602163" y="2531269"/>
            <a:ext cx="1458912" cy="677466"/>
            <a:chOff x="2899" y="2126"/>
            <a:chExt cx="919" cy="569"/>
          </a:xfrm>
        </p:grpSpPr>
        <p:sp>
          <p:nvSpPr>
            <p:cNvPr id="398348" name="AutoShape 12"/>
            <p:cNvSpPr>
              <a:spLocks noChangeArrowheads="1"/>
            </p:cNvSpPr>
            <p:nvPr/>
          </p:nvSpPr>
          <p:spPr bwMode="auto">
            <a:xfrm>
              <a:off x="2899" y="2386"/>
              <a:ext cx="919" cy="309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55" name="Text Box 19"/>
            <p:cNvSpPr txBox="1">
              <a:spLocks noChangeArrowheads="1"/>
            </p:cNvSpPr>
            <p:nvPr/>
          </p:nvSpPr>
          <p:spPr bwMode="auto">
            <a:xfrm>
              <a:off x="3140" y="2376"/>
              <a:ext cx="525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</a:p>
          </p:txBody>
        </p:sp>
        <p:sp>
          <p:nvSpPr>
            <p:cNvPr id="398362" name="Line 26"/>
            <p:cNvSpPr>
              <a:spLocks noChangeShapeType="1"/>
            </p:cNvSpPr>
            <p:nvPr/>
          </p:nvSpPr>
          <p:spPr bwMode="auto">
            <a:xfrm>
              <a:off x="3359" y="2180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71" name="Text Box 35"/>
            <p:cNvSpPr txBox="1">
              <a:spLocks noChangeArrowheads="1"/>
            </p:cNvSpPr>
            <p:nvPr/>
          </p:nvSpPr>
          <p:spPr bwMode="auto">
            <a:xfrm>
              <a:off x="3293" y="2126"/>
              <a:ext cx="35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grpSp>
        <p:nvGrpSpPr>
          <p:cNvPr id="398393" name="Group 57"/>
          <p:cNvGrpSpPr>
            <a:grpSpLocks/>
          </p:cNvGrpSpPr>
          <p:nvPr/>
        </p:nvGrpSpPr>
        <p:grpSpPr bwMode="auto">
          <a:xfrm>
            <a:off x="4879975" y="3138488"/>
            <a:ext cx="915988" cy="608410"/>
            <a:chOff x="3074" y="2636"/>
            <a:chExt cx="577" cy="511"/>
          </a:xfrm>
        </p:grpSpPr>
        <p:sp>
          <p:nvSpPr>
            <p:cNvPr id="398357" name="Text Box 21"/>
            <p:cNvSpPr txBox="1">
              <a:spLocks noChangeArrowheads="1"/>
            </p:cNvSpPr>
            <p:nvPr/>
          </p:nvSpPr>
          <p:spPr bwMode="auto">
            <a:xfrm>
              <a:off x="3129" y="2838"/>
              <a:ext cx="431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398363" name="Line 27"/>
            <p:cNvSpPr>
              <a:spLocks noChangeShapeType="1"/>
            </p:cNvSpPr>
            <p:nvPr/>
          </p:nvSpPr>
          <p:spPr bwMode="auto">
            <a:xfrm>
              <a:off x="3337" y="2685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67" name="Rectangle 31"/>
            <p:cNvSpPr>
              <a:spLocks noChangeArrowheads="1"/>
            </p:cNvSpPr>
            <p:nvPr/>
          </p:nvSpPr>
          <p:spPr bwMode="auto">
            <a:xfrm>
              <a:off x="3074" y="2901"/>
              <a:ext cx="525" cy="20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72" name="Text Box 36"/>
            <p:cNvSpPr txBox="1">
              <a:spLocks noChangeArrowheads="1"/>
            </p:cNvSpPr>
            <p:nvPr/>
          </p:nvSpPr>
          <p:spPr bwMode="auto">
            <a:xfrm>
              <a:off x="3304" y="2636"/>
              <a:ext cx="347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grpSp>
        <p:nvGrpSpPr>
          <p:cNvPr id="398394" name="Group 58"/>
          <p:cNvGrpSpPr>
            <a:grpSpLocks/>
          </p:cNvGrpSpPr>
          <p:nvPr/>
        </p:nvGrpSpPr>
        <p:grpSpPr bwMode="auto">
          <a:xfrm>
            <a:off x="6043614" y="2656287"/>
            <a:ext cx="1214437" cy="1102520"/>
            <a:chOff x="3807" y="2231"/>
            <a:chExt cx="765" cy="926"/>
          </a:xfrm>
        </p:grpSpPr>
        <p:sp>
          <p:nvSpPr>
            <p:cNvPr id="398360" name="Text Box 24"/>
            <p:cNvSpPr txBox="1">
              <a:spLocks noChangeArrowheads="1"/>
            </p:cNvSpPr>
            <p:nvPr/>
          </p:nvSpPr>
          <p:spPr bwMode="auto">
            <a:xfrm>
              <a:off x="4124" y="2848"/>
              <a:ext cx="389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398368" name="Line 32"/>
            <p:cNvSpPr>
              <a:spLocks noChangeShapeType="1"/>
            </p:cNvSpPr>
            <p:nvPr/>
          </p:nvSpPr>
          <p:spPr bwMode="auto">
            <a:xfrm>
              <a:off x="3807" y="2543"/>
              <a:ext cx="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69" name="Rectangle 33"/>
            <p:cNvSpPr>
              <a:spLocks noChangeArrowheads="1"/>
            </p:cNvSpPr>
            <p:nvPr/>
          </p:nvSpPr>
          <p:spPr bwMode="auto">
            <a:xfrm>
              <a:off x="4048" y="2891"/>
              <a:ext cx="524" cy="20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70" name="Line 34"/>
            <p:cNvSpPr>
              <a:spLocks noChangeShapeType="1"/>
            </p:cNvSpPr>
            <p:nvPr/>
          </p:nvSpPr>
          <p:spPr bwMode="auto">
            <a:xfrm>
              <a:off x="4332" y="2548"/>
              <a:ext cx="0" cy="3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76" name="Text Box 40"/>
            <p:cNvSpPr txBox="1">
              <a:spLocks noChangeArrowheads="1"/>
            </p:cNvSpPr>
            <p:nvPr/>
          </p:nvSpPr>
          <p:spPr bwMode="auto">
            <a:xfrm>
              <a:off x="3829" y="2231"/>
              <a:ext cx="366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p:grpSp>
        <p:nvGrpSpPr>
          <p:cNvPr id="398395" name="Group 59"/>
          <p:cNvGrpSpPr>
            <a:grpSpLocks/>
          </p:cNvGrpSpPr>
          <p:nvPr/>
        </p:nvGrpSpPr>
        <p:grpSpPr bwMode="auto">
          <a:xfrm>
            <a:off x="2884489" y="2128838"/>
            <a:ext cx="1735137" cy="1067991"/>
            <a:chOff x="1817" y="1788"/>
            <a:chExt cx="1093" cy="897"/>
          </a:xfrm>
        </p:grpSpPr>
        <p:sp>
          <p:nvSpPr>
            <p:cNvPr id="398349" name="AutoShape 13"/>
            <p:cNvSpPr>
              <a:spLocks noChangeArrowheads="1"/>
            </p:cNvSpPr>
            <p:nvPr/>
          </p:nvSpPr>
          <p:spPr bwMode="auto">
            <a:xfrm>
              <a:off x="1817" y="2376"/>
              <a:ext cx="918" cy="309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56" name="Text Box 20"/>
            <p:cNvSpPr txBox="1">
              <a:spLocks noChangeArrowheads="1"/>
            </p:cNvSpPr>
            <p:nvPr/>
          </p:nvSpPr>
          <p:spPr bwMode="auto">
            <a:xfrm>
              <a:off x="2036" y="2366"/>
              <a:ext cx="481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</a:p>
          </p:txBody>
        </p:sp>
        <p:sp>
          <p:nvSpPr>
            <p:cNvPr id="398375" name="Text Box 39"/>
            <p:cNvSpPr txBox="1">
              <a:spLocks noChangeArrowheads="1"/>
            </p:cNvSpPr>
            <p:nvPr/>
          </p:nvSpPr>
          <p:spPr bwMode="auto">
            <a:xfrm>
              <a:off x="2495" y="1788"/>
              <a:ext cx="294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98377" name="Freeform 41"/>
            <p:cNvSpPr>
              <a:spLocks/>
            </p:cNvSpPr>
            <p:nvPr/>
          </p:nvSpPr>
          <p:spPr bwMode="auto">
            <a:xfrm>
              <a:off x="2309" y="2013"/>
              <a:ext cx="601" cy="8"/>
            </a:xfrm>
            <a:custGeom>
              <a:avLst/>
              <a:gdLst>
                <a:gd name="T0" fmla="*/ 825 w 825"/>
                <a:gd name="T1" fmla="*/ 0 h 12"/>
                <a:gd name="T2" fmla="*/ 0 w 825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5" h="12">
                  <a:moveTo>
                    <a:pt x="825" y="0"/>
                  </a:moveTo>
                  <a:lnTo>
                    <a:pt x="0" y="1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78" name="Freeform 42"/>
            <p:cNvSpPr>
              <a:spLocks/>
            </p:cNvSpPr>
            <p:nvPr/>
          </p:nvSpPr>
          <p:spPr bwMode="auto">
            <a:xfrm>
              <a:off x="2288" y="2021"/>
              <a:ext cx="10" cy="345"/>
            </a:xfrm>
            <a:custGeom>
              <a:avLst/>
              <a:gdLst>
                <a:gd name="T0" fmla="*/ 14 w 14"/>
                <a:gd name="T1" fmla="*/ 0 h 522"/>
                <a:gd name="T2" fmla="*/ 0 w 14"/>
                <a:gd name="T3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522">
                  <a:moveTo>
                    <a:pt x="14" y="0"/>
                  </a:moveTo>
                  <a:lnTo>
                    <a:pt x="0" y="52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8396" name="Group 60"/>
          <p:cNvGrpSpPr>
            <a:grpSpLocks/>
          </p:cNvGrpSpPr>
          <p:nvPr/>
        </p:nvGrpSpPr>
        <p:grpSpPr bwMode="auto">
          <a:xfrm>
            <a:off x="3197225" y="3133725"/>
            <a:ext cx="833438" cy="553641"/>
            <a:chOff x="2014" y="2632"/>
            <a:chExt cx="525" cy="465"/>
          </a:xfrm>
        </p:grpSpPr>
        <p:sp>
          <p:nvSpPr>
            <p:cNvPr id="398358" name="Text Box 22"/>
            <p:cNvSpPr txBox="1">
              <a:spLocks noChangeArrowheads="1"/>
            </p:cNvSpPr>
            <p:nvPr/>
          </p:nvSpPr>
          <p:spPr bwMode="auto">
            <a:xfrm>
              <a:off x="2079" y="2842"/>
              <a:ext cx="438" cy="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98364" name="Line 28"/>
            <p:cNvSpPr>
              <a:spLocks noChangeShapeType="1"/>
            </p:cNvSpPr>
            <p:nvPr/>
          </p:nvSpPr>
          <p:spPr bwMode="auto">
            <a:xfrm>
              <a:off x="2276" y="2685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73" name="Text Box 37"/>
            <p:cNvSpPr txBox="1">
              <a:spLocks noChangeArrowheads="1"/>
            </p:cNvSpPr>
            <p:nvPr/>
          </p:nvSpPr>
          <p:spPr bwMode="auto">
            <a:xfrm>
              <a:off x="2211" y="2632"/>
              <a:ext cx="306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98380" name="Rectangle 44"/>
            <p:cNvSpPr>
              <a:spLocks noChangeArrowheads="1"/>
            </p:cNvSpPr>
            <p:nvPr/>
          </p:nvSpPr>
          <p:spPr bwMode="auto">
            <a:xfrm>
              <a:off x="2014" y="2891"/>
              <a:ext cx="525" cy="20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8397" name="Group 61"/>
          <p:cNvGrpSpPr>
            <a:grpSpLocks/>
          </p:cNvGrpSpPr>
          <p:nvPr/>
        </p:nvGrpSpPr>
        <p:grpSpPr bwMode="auto">
          <a:xfrm>
            <a:off x="2051051" y="2722960"/>
            <a:ext cx="936625" cy="1016794"/>
            <a:chOff x="1292" y="2287"/>
            <a:chExt cx="590" cy="854"/>
          </a:xfrm>
        </p:grpSpPr>
        <p:sp>
          <p:nvSpPr>
            <p:cNvPr id="398359" name="Text Box 23"/>
            <p:cNvSpPr txBox="1">
              <a:spLocks noChangeArrowheads="1"/>
            </p:cNvSpPr>
            <p:nvPr/>
          </p:nvSpPr>
          <p:spPr bwMode="auto">
            <a:xfrm>
              <a:off x="1314" y="2832"/>
              <a:ext cx="43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0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398374" name="Text Box 38"/>
            <p:cNvSpPr txBox="1">
              <a:spLocks noChangeArrowheads="1"/>
            </p:cNvSpPr>
            <p:nvPr/>
          </p:nvSpPr>
          <p:spPr bwMode="auto">
            <a:xfrm>
              <a:off x="1500" y="2287"/>
              <a:ext cx="38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  <p:sp>
          <p:nvSpPr>
            <p:cNvPr id="398379" name="Rectangle 43"/>
            <p:cNvSpPr>
              <a:spLocks noChangeArrowheads="1"/>
            </p:cNvSpPr>
            <p:nvPr/>
          </p:nvSpPr>
          <p:spPr bwMode="auto">
            <a:xfrm>
              <a:off x="1292" y="2891"/>
              <a:ext cx="525" cy="20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81" name="Line 45"/>
            <p:cNvSpPr>
              <a:spLocks noChangeShapeType="1"/>
            </p:cNvSpPr>
            <p:nvPr/>
          </p:nvSpPr>
          <p:spPr bwMode="auto">
            <a:xfrm flipH="1">
              <a:off x="1554" y="2529"/>
              <a:ext cx="2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82" name="Freeform 46"/>
            <p:cNvSpPr>
              <a:spLocks/>
            </p:cNvSpPr>
            <p:nvPr/>
          </p:nvSpPr>
          <p:spPr bwMode="auto">
            <a:xfrm>
              <a:off x="1554" y="2537"/>
              <a:ext cx="1" cy="354"/>
            </a:xfrm>
            <a:custGeom>
              <a:avLst/>
              <a:gdLst>
                <a:gd name="T0" fmla="*/ 0 w 1"/>
                <a:gd name="T1" fmla="*/ 0 h 537"/>
                <a:gd name="T2" fmla="*/ 1 w 1"/>
                <a:gd name="T3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537">
                  <a:moveTo>
                    <a:pt x="0" y="0"/>
                  </a:moveTo>
                  <a:lnTo>
                    <a:pt x="1" y="537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8398" name="Group 62"/>
          <p:cNvGrpSpPr>
            <a:grpSpLocks/>
          </p:cNvGrpSpPr>
          <p:nvPr/>
        </p:nvGrpSpPr>
        <p:grpSpPr bwMode="auto">
          <a:xfrm>
            <a:off x="2466975" y="3687367"/>
            <a:ext cx="4375150" cy="839390"/>
            <a:chOff x="1554" y="3097"/>
            <a:chExt cx="2756" cy="705"/>
          </a:xfrm>
        </p:grpSpPr>
        <p:sp>
          <p:nvSpPr>
            <p:cNvPr id="398346" name="AutoShape 10"/>
            <p:cNvSpPr>
              <a:spLocks noChangeArrowheads="1"/>
            </p:cNvSpPr>
            <p:nvPr/>
          </p:nvSpPr>
          <p:spPr bwMode="auto">
            <a:xfrm>
              <a:off x="2455" y="3509"/>
              <a:ext cx="953" cy="207"/>
            </a:xfrm>
            <a:prstGeom prst="parallelogram">
              <a:avLst>
                <a:gd name="adj" fmla="val 115097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53" name="Text Box 17"/>
            <p:cNvSpPr txBox="1">
              <a:spLocks noChangeArrowheads="1"/>
            </p:cNvSpPr>
            <p:nvPr/>
          </p:nvSpPr>
          <p:spPr bwMode="auto">
            <a:xfrm>
              <a:off x="2628" y="3493"/>
              <a:ext cx="589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0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398365" name="Line 29"/>
            <p:cNvSpPr>
              <a:spLocks noChangeShapeType="1"/>
            </p:cNvSpPr>
            <p:nvPr/>
          </p:nvSpPr>
          <p:spPr bwMode="auto">
            <a:xfrm>
              <a:off x="2931" y="3303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83" name="Line 47"/>
            <p:cNvSpPr>
              <a:spLocks noChangeShapeType="1"/>
            </p:cNvSpPr>
            <p:nvPr/>
          </p:nvSpPr>
          <p:spPr bwMode="auto">
            <a:xfrm>
              <a:off x="1554" y="3303"/>
              <a:ext cx="275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84" name="Line 48"/>
            <p:cNvSpPr>
              <a:spLocks noChangeShapeType="1"/>
            </p:cNvSpPr>
            <p:nvPr/>
          </p:nvSpPr>
          <p:spPr bwMode="auto">
            <a:xfrm>
              <a:off x="1554" y="3097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85" name="Line 49"/>
            <p:cNvSpPr>
              <a:spLocks noChangeShapeType="1"/>
            </p:cNvSpPr>
            <p:nvPr/>
          </p:nvSpPr>
          <p:spPr bwMode="auto">
            <a:xfrm>
              <a:off x="2276" y="3097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86" name="Line 50"/>
            <p:cNvSpPr>
              <a:spLocks noChangeShapeType="1"/>
            </p:cNvSpPr>
            <p:nvPr/>
          </p:nvSpPr>
          <p:spPr bwMode="auto">
            <a:xfrm>
              <a:off x="3326" y="3097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8387" name="Line 51"/>
            <p:cNvSpPr>
              <a:spLocks noChangeShapeType="1"/>
            </p:cNvSpPr>
            <p:nvPr/>
          </p:nvSpPr>
          <p:spPr bwMode="auto">
            <a:xfrm>
              <a:off x="4310" y="3097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8399" name="Group 63"/>
          <p:cNvGrpSpPr>
            <a:grpSpLocks/>
          </p:cNvGrpSpPr>
          <p:nvPr/>
        </p:nvGrpSpPr>
        <p:grpSpPr bwMode="auto">
          <a:xfrm>
            <a:off x="4237038" y="4424362"/>
            <a:ext cx="1041400" cy="577454"/>
            <a:chOff x="2669" y="3716"/>
            <a:chExt cx="656" cy="485"/>
          </a:xfrm>
        </p:grpSpPr>
        <p:sp>
          <p:nvSpPr>
            <p:cNvPr id="398344" name="AutoShape 8"/>
            <p:cNvSpPr>
              <a:spLocks noChangeArrowheads="1"/>
            </p:cNvSpPr>
            <p:nvPr/>
          </p:nvSpPr>
          <p:spPr bwMode="auto">
            <a:xfrm>
              <a:off x="2669" y="3922"/>
              <a:ext cx="524" cy="206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8350" name="Text Box 14"/>
            <p:cNvSpPr txBox="1">
              <a:spLocks noChangeArrowheads="1"/>
            </p:cNvSpPr>
            <p:nvPr/>
          </p:nvSpPr>
          <p:spPr bwMode="auto">
            <a:xfrm>
              <a:off x="2669" y="3892"/>
              <a:ext cx="656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000" b="1" dirty="0">
                  <a:latin typeface="Times New Roman" pitchFamily="18" charset="0"/>
                </a:rPr>
                <a:t>结束</a:t>
              </a:r>
              <a:endParaRPr lang="zh-CN" altLang="en-US" sz="2000" b="1" dirty="0"/>
            </a:p>
          </p:txBody>
        </p:sp>
        <p:sp>
          <p:nvSpPr>
            <p:cNvPr id="398388" name="Line 52"/>
            <p:cNvSpPr>
              <a:spLocks noChangeShapeType="1"/>
            </p:cNvSpPr>
            <p:nvPr/>
          </p:nvSpPr>
          <p:spPr bwMode="auto">
            <a:xfrm>
              <a:off x="2931" y="3716"/>
              <a:ext cx="0" cy="2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5538" name="Picture 2" descr="C:\Documents and Settings\Administrator\桌面\新建文件夹 (4)\6327557476459467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78" y="3501628"/>
            <a:ext cx="2379329" cy="167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32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9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9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9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9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9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9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9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9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98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39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Documents and Settings\Administrator\桌面\新建文件夹 (4)\u=3773511247,1023867866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401419"/>
            <a:ext cx="4104456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64" name="Text Box 4"/>
          <p:cNvSpPr txBox="1">
            <a:spLocks noChangeArrowheads="1"/>
          </p:cNvSpPr>
          <p:nvPr/>
        </p:nvSpPr>
        <p:spPr bwMode="auto">
          <a:xfrm>
            <a:off x="755117" y="323165"/>
            <a:ext cx="20891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小结作业</a:t>
            </a:r>
          </a:p>
        </p:txBody>
      </p:sp>
      <p:sp>
        <p:nvSpPr>
          <p:cNvPr id="399365" name="Text Box 5"/>
          <p:cNvSpPr txBox="1">
            <a:spLocks noChangeArrowheads="1"/>
          </p:cNvSpPr>
          <p:nvPr/>
        </p:nvSpPr>
        <p:spPr bwMode="auto">
          <a:xfrm>
            <a:off x="259682" y="1727065"/>
            <a:ext cx="89646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+mn-ea"/>
              </a:rPr>
              <a:t>设计一个算法的程序框图的基本思路：</a:t>
            </a:r>
          </a:p>
        </p:txBody>
      </p:sp>
      <p:sp>
        <p:nvSpPr>
          <p:cNvPr id="399366" name="Text Box 6"/>
          <p:cNvSpPr txBox="1">
            <a:spLocks noChangeArrowheads="1"/>
          </p:cNvSpPr>
          <p:nvPr/>
        </p:nvSpPr>
        <p:spPr bwMode="auto">
          <a:xfrm>
            <a:off x="0" y="2755048"/>
            <a:ext cx="867645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 第二</a:t>
            </a:r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步，确定每个算法步骤所包含的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逻辑</a:t>
            </a:r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结构，并用相应的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程序框图</a:t>
            </a:r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表示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sp>
        <p:nvSpPr>
          <p:cNvPr id="399367" name="Rectangle 7"/>
          <p:cNvSpPr>
            <a:spLocks noChangeArrowheads="1"/>
          </p:cNvSpPr>
          <p:nvPr/>
        </p:nvSpPr>
        <p:spPr bwMode="auto">
          <a:xfrm>
            <a:off x="195041" y="2293383"/>
            <a:ext cx="57759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第一步，用自然语言表述算法步骤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sp>
        <p:nvSpPr>
          <p:cNvPr id="399368" name="Rectangle 8"/>
          <p:cNvSpPr>
            <a:spLocks noChangeArrowheads="1"/>
          </p:cNvSpPr>
          <p:nvPr/>
        </p:nvSpPr>
        <p:spPr bwMode="auto">
          <a:xfrm>
            <a:off x="169989" y="3723878"/>
            <a:ext cx="85784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第三步，将所有步骤的程序框图用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流程线</a:t>
            </a:r>
            <a:r>
              <a:rPr lang="zh-CN" altLang="en-US" sz="2800" dirty="0">
                <a:solidFill>
                  <a:srgbClr val="C00000"/>
                </a:solidFill>
                <a:latin typeface="+mn-ea"/>
              </a:rPr>
              <a:t>连接起来，并加上两个终端框</a:t>
            </a:r>
            <a:r>
              <a:rPr lang="en-US" altLang="zh-CN" sz="2800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2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66" grpId="0"/>
      <p:bldP spid="399367" grpId="0"/>
      <p:bldP spid="3993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8" name="Text Box 4"/>
          <p:cNvSpPr txBox="1">
            <a:spLocks noChangeArrowheads="1"/>
          </p:cNvSpPr>
          <p:nvPr/>
        </p:nvSpPr>
        <p:spPr bwMode="auto">
          <a:xfrm>
            <a:off x="2287302" y="1491630"/>
            <a:ext cx="403244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作业：</a:t>
            </a:r>
          </a:p>
          <a:p>
            <a:r>
              <a:rPr lang="en-US" altLang="zh-CN" sz="2800" b="1" dirty="0">
                <a:latin typeface="+mn-ea"/>
              </a:rPr>
              <a:t>P19</a:t>
            </a:r>
            <a:r>
              <a:rPr lang="zh-CN" altLang="en-US" sz="2800" b="1" dirty="0">
                <a:latin typeface="+mn-ea"/>
              </a:rPr>
              <a:t>练习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</a:rPr>
              <a:t>（只要求画出算法</a:t>
            </a:r>
            <a:r>
              <a:rPr lang="zh-CN" altLang="en-US" sz="2800" b="1" dirty="0" smtClean="0">
                <a:solidFill>
                  <a:srgbClr val="C00000"/>
                </a:solidFill>
                <a:latin typeface="+mn-ea"/>
              </a:rPr>
              <a:t>的程序框图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</a:rPr>
              <a:t>）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</a:rPr>
              <a:t>.</a:t>
            </a:r>
          </a:p>
          <a:p>
            <a:r>
              <a:rPr lang="en-US" altLang="zh-CN" sz="2800" b="1" dirty="0">
                <a:latin typeface="+mn-ea"/>
              </a:rPr>
              <a:t>P20</a:t>
            </a:r>
            <a:r>
              <a:rPr lang="zh-CN" altLang="en-US" sz="2800" b="1" dirty="0">
                <a:latin typeface="+mn-ea"/>
              </a:rPr>
              <a:t>习题</a:t>
            </a:r>
            <a:r>
              <a:rPr lang="en-US" altLang="zh-CN" sz="2800" b="1" dirty="0">
                <a:latin typeface="+mn-ea"/>
              </a:rPr>
              <a:t>1.1B</a:t>
            </a:r>
            <a:r>
              <a:rPr lang="zh-CN" altLang="en-US" sz="2800" b="1" dirty="0">
                <a:latin typeface="+mn-ea"/>
              </a:rPr>
              <a:t>组：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259004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76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60" name="Text Box 4"/>
          <p:cNvSpPr txBox="1">
            <a:spLocks noChangeArrowheads="1"/>
          </p:cNvSpPr>
          <p:nvPr/>
        </p:nvSpPr>
        <p:spPr bwMode="auto">
          <a:xfrm>
            <a:off x="747" y="123478"/>
            <a:ext cx="226853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问题提出</a:t>
            </a:r>
          </a:p>
        </p:txBody>
      </p:sp>
      <p:sp>
        <p:nvSpPr>
          <p:cNvPr id="377862" name="Text Box 6"/>
          <p:cNvSpPr txBox="1">
            <a:spLocks noChangeArrowheads="1"/>
          </p:cNvSpPr>
          <p:nvPr/>
        </p:nvSpPr>
        <p:spPr bwMode="auto">
          <a:xfrm>
            <a:off x="-2146" y="771550"/>
            <a:ext cx="882261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1.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算法的基本逻辑结构有哪几种？用程序框图分别如何表示？ </a:t>
            </a:r>
          </a:p>
        </p:txBody>
      </p:sp>
      <p:grpSp>
        <p:nvGrpSpPr>
          <p:cNvPr id="377863" name="Group 7"/>
          <p:cNvGrpSpPr>
            <a:grpSpLocks/>
          </p:cNvGrpSpPr>
          <p:nvPr/>
        </p:nvGrpSpPr>
        <p:grpSpPr bwMode="auto">
          <a:xfrm>
            <a:off x="3635375" y="1869281"/>
            <a:ext cx="2808288" cy="2376488"/>
            <a:chOff x="1882" y="2024"/>
            <a:chExt cx="1769" cy="1996"/>
          </a:xfrm>
        </p:grpSpPr>
        <p:grpSp>
          <p:nvGrpSpPr>
            <p:cNvPr id="377864" name="Group 8"/>
            <p:cNvGrpSpPr>
              <a:grpSpLocks/>
            </p:cNvGrpSpPr>
            <p:nvPr/>
          </p:nvGrpSpPr>
          <p:grpSpPr bwMode="auto">
            <a:xfrm>
              <a:off x="2363" y="2423"/>
              <a:ext cx="816" cy="399"/>
              <a:chOff x="5040" y="2532"/>
              <a:chExt cx="1260" cy="468"/>
            </a:xfrm>
          </p:grpSpPr>
          <p:sp>
            <p:nvSpPr>
              <p:cNvPr id="377865" name="Rectangle 9"/>
              <p:cNvSpPr>
                <a:spLocks noChangeArrowheads="1"/>
              </p:cNvSpPr>
              <p:nvPr/>
            </p:nvSpPr>
            <p:spPr bwMode="auto">
              <a:xfrm>
                <a:off x="5040" y="2532"/>
                <a:ext cx="1260" cy="468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7866" name="Text Box 10"/>
              <p:cNvSpPr txBox="1">
                <a:spLocks noChangeArrowheads="1"/>
              </p:cNvSpPr>
              <p:nvPr/>
            </p:nvSpPr>
            <p:spPr bwMode="auto">
              <a:xfrm>
                <a:off x="5220" y="2532"/>
                <a:ext cx="1080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800" dirty="0">
                    <a:latin typeface="Times New Roman" pitchFamily="18" charset="0"/>
                    <a:ea typeface="宋体" panose="02010600030101010101" pitchFamily="2" charset="-122"/>
                  </a:rPr>
                  <a:t>步骤</a:t>
                </a:r>
                <a:r>
                  <a:rPr lang="en-US" altLang="zh-CN" sz="2800" i="1" dirty="0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</a:p>
            </p:txBody>
          </p:sp>
        </p:grpSp>
        <p:grpSp>
          <p:nvGrpSpPr>
            <p:cNvPr id="377867" name="Group 11"/>
            <p:cNvGrpSpPr>
              <a:grpSpLocks/>
            </p:cNvGrpSpPr>
            <p:nvPr/>
          </p:nvGrpSpPr>
          <p:grpSpPr bwMode="auto">
            <a:xfrm>
              <a:off x="2256" y="3203"/>
              <a:ext cx="1215" cy="399"/>
              <a:chOff x="5040" y="2532"/>
              <a:chExt cx="1466" cy="468"/>
            </a:xfrm>
          </p:grpSpPr>
          <p:sp>
            <p:nvSpPr>
              <p:cNvPr id="377868" name="Rectangle 12"/>
              <p:cNvSpPr>
                <a:spLocks noChangeArrowheads="1"/>
              </p:cNvSpPr>
              <p:nvPr/>
            </p:nvSpPr>
            <p:spPr bwMode="auto">
              <a:xfrm>
                <a:off x="5040" y="2532"/>
                <a:ext cx="1260" cy="468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7869" name="Text Box 13"/>
              <p:cNvSpPr txBox="1">
                <a:spLocks noChangeArrowheads="1"/>
              </p:cNvSpPr>
              <p:nvPr/>
            </p:nvSpPr>
            <p:spPr bwMode="auto">
              <a:xfrm>
                <a:off x="5220" y="2532"/>
                <a:ext cx="1286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800" dirty="0">
                    <a:latin typeface="Times New Roman" pitchFamily="18" charset="0"/>
                    <a:ea typeface="宋体" panose="02010600030101010101" pitchFamily="2" charset="-122"/>
                  </a:rPr>
                  <a:t>步骤</a:t>
                </a:r>
                <a:r>
                  <a:rPr lang="en-US" altLang="zh-CN" sz="2800" i="1" dirty="0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lang="en-US" altLang="zh-CN" sz="2800" dirty="0">
                    <a:latin typeface="Times New Roman" pitchFamily="18" charset="0"/>
                    <a:ea typeface="宋体" panose="02010600030101010101" pitchFamily="2" charset="-122"/>
                  </a:rPr>
                  <a:t>+1</a:t>
                </a:r>
              </a:p>
            </p:txBody>
          </p:sp>
        </p:grpSp>
        <p:sp>
          <p:nvSpPr>
            <p:cNvPr id="377870" name="Line 14"/>
            <p:cNvSpPr>
              <a:spLocks noChangeShapeType="1"/>
            </p:cNvSpPr>
            <p:nvPr/>
          </p:nvSpPr>
          <p:spPr bwMode="auto">
            <a:xfrm>
              <a:off x="2767" y="2024"/>
              <a:ext cx="0" cy="399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7871" name="Line 15"/>
            <p:cNvSpPr>
              <a:spLocks noChangeShapeType="1"/>
            </p:cNvSpPr>
            <p:nvPr/>
          </p:nvSpPr>
          <p:spPr bwMode="auto">
            <a:xfrm>
              <a:off x="2774" y="3621"/>
              <a:ext cx="0" cy="399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7872" name="Line 16"/>
            <p:cNvSpPr>
              <a:spLocks noChangeShapeType="1"/>
            </p:cNvSpPr>
            <p:nvPr/>
          </p:nvSpPr>
          <p:spPr bwMode="auto">
            <a:xfrm>
              <a:off x="2774" y="2822"/>
              <a:ext cx="0" cy="40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7873" name="Rectangle 17"/>
            <p:cNvSpPr>
              <a:spLocks noChangeArrowheads="1"/>
            </p:cNvSpPr>
            <p:nvPr/>
          </p:nvSpPr>
          <p:spPr bwMode="auto">
            <a:xfrm>
              <a:off x="1882" y="2195"/>
              <a:ext cx="1769" cy="1597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7874" name="Text Box 18"/>
          <p:cNvSpPr txBox="1">
            <a:spLocks noChangeArrowheads="1"/>
          </p:cNvSpPr>
          <p:nvPr/>
        </p:nvSpPr>
        <p:spPr bwMode="auto">
          <a:xfrm>
            <a:off x="755576" y="2613676"/>
            <a:ext cx="24479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顺序结构</a:t>
            </a:r>
          </a:p>
        </p:txBody>
      </p:sp>
    </p:spTree>
    <p:extLst>
      <p:ext uri="{BB962C8B-B14F-4D97-AF65-F5344CB8AC3E}">
        <p14:creationId xmlns:p14="http://schemas.microsoft.com/office/powerpoint/2010/main" val="28490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77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77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77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62" grpId="0"/>
      <p:bldP spid="3778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Administrator\桌面\新建文件夹 (4)\u=2260382851,1276239835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3" b="23787"/>
          <a:stretch/>
        </p:blipFill>
        <p:spPr bwMode="auto">
          <a:xfrm>
            <a:off x="1672400" y="282391"/>
            <a:ext cx="4149725" cy="84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932" name="Text Box 4"/>
          <p:cNvSpPr txBox="1">
            <a:spLocks noChangeArrowheads="1"/>
          </p:cNvSpPr>
          <p:nvPr/>
        </p:nvSpPr>
        <p:spPr bwMode="auto">
          <a:xfrm>
            <a:off x="3208338" y="411957"/>
            <a:ext cx="26209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条件结构</a:t>
            </a:r>
          </a:p>
        </p:txBody>
      </p:sp>
      <p:grpSp>
        <p:nvGrpSpPr>
          <p:cNvPr id="380967" name="Group 39"/>
          <p:cNvGrpSpPr>
            <a:grpSpLocks/>
          </p:cNvGrpSpPr>
          <p:nvPr/>
        </p:nvGrpSpPr>
        <p:grpSpPr bwMode="auto">
          <a:xfrm>
            <a:off x="395289" y="1059657"/>
            <a:ext cx="3806825" cy="3486150"/>
            <a:chOff x="340" y="1162"/>
            <a:chExt cx="2398" cy="2928"/>
          </a:xfrm>
        </p:grpSpPr>
        <p:grpSp>
          <p:nvGrpSpPr>
            <p:cNvPr id="380933" name="Group 5"/>
            <p:cNvGrpSpPr>
              <a:grpSpLocks/>
            </p:cNvGrpSpPr>
            <p:nvPr/>
          </p:nvGrpSpPr>
          <p:grpSpPr bwMode="auto">
            <a:xfrm>
              <a:off x="340" y="1162"/>
              <a:ext cx="2398" cy="2568"/>
              <a:chOff x="521" y="300"/>
              <a:chExt cx="2398" cy="2568"/>
            </a:xfrm>
          </p:grpSpPr>
          <p:sp>
            <p:nvSpPr>
              <p:cNvPr id="380934" name="AutoShape 6"/>
              <p:cNvSpPr>
                <a:spLocks noChangeArrowheads="1"/>
              </p:cNvSpPr>
              <p:nvPr/>
            </p:nvSpPr>
            <p:spPr bwMode="auto">
              <a:xfrm>
                <a:off x="834" y="814"/>
                <a:ext cx="1147" cy="642"/>
              </a:xfrm>
              <a:prstGeom prst="diamond">
                <a:avLst/>
              </a:prstGeom>
              <a:noFill/>
              <a:ln w="28575" algn="ctr">
                <a:solidFill>
                  <a:srgbClr val="66FF33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35" name="Rectangle 7"/>
              <p:cNvSpPr>
                <a:spLocks noChangeArrowheads="1"/>
              </p:cNvSpPr>
              <p:nvPr/>
            </p:nvSpPr>
            <p:spPr bwMode="auto">
              <a:xfrm>
                <a:off x="1086" y="1969"/>
                <a:ext cx="625" cy="385"/>
              </a:xfrm>
              <a:prstGeom prst="rect">
                <a:avLst/>
              </a:prstGeom>
              <a:noFill/>
              <a:ln w="28575" algn="ctr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36" name="Text Box 8"/>
              <p:cNvSpPr txBox="1">
                <a:spLocks noChangeArrowheads="1"/>
              </p:cNvSpPr>
              <p:nvPr/>
            </p:nvSpPr>
            <p:spPr bwMode="auto">
              <a:xfrm>
                <a:off x="993" y="1008"/>
                <a:ext cx="1089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 dirty="0">
                    <a:latin typeface="Times New Roman" pitchFamily="18" charset="0"/>
                  </a:rPr>
                  <a:t>满足条件？</a:t>
                </a:r>
                <a:endParaRPr lang="zh-CN" altLang="en-US" sz="2400" b="1" dirty="0"/>
              </a:p>
            </p:txBody>
          </p:sp>
          <p:sp>
            <p:nvSpPr>
              <p:cNvPr id="380937" name="Text Box 9"/>
              <p:cNvSpPr txBox="1">
                <a:spLocks noChangeArrowheads="1"/>
              </p:cNvSpPr>
              <p:nvPr/>
            </p:nvSpPr>
            <p:spPr bwMode="auto">
              <a:xfrm>
                <a:off x="1111" y="2024"/>
                <a:ext cx="680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 dirty="0">
                    <a:latin typeface="Times New Roman" pitchFamily="18" charset="0"/>
                  </a:rPr>
                  <a:t>步骤</a:t>
                </a:r>
                <a:r>
                  <a:rPr lang="en-US" altLang="zh-CN" sz="2400" b="1" i="1" dirty="0">
                    <a:latin typeface="Times New Roman" pitchFamily="18" charset="0"/>
                  </a:rPr>
                  <a:t>A</a:t>
                </a:r>
                <a:endParaRPr lang="en-US" altLang="zh-CN" sz="2400" b="1" i="1" dirty="0"/>
              </a:p>
            </p:txBody>
          </p:sp>
          <p:sp>
            <p:nvSpPr>
              <p:cNvPr id="380938" name="Text Box 10"/>
              <p:cNvSpPr txBox="1">
                <a:spLocks noChangeArrowheads="1"/>
              </p:cNvSpPr>
              <p:nvPr/>
            </p:nvSpPr>
            <p:spPr bwMode="auto">
              <a:xfrm>
                <a:off x="2082" y="2006"/>
                <a:ext cx="707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 dirty="0">
                    <a:latin typeface="Times New Roman" pitchFamily="18" charset="0"/>
                  </a:rPr>
                  <a:t>步骤</a:t>
                </a:r>
                <a:r>
                  <a:rPr lang="en-US" altLang="zh-CN" sz="2400" b="1" i="1" dirty="0">
                    <a:latin typeface="Times New Roman" pitchFamily="18" charset="0"/>
                  </a:rPr>
                  <a:t>B</a:t>
                </a:r>
                <a:endParaRPr lang="en-US" altLang="zh-CN" sz="2400" b="1" i="1" dirty="0"/>
              </a:p>
            </p:txBody>
          </p:sp>
          <p:sp>
            <p:nvSpPr>
              <p:cNvPr id="380939" name="Text Box 11"/>
              <p:cNvSpPr txBox="1">
                <a:spLocks noChangeArrowheads="1"/>
              </p:cNvSpPr>
              <p:nvPr/>
            </p:nvSpPr>
            <p:spPr bwMode="auto">
              <a:xfrm>
                <a:off x="1355" y="1456"/>
                <a:ext cx="313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是</a:t>
                </a:r>
                <a:endParaRPr lang="zh-CN" altLang="en-US" sz="2400" b="1"/>
              </a:p>
            </p:txBody>
          </p:sp>
          <p:sp>
            <p:nvSpPr>
              <p:cNvPr id="380940" name="Text Box 12"/>
              <p:cNvSpPr txBox="1">
                <a:spLocks noChangeArrowheads="1"/>
              </p:cNvSpPr>
              <p:nvPr/>
            </p:nvSpPr>
            <p:spPr bwMode="auto">
              <a:xfrm>
                <a:off x="1981" y="843"/>
                <a:ext cx="312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否</a:t>
                </a:r>
                <a:endParaRPr lang="zh-CN" altLang="en-US" sz="2400" b="1"/>
              </a:p>
            </p:txBody>
          </p:sp>
          <p:sp>
            <p:nvSpPr>
              <p:cNvPr id="380941" name="Line 13"/>
              <p:cNvSpPr>
                <a:spLocks noChangeShapeType="1"/>
              </p:cNvSpPr>
              <p:nvPr/>
            </p:nvSpPr>
            <p:spPr bwMode="auto">
              <a:xfrm>
                <a:off x="1407" y="300"/>
                <a:ext cx="0" cy="5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2" name="Line 14"/>
              <p:cNvSpPr>
                <a:spLocks noChangeShapeType="1"/>
              </p:cNvSpPr>
              <p:nvPr/>
            </p:nvSpPr>
            <p:spPr bwMode="auto">
              <a:xfrm>
                <a:off x="1399" y="1456"/>
                <a:ext cx="0" cy="5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3" name="Freeform 15"/>
              <p:cNvSpPr>
                <a:spLocks/>
              </p:cNvSpPr>
              <p:nvPr/>
            </p:nvSpPr>
            <p:spPr bwMode="auto">
              <a:xfrm>
                <a:off x="2372" y="1137"/>
                <a:ext cx="0" cy="820"/>
              </a:xfrm>
              <a:custGeom>
                <a:avLst/>
                <a:gdLst>
                  <a:gd name="T0" fmla="*/ 0 w 1"/>
                  <a:gd name="T1" fmla="*/ 0 h 996"/>
                  <a:gd name="T2" fmla="*/ 1 w 1"/>
                  <a:gd name="T3" fmla="*/ 996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996">
                    <a:moveTo>
                      <a:pt x="0" y="0"/>
                    </a:moveTo>
                    <a:lnTo>
                      <a:pt x="1" y="996"/>
                    </a:ln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4" name="Line 16"/>
              <p:cNvSpPr>
                <a:spLocks noChangeShapeType="1"/>
              </p:cNvSpPr>
              <p:nvPr/>
            </p:nvSpPr>
            <p:spPr bwMode="auto">
              <a:xfrm>
                <a:off x="1407" y="2354"/>
                <a:ext cx="0" cy="5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5" name="Line 17"/>
              <p:cNvSpPr>
                <a:spLocks noChangeShapeType="1"/>
              </p:cNvSpPr>
              <p:nvPr/>
            </p:nvSpPr>
            <p:spPr bwMode="auto">
              <a:xfrm>
                <a:off x="1416" y="2611"/>
                <a:ext cx="9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6" name="Line 18"/>
              <p:cNvSpPr>
                <a:spLocks noChangeShapeType="1"/>
              </p:cNvSpPr>
              <p:nvPr/>
            </p:nvSpPr>
            <p:spPr bwMode="auto">
              <a:xfrm flipV="1">
                <a:off x="2354" y="2354"/>
                <a:ext cx="0" cy="25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7" name="Line 19"/>
              <p:cNvSpPr>
                <a:spLocks noChangeShapeType="1"/>
              </p:cNvSpPr>
              <p:nvPr/>
            </p:nvSpPr>
            <p:spPr bwMode="auto">
              <a:xfrm flipH="1">
                <a:off x="1955" y="1137"/>
                <a:ext cx="4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8" name="Rectangle 20"/>
              <p:cNvSpPr>
                <a:spLocks noChangeArrowheads="1"/>
              </p:cNvSpPr>
              <p:nvPr/>
            </p:nvSpPr>
            <p:spPr bwMode="auto">
              <a:xfrm>
                <a:off x="521" y="557"/>
                <a:ext cx="2398" cy="218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49" name="Rectangle 21"/>
              <p:cNvSpPr>
                <a:spLocks noChangeArrowheads="1"/>
              </p:cNvSpPr>
              <p:nvPr/>
            </p:nvSpPr>
            <p:spPr bwMode="auto">
              <a:xfrm>
                <a:off x="2045" y="1951"/>
                <a:ext cx="625" cy="385"/>
              </a:xfrm>
              <a:prstGeom prst="rect">
                <a:avLst/>
              </a:prstGeom>
              <a:noFill/>
              <a:ln w="28575" algn="ctr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80965" name="Text Box 37"/>
            <p:cNvSpPr txBox="1">
              <a:spLocks noChangeArrowheads="1"/>
            </p:cNvSpPr>
            <p:nvPr/>
          </p:nvSpPr>
          <p:spPr bwMode="auto">
            <a:xfrm>
              <a:off x="1156" y="3702"/>
              <a:ext cx="72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宋体" pitchFamily="2" charset="-122"/>
                </a:rPr>
                <a:t>(1)</a:t>
              </a:r>
            </a:p>
          </p:txBody>
        </p:sp>
      </p:grpSp>
      <p:grpSp>
        <p:nvGrpSpPr>
          <p:cNvPr id="380968" name="Group 40"/>
          <p:cNvGrpSpPr>
            <a:grpSpLocks/>
          </p:cNvGrpSpPr>
          <p:nvPr/>
        </p:nvGrpSpPr>
        <p:grpSpPr bwMode="auto">
          <a:xfrm>
            <a:off x="4932364" y="1070372"/>
            <a:ext cx="3806825" cy="3486150"/>
            <a:chOff x="3107" y="1162"/>
            <a:chExt cx="2398" cy="2928"/>
          </a:xfrm>
        </p:grpSpPr>
        <p:grpSp>
          <p:nvGrpSpPr>
            <p:cNvPr id="380950" name="Group 22"/>
            <p:cNvGrpSpPr>
              <a:grpSpLocks/>
            </p:cNvGrpSpPr>
            <p:nvPr/>
          </p:nvGrpSpPr>
          <p:grpSpPr bwMode="auto">
            <a:xfrm>
              <a:off x="3107" y="1162"/>
              <a:ext cx="2398" cy="2568"/>
              <a:chOff x="2971" y="201"/>
              <a:chExt cx="2398" cy="2568"/>
            </a:xfrm>
          </p:grpSpPr>
          <p:sp>
            <p:nvSpPr>
              <p:cNvPr id="380951" name="Rectangle 23"/>
              <p:cNvSpPr>
                <a:spLocks noChangeArrowheads="1"/>
              </p:cNvSpPr>
              <p:nvPr/>
            </p:nvSpPr>
            <p:spPr bwMode="auto">
              <a:xfrm>
                <a:off x="3969" y="1525"/>
                <a:ext cx="626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zh-CN" sz="2400" b="1"/>
              </a:p>
            </p:txBody>
          </p:sp>
          <p:sp>
            <p:nvSpPr>
              <p:cNvPr id="380952" name="AutoShape 24"/>
              <p:cNvSpPr>
                <a:spLocks noChangeArrowheads="1"/>
              </p:cNvSpPr>
              <p:nvPr/>
            </p:nvSpPr>
            <p:spPr bwMode="auto">
              <a:xfrm>
                <a:off x="3284" y="715"/>
                <a:ext cx="1147" cy="642"/>
              </a:xfrm>
              <a:prstGeom prst="diamond">
                <a:avLst/>
              </a:prstGeom>
              <a:noFill/>
              <a:ln w="28575" algn="ctr">
                <a:solidFill>
                  <a:srgbClr val="66FF33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53" name="Rectangle 25"/>
              <p:cNvSpPr>
                <a:spLocks noChangeArrowheads="1"/>
              </p:cNvSpPr>
              <p:nvPr/>
            </p:nvSpPr>
            <p:spPr bwMode="auto">
              <a:xfrm>
                <a:off x="3536" y="1870"/>
                <a:ext cx="625" cy="385"/>
              </a:xfrm>
              <a:prstGeom prst="rect">
                <a:avLst/>
              </a:prstGeom>
              <a:noFill/>
              <a:ln w="28575" algn="ctr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54" name="Text Box 26"/>
              <p:cNvSpPr txBox="1">
                <a:spLocks noChangeArrowheads="1"/>
              </p:cNvSpPr>
              <p:nvPr/>
            </p:nvSpPr>
            <p:spPr bwMode="auto">
              <a:xfrm>
                <a:off x="3443" y="909"/>
                <a:ext cx="1089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满足条件？</a:t>
                </a:r>
                <a:endParaRPr lang="zh-CN" altLang="en-US" sz="2400" b="1"/>
              </a:p>
            </p:txBody>
          </p:sp>
          <p:sp>
            <p:nvSpPr>
              <p:cNvPr id="380955" name="Text Box 27"/>
              <p:cNvSpPr txBox="1">
                <a:spLocks noChangeArrowheads="1"/>
              </p:cNvSpPr>
              <p:nvPr/>
            </p:nvSpPr>
            <p:spPr bwMode="auto">
              <a:xfrm>
                <a:off x="3561" y="1925"/>
                <a:ext cx="774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 dirty="0">
                    <a:latin typeface="Times New Roman" pitchFamily="18" charset="0"/>
                  </a:rPr>
                  <a:t>步骤</a:t>
                </a:r>
                <a:r>
                  <a:rPr lang="en-US" altLang="zh-CN" sz="2400" b="1" i="1" dirty="0">
                    <a:latin typeface="Times New Roman" pitchFamily="18" charset="0"/>
                  </a:rPr>
                  <a:t>A</a:t>
                </a:r>
                <a:endParaRPr lang="en-US" altLang="zh-CN" sz="2400" b="1" i="1" dirty="0"/>
              </a:p>
            </p:txBody>
          </p:sp>
          <p:sp>
            <p:nvSpPr>
              <p:cNvPr id="380956" name="Text Box 28"/>
              <p:cNvSpPr txBox="1">
                <a:spLocks noChangeArrowheads="1"/>
              </p:cNvSpPr>
              <p:nvPr/>
            </p:nvSpPr>
            <p:spPr bwMode="auto">
              <a:xfrm>
                <a:off x="3805" y="1357"/>
                <a:ext cx="313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是</a:t>
                </a:r>
                <a:endParaRPr lang="zh-CN" altLang="en-US" sz="2400" b="1"/>
              </a:p>
            </p:txBody>
          </p:sp>
          <p:sp>
            <p:nvSpPr>
              <p:cNvPr id="380957" name="Text Box 29"/>
              <p:cNvSpPr txBox="1">
                <a:spLocks noChangeArrowheads="1"/>
              </p:cNvSpPr>
              <p:nvPr/>
            </p:nvSpPr>
            <p:spPr bwMode="auto">
              <a:xfrm>
                <a:off x="4431" y="744"/>
                <a:ext cx="312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否</a:t>
                </a:r>
                <a:endParaRPr lang="zh-CN" altLang="en-US" sz="2400" b="1"/>
              </a:p>
            </p:txBody>
          </p:sp>
          <p:sp>
            <p:nvSpPr>
              <p:cNvPr id="380958" name="Line 30"/>
              <p:cNvSpPr>
                <a:spLocks noChangeShapeType="1"/>
              </p:cNvSpPr>
              <p:nvPr/>
            </p:nvSpPr>
            <p:spPr bwMode="auto">
              <a:xfrm>
                <a:off x="3857" y="201"/>
                <a:ext cx="0" cy="5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59" name="Line 31"/>
              <p:cNvSpPr>
                <a:spLocks noChangeShapeType="1"/>
              </p:cNvSpPr>
              <p:nvPr/>
            </p:nvSpPr>
            <p:spPr bwMode="auto">
              <a:xfrm>
                <a:off x="3849" y="1357"/>
                <a:ext cx="0" cy="5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60" name="Line 32"/>
              <p:cNvSpPr>
                <a:spLocks noChangeShapeType="1"/>
              </p:cNvSpPr>
              <p:nvPr/>
            </p:nvSpPr>
            <p:spPr bwMode="auto">
              <a:xfrm>
                <a:off x="3857" y="2255"/>
                <a:ext cx="0" cy="5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61" name="Line 33"/>
              <p:cNvSpPr>
                <a:spLocks noChangeShapeType="1"/>
              </p:cNvSpPr>
              <p:nvPr/>
            </p:nvSpPr>
            <p:spPr bwMode="auto">
              <a:xfrm>
                <a:off x="3866" y="2512"/>
                <a:ext cx="9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62" name="Line 34"/>
              <p:cNvSpPr>
                <a:spLocks noChangeShapeType="1"/>
              </p:cNvSpPr>
              <p:nvPr/>
            </p:nvSpPr>
            <p:spPr bwMode="auto">
              <a:xfrm flipH="1">
                <a:off x="4405" y="1038"/>
                <a:ext cx="4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63" name="Rectangle 35"/>
              <p:cNvSpPr>
                <a:spLocks noChangeArrowheads="1"/>
              </p:cNvSpPr>
              <p:nvPr/>
            </p:nvSpPr>
            <p:spPr bwMode="auto">
              <a:xfrm>
                <a:off x="2971" y="458"/>
                <a:ext cx="2398" cy="218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0964" name="Line 36"/>
              <p:cNvSpPr>
                <a:spLocks noChangeShapeType="1"/>
              </p:cNvSpPr>
              <p:nvPr/>
            </p:nvSpPr>
            <p:spPr bwMode="auto">
              <a:xfrm>
                <a:off x="4803" y="1026"/>
                <a:ext cx="0" cy="14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80966" name="Text Box 38"/>
            <p:cNvSpPr txBox="1">
              <a:spLocks noChangeArrowheads="1"/>
            </p:cNvSpPr>
            <p:nvPr/>
          </p:nvSpPr>
          <p:spPr bwMode="auto">
            <a:xfrm>
              <a:off x="3923" y="3702"/>
              <a:ext cx="72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宋体" pitchFamily="2" charset="-122"/>
                </a:rPr>
                <a:t>(2)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112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Documents and Settings\Administrator\桌面\新建文件夹 (4)\u=2260382851,1276239835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3" b="23787"/>
          <a:stretch/>
        </p:blipFill>
        <p:spPr bwMode="auto">
          <a:xfrm>
            <a:off x="1672400" y="282391"/>
            <a:ext cx="4149725" cy="84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1956" name="Text Box 4"/>
          <p:cNvSpPr txBox="1">
            <a:spLocks noChangeArrowheads="1"/>
          </p:cNvSpPr>
          <p:nvPr/>
        </p:nvSpPr>
        <p:spPr bwMode="auto">
          <a:xfrm>
            <a:off x="3311525" y="443991"/>
            <a:ext cx="24479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</a:rPr>
              <a:t>循环结构</a:t>
            </a:r>
          </a:p>
        </p:txBody>
      </p:sp>
      <p:grpSp>
        <p:nvGrpSpPr>
          <p:cNvPr id="381987" name="Group 35"/>
          <p:cNvGrpSpPr>
            <a:grpSpLocks/>
          </p:cNvGrpSpPr>
          <p:nvPr/>
        </p:nvGrpSpPr>
        <p:grpSpPr bwMode="auto">
          <a:xfrm>
            <a:off x="611188" y="1113235"/>
            <a:ext cx="3251200" cy="3223021"/>
            <a:chOff x="385" y="935"/>
            <a:chExt cx="2048" cy="2707"/>
          </a:xfrm>
        </p:grpSpPr>
        <p:grpSp>
          <p:nvGrpSpPr>
            <p:cNvPr id="381957" name="Group 5"/>
            <p:cNvGrpSpPr>
              <a:grpSpLocks/>
            </p:cNvGrpSpPr>
            <p:nvPr/>
          </p:nvGrpSpPr>
          <p:grpSpPr bwMode="auto">
            <a:xfrm>
              <a:off x="385" y="935"/>
              <a:ext cx="2048" cy="2177"/>
              <a:chOff x="1512" y="527"/>
              <a:chExt cx="2048" cy="2177"/>
            </a:xfrm>
          </p:grpSpPr>
          <p:sp>
            <p:nvSpPr>
              <p:cNvPr id="381958" name="Rectangle 6"/>
              <p:cNvSpPr>
                <a:spLocks noChangeArrowheads="1"/>
              </p:cNvSpPr>
              <p:nvPr/>
            </p:nvSpPr>
            <p:spPr bwMode="auto">
              <a:xfrm>
                <a:off x="1853" y="985"/>
                <a:ext cx="755" cy="344"/>
              </a:xfrm>
              <a:prstGeom prst="rect">
                <a:avLst/>
              </a:prstGeom>
              <a:noFill/>
              <a:ln w="28575" algn="ctr">
                <a:solidFill>
                  <a:srgbClr val="66FF33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59" name="AutoShape 7"/>
              <p:cNvSpPr>
                <a:spLocks noChangeArrowheads="1"/>
              </p:cNvSpPr>
              <p:nvPr/>
            </p:nvSpPr>
            <p:spPr bwMode="auto">
              <a:xfrm>
                <a:off x="1665" y="1673"/>
                <a:ext cx="1185" cy="573"/>
              </a:xfrm>
              <a:prstGeom prst="diamond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60" name="Text Box 8"/>
              <p:cNvSpPr txBox="1">
                <a:spLocks noChangeArrowheads="1"/>
              </p:cNvSpPr>
              <p:nvPr/>
            </p:nvSpPr>
            <p:spPr bwMode="auto">
              <a:xfrm>
                <a:off x="1907" y="985"/>
                <a:ext cx="792" cy="3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rgbClr val="66FF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solidFill>
                      <a:srgbClr val="66FF33"/>
                    </a:solidFill>
                    <a:latin typeface="Times New Roman" pitchFamily="18" charset="0"/>
                  </a:rPr>
                  <a:t>循环体</a:t>
                </a:r>
                <a:endParaRPr lang="zh-CN" altLang="en-US" sz="2400" b="1">
                  <a:solidFill>
                    <a:srgbClr val="66FF33"/>
                  </a:solidFill>
                </a:endParaRPr>
              </a:p>
            </p:txBody>
          </p:sp>
          <p:sp>
            <p:nvSpPr>
              <p:cNvPr id="381961" name="Text Box 9"/>
              <p:cNvSpPr txBox="1">
                <a:spLocks noChangeArrowheads="1"/>
              </p:cNvSpPr>
              <p:nvPr/>
            </p:nvSpPr>
            <p:spPr bwMode="auto">
              <a:xfrm>
                <a:off x="1809" y="1814"/>
                <a:ext cx="970" cy="3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满足条件？</a:t>
                </a:r>
                <a:endParaRPr lang="zh-CN" altLang="en-US" sz="2400" b="1"/>
              </a:p>
            </p:txBody>
          </p:sp>
          <p:sp>
            <p:nvSpPr>
              <p:cNvPr id="381962" name="Text Box 10"/>
              <p:cNvSpPr txBox="1">
                <a:spLocks noChangeArrowheads="1"/>
              </p:cNvSpPr>
              <p:nvPr/>
            </p:nvSpPr>
            <p:spPr bwMode="auto">
              <a:xfrm>
                <a:off x="2204" y="2202"/>
                <a:ext cx="323" cy="3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是</a:t>
                </a:r>
                <a:endParaRPr lang="zh-CN" altLang="en-US" sz="2400" b="1"/>
              </a:p>
            </p:txBody>
          </p:sp>
          <p:sp>
            <p:nvSpPr>
              <p:cNvPr id="381963" name="Text Box 11"/>
              <p:cNvSpPr txBox="1">
                <a:spLocks noChangeArrowheads="1"/>
              </p:cNvSpPr>
              <p:nvPr/>
            </p:nvSpPr>
            <p:spPr bwMode="auto">
              <a:xfrm>
                <a:off x="2931" y="1673"/>
                <a:ext cx="324" cy="3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否</a:t>
                </a:r>
                <a:endParaRPr lang="zh-CN" altLang="en-US" sz="2400" b="1"/>
              </a:p>
            </p:txBody>
          </p:sp>
          <p:sp>
            <p:nvSpPr>
              <p:cNvPr id="381964" name="Line 12"/>
              <p:cNvSpPr>
                <a:spLocks noChangeShapeType="1"/>
              </p:cNvSpPr>
              <p:nvPr/>
            </p:nvSpPr>
            <p:spPr bwMode="auto">
              <a:xfrm>
                <a:off x="2249" y="1329"/>
                <a:ext cx="0" cy="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65" name="Line 13"/>
              <p:cNvSpPr>
                <a:spLocks noChangeShapeType="1"/>
              </p:cNvSpPr>
              <p:nvPr/>
            </p:nvSpPr>
            <p:spPr bwMode="auto">
              <a:xfrm>
                <a:off x="2249" y="2246"/>
                <a:ext cx="0" cy="45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66" name="Line 14"/>
              <p:cNvSpPr>
                <a:spLocks noChangeShapeType="1"/>
              </p:cNvSpPr>
              <p:nvPr/>
            </p:nvSpPr>
            <p:spPr bwMode="auto">
              <a:xfrm>
                <a:off x="2231" y="527"/>
                <a:ext cx="0" cy="45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67" name="Line 15"/>
              <p:cNvSpPr>
                <a:spLocks noChangeShapeType="1"/>
              </p:cNvSpPr>
              <p:nvPr/>
            </p:nvSpPr>
            <p:spPr bwMode="auto">
              <a:xfrm>
                <a:off x="2841" y="1968"/>
                <a:ext cx="53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68" name="Freeform 16"/>
              <p:cNvSpPr>
                <a:spLocks/>
              </p:cNvSpPr>
              <p:nvPr/>
            </p:nvSpPr>
            <p:spPr bwMode="auto">
              <a:xfrm>
                <a:off x="3380" y="846"/>
                <a:ext cx="1" cy="1115"/>
              </a:xfrm>
              <a:custGeom>
                <a:avLst/>
                <a:gdLst>
                  <a:gd name="T0" fmla="*/ 0 w 1"/>
                  <a:gd name="T1" fmla="*/ 0 h 1518"/>
                  <a:gd name="T2" fmla="*/ 0 w 1"/>
                  <a:gd name="T3" fmla="*/ 1518 h 1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518">
                    <a:moveTo>
                      <a:pt x="0" y="0"/>
                    </a:moveTo>
                    <a:lnTo>
                      <a:pt x="0" y="1518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69" name="Line 17"/>
              <p:cNvSpPr>
                <a:spLocks noChangeShapeType="1"/>
              </p:cNvSpPr>
              <p:nvPr/>
            </p:nvSpPr>
            <p:spPr bwMode="auto">
              <a:xfrm flipH="1">
                <a:off x="2231" y="849"/>
                <a:ext cx="115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70" name="Rectangle 18"/>
              <p:cNvSpPr>
                <a:spLocks noChangeArrowheads="1"/>
              </p:cNvSpPr>
              <p:nvPr/>
            </p:nvSpPr>
            <p:spPr bwMode="auto">
              <a:xfrm>
                <a:off x="1512" y="778"/>
                <a:ext cx="2048" cy="1719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81985" name="Text Box 33"/>
            <p:cNvSpPr txBox="1">
              <a:spLocks noChangeArrowheads="1"/>
            </p:cNvSpPr>
            <p:nvPr/>
          </p:nvSpPr>
          <p:spPr bwMode="auto">
            <a:xfrm>
              <a:off x="793" y="3203"/>
              <a:ext cx="1361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00000"/>
                  </a:solidFill>
                </a:rPr>
                <a:t>直到型</a:t>
              </a:r>
            </a:p>
          </p:txBody>
        </p:sp>
      </p:grpSp>
      <p:grpSp>
        <p:nvGrpSpPr>
          <p:cNvPr id="381988" name="Group 36"/>
          <p:cNvGrpSpPr>
            <a:grpSpLocks/>
          </p:cNvGrpSpPr>
          <p:nvPr/>
        </p:nvGrpSpPr>
        <p:grpSpPr bwMode="auto">
          <a:xfrm>
            <a:off x="4787900" y="1275160"/>
            <a:ext cx="3495675" cy="3061097"/>
            <a:chOff x="3016" y="1071"/>
            <a:chExt cx="2202" cy="2571"/>
          </a:xfrm>
        </p:grpSpPr>
        <p:grpSp>
          <p:nvGrpSpPr>
            <p:cNvPr id="381971" name="Group 19"/>
            <p:cNvGrpSpPr>
              <a:grpSpLocks/>
            </p:cNvGrpSpPr>
            <p:nvPr/>
          </p:nvGrpSpPr>
          <p:grpSpPr bwMode="auto">
            <a:xfrm>
              <a:off x="3016" y="1071"/>
              <a:ext cx="2202" cy="2088"/>
              <a:chOff x="612" y="1026"/>
              <a:chExt cx="2202" cy="2088"/>
            </a:xfrm>
          </p:grpSpPr>
          <p:sp>
            <p:nvSpPr>
              <p:cNvPr id="381972" name="Rectangle 20"/>
              <p:cNvSpPr>
                <a:spLocks noChangeArrowheads="1"/>
              </p:cNvSpPr>
              <p:nvPr/>
            </p:nvSpPr>
            <p:spPr bwMode="auto">
              <a:xfrm>
                <a:off x="1904" y="1578"/>
                <a:ext cx="642" cy="366"/>
              </a:xfrm>
              <a:prstGeom prst="rect">
                <a:avLst/>
              </a:prstGeom>
              <a:noFill/>
              <a:ln w="28575" algn="ctr">
                <a:solidFill>
                  <a:srgbClr val="66FF33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73" name="AutoShape 21"/>
              <p:cNvSpPr>
                <a:spLocks noChangeArrowheads="1"/>
              </p:cNvSpPr>
              <p:nvPr/>
            </p:nvSpPr>
            <p:spPr bwMode="auto">
              <a:xfrm>
                <a:off x="703" y="2015"/>
                <a:ext cx="1071" cy="610"/>
              </a:xfrm>
              <a:prstGeom prst="diamond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74" name="Text Box 22"/>
              <p:cNvSpPr txBox="1">
                <a:spLocks noChangeArrowheads="1"/>
              </p:cNvSpPr>
              <p:nvPr/>
            </p:nvSpPr>
            <p:spPr bwMode="auto">
              <a:xfrm>
                <a:off x="1882" y="1620"/>
                <a:ext cx="726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solidFill>
                      <a:srgbClr val="66FF33"/>
                    </a:solidFill>
                    <a:latin typeface="Times New Roman" pitchFamily="18" charset="0"/>
                  </a:rPr>
                  <a:t>循环体</a:t>
                </a:r>
                <a:endParaRPr lang="zh-CN" altLang="en-US" sz="2400" b="1">
                  <a:solidFill>
                    <a:srgbClr val="66FF33"/>
                  </a:solidFill>
                </a:endParaRPr>
              </a:p>
            </p:txBody>
          </p:sp>
          <p:sp>
            <p:nvSpPr>
              <p:cNvPr id="381975" name="Text Box 23"/>
              <p:cNvSpPr txBox="1">
                <a:spLocks noChangeArrowheads="1"/>
              </p:cNvSpPr>
              <p:nvPr/>
            </p:nvSpPr>
            <p:spPr bwMode="auto">
              <a:xfrm>
                <a:off x="793" y="2178"/>
                <a:ext cx="1179" cy="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满足条件？</a:t>
                </a:r>
                <a:endParaRPr lang="zh-CN" altLang="en-US" sz="2400" b="1"/>
              </a:p>
            </p:txBody>
          </p:sp>
          <p:sp>
            <p:nvSpPr>
              <p:cNvPr id="381976" name="Text Box 24"/>
              <p:cNvSpPr txBox="1">
                <a:spLocks noChangeArrowheads="1"/>
              </p:cNvSpPr>
              <p:nvPr/>
            </p:nvSpPr>
            <p:spPr bwMode="auto">
              <a:xfrm>
                <a:off x="1820" y="2038"/>
                <a:ext cx="275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是</a:t>
                </a:r>
                <a:endParaRPr lang="zh-CN" altLang="en-US" sz="2400" b="1"/>
              </a:p>
            </p:txBody>
          </p:sp>
          <p:sp>
            <p:nvSpPr>
              <p:cNvPr id="381977" name="Text Box 25"/>
              <p:cNvSpPr txBox="1">
                <a:spLocks noChangeArrowheads="1"/>
              </p:cNvSpPr>
              <p:nvPr/>
            </p:nvSpPr>
            <p:spPr bwMode="auto">
              <a:xfrm>
                <a:off x="1224" y="2602"/>
                <a:ext cx="275" cy="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zh-CN" altLang="en-US" sz="2400" b="1">
                    <a:latin typeface="Times New Roman" pitchFamily="18" charset="0"/>
                  </a:rPr>
                  <a:t>否</a:t>
                </a:r>
                <a:endParaRPr lang="zh-CN" altLang="en-US" sz="2400" b="1"/>
              </a:p>
            </p:txBody>
          </p:sp>
          <p:sp>
            <p:nvSpPr>
              <p:cNvPr id="381978" name="Line 26"/>
              <p:cNvSpPr>
                <a:spLocks noChangeShapeType="1"/>
              </p:cNvSpPr>
              <p:nvPr/>
            </p:nvSpPr>
            <p:spPr bwMode="auto">
              <a:xfrm>
                <a:off x="1244" y="1026"/>
                <a:ext cx="0" cy="97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79" name="Line 27"/>
              <p:cNvSpPr>
                <a:spLocks noChangeShapeType="1"/>
              </p:cNvSpPr>
              <p:nvPr/>
            </p:nvSpPr>
            <p:spPr bwMode="auto">
              <a:xfrm>
                <a:off x="1244" y="2625"/>
                <a:ext cx="0" cy="48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80" name="Line 28"/>
              <p:cNvSpPr>
                <a:spLocks noChangeShapeType="1"/>
              </p:cNvSpPr>
              <p:nvPr/>
            </p:nvSpPr>
            <p:spPr bwMode="auto">
              <a:xfrm>
                <a:off x="1767" y="2318"/>
                <a:ext cx="45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81" name="Line 29"/>
              <p:cNvSpPr>
                <a:spLocks noChangeShapeType="1"/>
              </p:cNvSpPr>
              <p:nvPr/>
            </p:nvSpPr>
            <p:spPr bwMode="auto">
              <a:xfrm flipH="1">
                <a:off x="1254" y="1310"/>
                <a:ext cx="9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82" name="Rectangle 30"/>
              <p:cNvSpPr>
                <a:spLocks noChangeArrowheads="1"/>
              </p:cNvSpPr>
              <p:nvPr/>
            </p:nvSpPr>
            <p:spPr bwMode="auto">
              <a:xfrm>
                <a:off x="612" y="1160"/>
                <a:ext cx="2202" cy="173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83" name="Line 31"/>
              <p:cNvSpPr>
                <a:spLocks noChangeShapeType="1"/>
              </p:cNvSpPr>
              <p:nvPr/>
            </p:nvSpPr>
            <p:spPr bwMode="auto">
              <a:xfrm flipV="1">
                <a:off x="2225" y="1951"/>
                <a:ext cx="0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1984" name="Line 32"/>
              <p:cNvSpPr>
                <a:spLocks noChangeShapeType="1"/>
              </p:cNvSpPr>
              <p:nvPr/>
            </p:nvSpPr>
            <p:spPr bwMode="auto">
              <a:xfrm>
                <a:off x="2233" y="1329"/>
                <a:ext cx="0" cy="2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81986" name="Text Box 34"/>
            <p:cNvSpPr txBox="1">
              <a:spLocks noChangeArrowheads="1"/>
            </p:cNvSpPr>
            <p:nvPr/>
          </p:nvSpPr>
          <p:spPr bwMode="auto">
            <a:xfrm>
              <a:off x="3651" y="3203"/>
              <a:ext cx="104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00000"/>
                  </a:solidFill>
                </a:rPr>
                <a:t>当型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577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80" name="Text Box 4"/>
          <p:cNvSpPr txBox="1">
            <a:spLocks noChangeArrowheads="1"/>
          </p:cNvSpPr>
          <p:nvPr/>
        </p:nvSpPr>
        <p:spPr bwMode="auto">
          <a:xfrm>
            <a:off x="0" y="987574"/>
            <a:ext cx="91440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latin typeface="+mn-ea"/>
              </a:rPr>
              <a:t>在学习上，我们要求对实际问题能用自然语言设计一个算法，再根据算法的逻辑结构画出程序框图，同时，还要能够正确阅读、理解程序框图所描述的算法的含义，这需要我们对程序框图的画法有进一步的理解和认识</a:t>
            </a:r>
            <a:r>
              <a:rPr lang="en-US" altLang="zh-CN" sz="2800" b="1" dirty="0">
                <a:latin typeface="+mn-ea"/>
              </a:rPr>
              <a:t>.</a:t>
            </a:r>
          </a:p>
        </p:txBody>
      </p:sp>
      <p:pic>
        <p:nvPicPr>
          <p:cNvPr id="53250" name="Picture 2" descr="C:\Documents and Settings\Administrator\桌面\新建文件夹 (4)\91873432398404044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42293"/>
            <a:ext cx="1872208" cy="127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C:\Documents and Settings\Administrator\桌面\新建文件夹 (4)\91873432398404044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927447"/>
            <a:ext cx="1296144" cy="88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C:\Documents and Settings\Administrator\桌面\新建文件夹 (4)\91873432398404044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13258"/>
            <a:ext cx="75247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97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WordArt 2"/>
          <p:cNvSpPr>
            <a:spLocks noChangeArrowheads="1" noChangeShapeType="1" noTextEdit="1"/>
          </p:cNvSpPr>
          <p:nvPr/>
        </p:nvSpPr>
        <p:spPr bwMode="auto">
          <a:xfrm>
            <a:off x="683568" y="1131588"/>
            <a:ext cx="7812932" cy="30070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31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+mn-ea"/>
              </a:rPr>
              <a:t>程序框图的画法</a:t>
            </a:r>
          </a:p>
        </p:txBody>
      </p:sp>
    </p:spTree>
    <p:extLst>
      <p:ext uri="{BB962C8B-B14F-4D97-AF65-F5344CB8AC3E}">
        <p14:creationId xmlns:p14="http://schemas.microsoft.com/office/powerpoint/2010/main" val="229936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2" name="Text Box 4"/>
          <p:cNvSpPr txBox="1">
            <a:spLocks noChangeArrowheads="1"/>
          </p:cNvSpPr>
          <p:nvPr/>
        </p:nvSpPr>
        <p:spPr bwMode="auto">
          <a:xfrm>
            <a:off x="-12700" y="-9525"/>
            <a:ext cx="89773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知识探究（一）：多重条件结构的程序框图</a:t>
            </a:r>
          </a:p>
        </p:txBody>
      </p:sp>
      <p:sp>
        <p:nvSpPr>
          <p:cNvPr id="386053" name="Text Box 5"/>
          <p:cNvSpPr txBox="1">
            <a:spLocks noChangeArrowheads="1"/>
          </p:cNvSpPr>
          <p:nvPr/>
        </p:nvSpPr>
        <p:spPr bwMode="auto">
          <a:xfrm>
            <a:off x="9445" y="915566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解关于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的方程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ax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的算法步骤如何设计？</a:t>
            </a:r>
          </a:p>
        </p:txBody>
      </p:sp>
      <p:sp>
        <p:nvSpPr>
          <p:cNvPr id="386054" name="Text Box 6"/>
          <p:cNvSpPr txBox="1">
            <a:spLocks noChangeArrowheads="1"/>
          </p:cNvSpPr>
          <p:nvPr/>
        </p:nvSpPr>
        <p:spPr bwMode="auto">
          <a:xfrm>
            <a:off x="0" y="328734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第三步，判断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是否为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若是，则输出“方程的解为任意实数”；否则，输出“方程无实数解”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86055" name="Rectangle 7"/>
          <p:cNvSpPr>
            <a:spLocks noChangeArrowheads="1"/>
          </p:cNvSpPr>
          <p:nvPr/>
        </p:nvSpPr>
        <p:spPr bwMode="auto">
          <a:xfrm>
            <a:off x="1" y="1568054"/>
            <a:ext cx="5903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第一步，输入实数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6056" name="Rectangle 8"/>
              <p:cNvSpPr>
                <a:spLocks noChangeArrowheads="1"/>
              </p:cNvSpPr>
              <p:nvPr/>
            </p:nvSpPr>
            <p:spPr bwMode="auto">
              <a:xfrm>
                <a:off x="0" y="2172893"/>
                <a:ext cx="8748464" cy="11547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第二步，判断</a:t>
                </a:r>
                <a:r>
                  <a:rPr lang="en-US" altLang="zh-CN" sz="28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8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是否为</a:t>
                </a:r>
                <a:r>
                  <a:rPr lang="en-US" altLang="zh-CN" sz="28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0.</a:t>
                </a:r>
                <a:r>
                  <a:rPr lang="zh-CN" altLang="en-US" sz="28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若是，执行第三步；否则，计算 </a:t>
                </a: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0000FF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0000FF"/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800" b="0" i="1" baseline="0">
                            <a:solidFill>
                              <a:srgbClr val="0000FF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en-US" sz="28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，并输出</a:t>
                </a:r>
                <a:r>
                  <a:rPr lang="en-US" altLang="zh-CN" sz="28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sz="28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，结束算法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en-US" altLang="zh-CN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86056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172893"/>
                <a:ext cx="8748464" cy="1154740"/>
              </a:xfrm>
              <a:prstGeom prst="rect">
                <a:avLst/>
              </a:prstGeom>
              <a:blipFill rotWithShape="1">
                <a:blip r:embed="rId3"/>
                <a:stretch>
                  <a:fillRect l="-1394" t="-6842" b="-42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4275" name="Picture 3" descr="C:\Documents and Settings\Administrator\桌面\新建文件夹 (4)\u=961182440,1848256866&amp;fm=23&amp;gp=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36023"/>
            <a:ext cx="1187029" cy="72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C:\Documents and Settings\Administrator\桌面\新建文件夹 (4)\u=961182440,1848256866&amp;fm=23&amp;gp=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78815"/>
            <a:ext cx="1224136" cy="74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30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86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6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3" grpId="0"/>
      <p:bldP spid="386054" grpId="0"/>
      <p:bldP spid="386055" grpId="0"/>
      <p:bldP spid="3860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6" name="Text Box 4"/>
          <p:cNvSpPr txBox="1">
            <a:spLocks noChangeArrowheads="1"/>
          </p:cNvSpPr>
          <p:nvPr/>
        </p:nvSpPr>
        <p:spPr bwMode="auto">
          <a:xfrm>
            <a:off x="0" y="195263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800" b="1" dirty="0">
                <a:solidFill>
                  <a:srgbClr val="66FF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该算法的程序框图如何表示？ </a:t>
            </a:r>
          </a:p>
        </p:txBody>
      </p:sp>
      <p:grpSp>
        <p:nvGrpSpPr>
          <p:cNvPr id="387115" name="Group 43"/>
          <p:cNvGrpSpPr>
            <a:grpSpLocks/>
          </p:cNvGrpSpPr>
          <p:nvPr/>
        </p:nvGrpSpPr>
        <p:grpSpPr bwMode="auto">
          <a:xfrm>
            <a:off x="896938" y="897732"/>
            <a:ext cx="1268412" cy="416719"/>
            <a:chOff x="565" y="754"/>
            <a:chExt cx="799" cy="350"/>
          </a:xfrm>
        </p:grpSpPr>
        <p:sp>
          <p:nvSpPr>
            <p:cNvPr id="387079" name="AutoShape 7"/>
            <p:cNvSpPr>
              <a:spLocks noChangeArrowheads="1"/>
            </p:cNvSpPr>
            <p:nvPr/>
          </p:nvSpPr>
          <p:spPr bwMode="auto">
            <a:xfrm>
              <a:off x="565" y="754"/>
              <a:ext cx="723" cy="302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86" name="Text Box 14"/>
            <p:cNvSpPr txBox="1">
              <a:spLocks noChangeArrowheads="1"/>
            </p:cNvSpPr>
            <p:nvPr/>
          </p:nvSpPr>
          <p:spPr bwMode="auto">
            <a:xfrm>
              <a:off x="682" y="772"/>
              <a:ext cx="682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</p:grpSp>
      <p:grpSp>
        <p:nvGrpSpPr>
          <p:cNvPr id="387116" name="Group 44"/>
          <p:cNvGrpSpPr>
            <a:grpSpLocks/>
          </p:cNvGrpSpPr>
          <p:nvPr/>
        </p:nvGrpSpPr>
        <p:grpSpPr bwMode="auto">
          <a:xfrm>
            <a:off x="179388" y="1252538"/>
            <a:ext cx="2582862" cy="658416"/>
            <a:chOff x="113" y="1052"/>
            <a:chExt cx="1627" cy="553"/>
          </a:xfrm>
        </p:grpSpPr>
        <p:sp>
          <p:nvSpPr>
            <p:cNvPr id="387080" name="AutoShape 8"/>
            <p:cNvSpPr>
              <a:spLocks noChangeArrowheads="1"/>
            </p:cNvSpPr>
            <p:nvPr/>
          </p:nvSpPr>
          <p:spPr bwMode="auto">
            <a:xfrm>
              <a:off x="113" y="1274"/>
              <a:ext cx="1627" cy="331"/>
            </a:xfrm>
            <a:prstGeom prst="parallelogram">
              <a:avLst>
                <a:gd name="adj" fmla="val 122885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87" name="Line 15"/>
            <p:cNvSpPr>
              <a:spLocks noChangeShapeType="1"/>
            </p:cNvSpPr>
            <p:nvPr/>
          </p:nvSpPr>
          <p:spPr bwMode="auto">
            <a:xfrm>
              <a:off x="927" y="1052"/>
              <a:ext cx="0" cy="2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93" name="Text Box 21"/>
            <p:cNvSpPr txBox="1">
              <a:spLocks noChangeArrowheads="1"/>
            </p:cNvSpPr>
            <p:nvPr/>
          </p:nvSpPr>
          <p:spPr bwMode="auto">
            <a:xfrm>
              <a:off x="486" y="1274"/>
              <a:ext cx="1105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387125" name="Group 53"/>
          <p:cNvGrpSpPr>
            <a:grpSpLocks/>
          </p:cNvGrpSpPr>
          <p:nvPr/>
        </p:nvGrpSpPr>
        <p:grpSpPr bwMode="auto">
          <a:xfrm>
            <a:off x="371475" y="1910954"/>
            <a:ext cx="2008188" cy="796528"/>
            <a:chOff x="234" y="1605"/>
            <a:chExt cx="1265" cy="669"/>
          </a:xfrm>
        </p:grpSpPr>
        <p:sp>
          <p:nvSpPr>
            <p:cNvPr id="387083" name="AutoShape 11"/>
            <p:cNvSpPr>
              <a:spLocks noChangeArrowheads="1"/>
            </p:cNvSpPr>
            <p:nvPr/>
          </p:nvSpPr>
          <p:spPr bwMode="auto">
            <a:xfrm>
              <a:off x="234" y="1831"/>
              <a:ext cx="1265" cy="443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87117" name="Group 45"/>
            <p:cNvGrpSpPr>
              <a:grpSpLocks/>
            </p:cNvGrpSpPr>
            <p:nvPr/>
          </p:nvGrpSpPr>
          <p:grpSpPr bwMode="auto">
            <a:xfrm>
              <a:off x="565" y="1605"/>
              <a:ext cx="844" cy="600"/>
              <a:chOff x="565" y="1605"/>
              <a:chExt cx="844" cy="600"/>
            </a:xfrm>
          </p:grpSpPr>
          <p:sp>
            <p:nvSpPr>
              <p:cNvPr id="387088" name="Line 16"/>
              <p:cNvSpPr>
                <a:spLocks noChangeShapeType="1"/>
              </p:cNvSpPr>
              <p:nvPr/>
            </p:nvSpPr>
            <p:spPr bwMode="auto">
              <a:xfrm>
                <a:off x="866" y="1605"/>
                <a:ext cx="0" cy="2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7094" name="Text Box 22"/>
              <p:cNvSpPr txBox="1">
                <a:spLocks noChangeArrowheads="1"/>
              </p:cNvSpPr>
              <p:nvPr/>
            </p:nvSpPr>
            <p:spPr bwMode="auto">
              <a:xfrm>
                <a:off x="565" y="1874"/>
                <a:ext cx="844" cy="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sz="2400" i="1" dirty="0">
                    <a:latin typeface="Times New Roman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dirty="0">
                    <a:latin typeface="Times New Roman" pitchFamily="18" charset="0"/>
                    <a:ea typeface="宋体" panose="02010600030101010101" pitchFamily="2" charset="-122"/>
                  </a:rPr>
                  <a:t>=0</a:t>
                </a:r>
                <a:r>
                  <a:rPr lang="zh-CN" altLang="en-US" sz="2400" dirty="0">
                    <a:latin typeface="Times New Roman" pitchFamily="18" charset="0"/>
                    <a:ea typeface="宋体" panose="02010600030101010101" pitchFamily="2" charset="-122"/>
                  </a:rPr>
                  <a:t>？</a:t>
                </a:r>
              </a:p>
            </p:txBody>
          </p:sp>
        </p:grpSp>
      </p:grpSp>
      <p:grpSp>
        <p:nvGrpSpPr>
          <p:cNvPr id="387121" name="Group 49"/>
          <p:cNvGrpSpPr>
            <a:grpSpLocks/>
          </p:cNvGrpSpPr>
          <p:nvPr/>
        </p:nvGrpSpPr>
        <p:grpSpPr bwMode="auto">
          <a:xfrm>
            <a:off x="2354264" y="2085975"/>
            <a:ext cx="2871787" cy="615554"/>
            <a:chOff x="1483" y="1752"/>
            <a:chExt cx="1809" cy="517"/>
          </a:xfrm>
        </p:grpSpPr>
        <p:sp>
          <p:nvSpPr>
            <p:cNvPr id="387085" name="Text Box 13"/>
            <p:cNvSpPr txBox="1">
              <a:spLocks noChangeArrowheads="1"/>
            </p:cNvSpPr>
            <p:nvPr/>
          </p:nvSpPr>
          <p:spPr bwMode="auto">
            <a:xfrm>
              <a:off x="1519" y="1752"/>
              <a:ext cx="542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  <p:sp>
          <p:nvSpPr>
            <p:cNvPr id="387095" name="AutoShape 23"/>
            <p:cNvSpPr>
              <a:spLocks noChangeArrowheads="1"/>
            </p:cNvSpPr>
            <p:nvPr/>
          </p:nvSpPr>
          <p:spPr bwMode="auto">
            <a:xfrm>
              <a:off x="2027" y="1827"/>
              <a:ext cx="1265" cy="442"/>
            </a:xfrm>
            <a:prstGeom prst="diamond">
              <a:avLst/>
            </a:prstGeom>
            <a:noFill/>
            <a:ln w="28575" algn="ctr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96" name="Text Box 24"/>
            <p:cNvSpPr txBox="1">
              <a:spLocks noChangeArrowheads="1"/>
            </p:cNvSpPr>
            <p:nvPr/>
          </p:nvSpPr>
          <p:spPr bwMode="auto">
            <a:xfrm>
              <a:off x="2340" y="1876"/>
              <a:ext cx="681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400" dirty="0">
                  <a:latin typeface="Times New Roman" pitchFamily="18" charset="0"/>
                  <a:ea typeface="宋体" panose="02010600030101010101" pitchFamily="2" charset="-122"/>
                </a:rPr>
                <a:t>=0</a:t>
              </a:r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？</a:t>
              </a:r>
            </a:p>
          </p:txBody>
        </p:sp>
        <p:sp>
          <p:nvSpPr>
            <p:cNvPr id="387098" name="Line 26"/>
            <p:cNvSpPr>
              <a:spLocks noChangeShapeType="1"/>
            </p:cNvSpPr>
            <p:nvPr/>
          </p:nvSpPr>
          <p:spPr bwMode="auto">
            <a:xfrm>
              <a:off x="1483" y="2042"/>
              <a:ext cx="5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7119" name="Group 47"/>
          <p:cNvGrpSpPr>
            <a:grpSpLocks/>
          </p:cNvGrpSpPr>
          <p:nvPr/>
        </p:nvGrpSpPr>
        <p:grpSpPr bwMode="auto">
          <a:xfrm>
            <a:off x="407988" y="3492104"/>
            <a:ext cx="1871662" cy="675085"/>
            <a:chOff x="257" y="2933"/>
            <a:chExt cx="1179" cy="567"/>
          </a:xfrm>
        </p:grpSpPr>
        <p:sp>
          <p:nvSpPr>
            <p:cNvPr id="387084" name="AutoShape 12"/>
            <p:cNvSpPr>
              <a:spLocks noChangeArrowheads="1"/>
            </p:cNvSpPr>
            <p:nvPr/>
          </p:nvSpPr>
          <p:spPr bwMode="auto">
            <a:xfrm>
              <a:off x="257" y="3154"/>
              <a:ext cx="1179" cy="332"/>
            </a:xfrm>
            <a:prstGeom prst="parallelogram">
              <a:avLst>
                <a:gd name="adj" fmla="val 88780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92" name="Line 20"/>
            <p:cNvSpPr>
              <a:spLocks noChangeShapeType="1"/>
            </p:cNvSpPr>
            <p:nvPr/>
          </p:nvSpPr>
          <p:spPr bwMode="auto">
            <a:xfrm>
              <a:off x="866" y="2933"/>
              <a:ext cx="0" cy="22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99" name="Text Box 27"/>
            <p:cNvSpPr txBox="1">
              <a:spLocks noChangeArrowheads="1"/>
            </p:cNvSpPr>
            <p:nvPr/>
          </p:nvSpPr>
          <p:spPr bwMode="auto">
            <a:xfrm>
              <a:off x="425" y="3169"/>
              <a:ext cx="816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i="1" dirty="0">
                  <a:latin typeface="Times New Roman" pitchFamily="18" charset="0"/>
                  <a:ea typeface="宋体" panose="02010600030101010101" pitchFamily="2" charset="-122"/>
                </a:rPr>
                <a:t>x</a:t>
              </a:r>
            </a:p>
          </p:txBody>
        </p:sp>
      </p:grpSp>
      <p:grpSp>
        <p:nvGrpSpPr>
          <p:cNvPr id="387120" name="Group 48"/>
          <p:cNvGrpSpPr>
            <a:grpSpLocks/>
          </p:cNvGrpSpPr>
          <p:nvPr/>
        </p:nvGrpSpPr>
        <p:grpSpPr bwMode="auto">
          <a:xfrm>
            <a:off x="801688" y="4150519"/>
            <a:ext cx="1147762" cy="629841"/>
            <a:chOff x="505" y="3486"/>
            <a:chExt cx="723" cy="529"/>
          </a:xfrm>
        </p:grpSpPr>
        <p:sp>
          <p:nvSpPr>
            <p:cNvPr id="387078" name="AutoShape 6"/>
            <p:cNvSpPr>
              <a:spLocks noChangeArrowheads="1"/>
            </p:cNvSpPr>
            <p:nvPr/>
          </p:nvSpPr>
          <p:spPr bwMode="auto">
            <a:xfrm>
              <a:off x="505" y="3708"/>
              <a:ext cx="723" cy="266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90" name="Line 18"/>
            <p:cNvSpPr>
              <a:spLocks noChangeShapeType="1"/>
            </p:cNvSpPr>
            <p:nvPr/>
          </p:nvSpPr>
          <p:spPr bwMode="auto">
            <a:xfrm>
              <a:off x="866" y="3486"/>
              <a:ext cx="0" cy="2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00" name="Text Box 28"/>
            <p:cNvSpPr txBox="1">
              <a:spLocks noChangeArrowheads="1"/>
            </p:cNvSpPr>
            <p:nvPr/>
          </p:nvSpPr>
          <p:spPr bwMode="auto">
            <a:xfrm>
              <a:off x="584" y="3684"/>
              <a:ext cx="590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grpSp>
        <p:nvGrpSpPr>
          <p:cNvPr id="387124" name="Group 52"/>
          <p:cNvGrpSpPr>
            <a:grpSpLocks/>
          </p:cNvGrpSpPr>
          <p:nvPr/>
        </p:nvGrpSpPr>
        <p:grpSpPr bwMode="auto">
          <a:xfrm>
            <a:off x="1389063" y="3596878"/>
            <a:ext cx="6337300" cy="671513"/>
            <a:chOff x="875" y="3021"/>
            <a:chExt cx="3992" cy="564"/>
          </a:xfrm>
        </p:grpSpPr>
        <p:sp>
          <p:nvSpPr>
            <p:cNvPr id="387108" name="Line 36"/>
            <p:cNvSpPr>
              <a:spLocks noChangeShapeType="1"/>
            </p:cNvSpPr>
            <p:nvPr/>
          </p:nvSpPr>
          <p:spPr bwMode="auto">
            <a:xfrm>
              <a:off x="875" y="3585"/>
              <a:ext cx="39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09" name="Line 37"/>
            <p:cNvSpPr>
              <a:spLocks noChangeShapeType="1"/>
            </p:cNvSpPr>
            <p:nvPr/>
          </p:nvSpPr>
          <p:spPr bwMode="auto">
            <a:xfrm flipV="1">
              <a:off x="4867" y="3022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10" name="Line 38"/>
            <p:cNvSpPr>
              <a:spLocks noChangeShapeType="1"/>
            </p:cNvSpPr>
            <p:nvPr/>
          </p:nvSpPr>
          <p:spPr bwMode="auto">
            <a:xfrm flipV="1">
              <a:off x="2663" y="3021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7122" name="Group 50"/>
          <p:cNvGrpSpPr>
            <a:grpSpLocks/>
          </p:cNvGrpSpPr>
          <p:nvPr/>
        </p:nvGrpSpPr>
        <p:grpSpPr bwMode="auto">
          <a:xfrm>
            <a:off x="2420938" y="2625328"/>
            <a:ext cx="4017963" cy="994172"/>
            <a:chOff x="1525" y="2205"/>
            <a:chExt cx="2531" cy="835"/>
          </a:xfrm>
        </p:grpSpPr>
        <p:sp>
          <p:nvSpPr>
            <p:cNvPr id="387081" name="AutoShape 9"/>
            <p:cNvSpPr>
              <a:spLocks noChangeArrowheads="1"/>
            </p:cNvSpPr>
            <p:nvPr/>
          </p:nvSpPr>
          <p:spPr bwMode="auto">
            <a:xfrm>
              <a:off x="1525" y="2524"/>
              <a:ext cx="2531" cy="510"/>
            </a:xfrm>
            <a:prstGeom prst="parallelogram">
              <a:avLst>
                <a:gd name="adj" fmla="val 124069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89" name="Line 17"/>
            <p:cNvSpPr>
              <a:spLocks noChangeShapeType="1"/>
            </p:cNvSpPr>
            <p:nvPr/>
          </p:nvSpPr>
          <p:spPr bwMode="auto">
            <a:xfrm>
              <a:off x="2659" y="2280"/>
              <a:ext cx="0" cy="22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01" name="Text Box 29"/>
            <p:cNvSpPr txBox="1">
              <a:spLocks noChangeArrowheads="1"/>
            </p:cNvSpPr>
            <p:nvPr/>
          </p:nvSpPr>
          <p:spPr bwMode="auto">
            <a:xfrm>
              <a:off x="1927" y="2496"/>
              <a:ext cx="1905" cy="5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输出“方程的解为任意实数”</a:t>
              </a:r>
            </a:p>
          </p:txBody>
        </p:sp>
        <p:sp>
          <p:nvSpPr>
            <p:cNvPr id="387111" name="Text Box 39"/>
            <p:cNvSpPr txBox="1">
              <a:spLocks noChangeArrowheads="1"/>
            </p:cNvSpPr>
            <p:nvPr/>
          </p:nvSpPr>
          <p:spPr bwMode="auto">
            <a:xfrm>
              <a:off x="2653" y="2205"/>
              <a:ext cx="542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</a:t>
              </a:r>
            </a:p>
          </p:txBody>
        </p:sp>
      </p:grpSp>
      <p:grpSp>
        <p:nvGrpSpPr>
          <p:cNvPr id="387123" name="Group 51"/>
          <p:cNvGrpSpPr>
            <a:grpSpLocks/>
          </p:cNvGrpSpPr>
          <p:nvPr/>
        </p:nvGrpSpPr>
        <p:grpSpPr bwMode="auto">
          <a:xfrm>
            <a:off x="5205414" y="2085976"/>
            <a:ext cx="3938587" cy="1565672"/>
            <a:chOff x="3279" y="1752"/>
            <a:chExt cx="2481" cy="1315"/>
          </a:xfrm>
        </p:grpSpPr>
        <p:sp>
          <p:nvSpPr>
            <p:cNvPr id="387102" name="AutoShape 30"/>
            <p:cNvSpPr>
              <a:spLocks noChangeArrowheads="1"/>
            </p:cNvSpPr>
            <p:nvPr/>
          </p:nvSpPr>
          <p:spPr bwMode="auto">
            <a:xfrm>
              <a:off x="3750" y="2523"/>
              <a:ext cx="2010" cy="510"/>
            </a:xfrm>
            <a:prstGeom prst="parallelogram">
              <a:avLst>
                <a:gd name="adj" fmla="val 98529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03" name="Text Box 31"/>
            <p:cNvSpPr txBox="1">
              <a:spLocks noChangeArrowheads="1"/>
            </p:cNvSpPr>
            <p:nvPr/>
          </p:nvSpPr>
          <p:spPr bwMode="auto">
            <a:xfrm>
              <a:off x="4127" y="2523"/>
              <a:ext cx="1429" cy="5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输出“方程无实数根”</a:t>
              </a:r>
            </a:p>
          </p:txBody>
        </p:sp>
        <p:sp>
          <p:nvSpPr>
            <p:cNvPr id="387106" name="Line 34"/>
            <p:cNvSpPr>
              <a:spLocks noChangeShapeType="1"/>
            </p:cNvSpPr>
            <p:nvPr/>
          </p:nvSpPr>
          <p:spPr bwMode="auto">
            <a:xfrm>
              <a:off x="3279" y="2051"/>
              <a:ext cx="15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07" name="Line 35"/>
            <p:cNvSpPr>
              <a:spLocks noChangeShapeType="1"/>
            </p:cNvSpPr>
            <p:nvPr/>
          </p:nvSpPr>
          <p:spPr bwMode="auto">
            <a:xfrm>
              <a:off x="4876" y="2069"/>
              <a:ext cx="0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12" name="Text Box 40"/>
            <p:cNvSpPr txBox="1">
              <a:spLocks noChangeArrowheads="1"/>
            </p:cNvSpPr>
            <p:nvPr/>
          </p:nvSpPr>
          <p:spPr bwMode="auto">
            <a:xfrm>
              <a:off x="3379" y="1752"/>
              <a:ext cx="542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p:grpSp>
        <p:nvGrpSpPr>
          <p:cNvPr id="387118" name="Group 46"/>
          <p:cNvGrpSpPr>
            <a:grpSpLocks/>
          </p:cNvGrpSpPr>
          <p:nvPr/>
        </p:nvGrpSpPr>
        <p:grpSpPr bwMode="auto">
          <a:xfrm>
            <a:off x="371475" y="2625328"/>
            <a:ext cx="2008188" cy="866775"/>
            <a:chOff x="234" y="2205"/>
            <a:chExt cx="1265" cy="728"/>
          </a:xfrm>
        </p:grpSpPr>
        <p:sp>
          <p:nvSpPr>
            <p:cNvPr id="387082" name="Rectangle 10"/>
            <p:cNvSpPr>
              <a:spLocks noChangeArrowheads="1"/>
            </p:cNvSpPr>
            <p:nvPr/>
          </p:nvSpPr>
          <p:spPr bwMode="auto">
            <a:xfrm>
              <a:off x="234" y="2491"/>
              <a:ext cx="1265" cy="44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091" name="Line 19"/>
            <p:cNvSpPr>
              <a:spLocks noChangeShapeType="1"/>
            </p:cNvSpPr>
            <p:nvPr/>
          </p:nvSpPr>
          <p:spPr bwMode="auto">
            <a:xfrm>
              <a:off x="866" y="2269"/>
              <a:ext cx="0" cy="2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7113" name="Text Box 41"/>
            <p:cNvSpPr txBox="1">
              <a:spLocks noChangeArrowheads="1"/>
            </p:cNvSpPr>
            <p:nvPr/>
          </p:nvSpPr>
          <p:spPr bwMode="auto">
            <a:xfrm>
              <a:off x="866" y="2205"/>
              <a:ext cx="542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否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113628" y="2974117"/>
                <a:ext cx="864339" cy="6337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=-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 smtClean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baseline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3628" y="2974117"/>
                <a:ext cx="864339" cy="633763"/>
              </a:xfrm>
              <a:prstGeom prst="rect">
                <a:avLst/>
              </a:prstGeom>
              <a:blipFill rotWithShape="1">
                <a:blip r:embed="rId3"/>
                <a:stretch>
                  <a:fillRect l="-11348" b="-6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5298" name="Picture 2" descr="C:\Documents and Settings\Administrator\桌面\新建文件夹 (4)\u=3708631940,4042606728&amp;fm=21&amp;gp=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008" y="168212"/>
            <a:ext cx="1546210" cy="170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65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8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8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8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8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7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7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7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7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7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7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1091</TotalTime>
  <Words>957</Words>
  <Application>Microsoft Office PowerPoint</Application>
  <PresentationFormat>全屏显示(16:9)</PresentationFormat>
  <Paragraphs>217</Paragraphs>
  <Slides>23</Slides>
  <Notes>20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650TGp_Proper_pride_light</vt:lpstr>
      <vt:lpstr>9_Office 主题</vt:lpstr>
      <vt:lpstr>1_650TGp_Proper_pride_light</vt:lpstr>
      <vt:lpstr>Equation</vt:lpstr>
      <vt:lpstr>§1.1.2 程序框图与算法的基本逻辑结构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83</cp:revision>
  <dcterms:created xsi:type="dcterms:W3CDTF">2011-09-29T10:22:55Z</dcterms:created>
  <dcterms:modified xsi:type="dcterms:W3CDTF">2015-01-15T03:54:17Z</dcterms:modified>
</cp:coreProperties>
</file>