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19"/>
  </p:notesMasterIdLst>
  <p:handoutMasterIdLst>
    <p:handoutMasterId r:id="rId20"/>
  </p:handoutMasterIdLst>
  <p:sldIdLst>
    <p:sldId id="256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09" r:id="rId18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336600"/>
    <a:srgbClr val="E66036"/>
    <a:srgbClr val="8FD2FB"/>
    <a:srgbClr val="0E8BE0"/>
    <a:srgbClr val="FFFFFF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5167" autoAdjust="0"/>
  </p:normalViewPr>
  <p:slideViewPr>
    <p:cSldViewPr>
      <p:cViewPr>
        <p:scale>
          <a:sx n="100" d="100"/>
          <a:sy n="100" d="100"/>
        </p:scale>
        <p:origin x="-917" y="-3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e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Qbasic/1.2.2/eg6.BAS" TargetMode="Externa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../Qbasic/1.2.2/eg7.BAS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photo.store.qq.com/http_imgload.cgi?/rurl2=e15c4f309a35447ed6333276e47a12ff281cf124ffbb16cb846670d61066f2def67d3ff0bc4e1586751f5653eac9d4b1729110464579e955118b052fba94161e40cfd25dec39793cfc323a633a5ee679fa104888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Qbasic/1.2.2/eg5.BAS" TargetMode="Externa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3.wmf"/><Relationship Id="rId4" Type="http://schemas.openxmlformats.org/officeDocument/2006/relationships/image" Target="../media/image10.emf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§1.2.2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19695"/>
            <a:ext cx="9906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716" y="1491630"/>
            <a:ext cx="9906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-67508" y="725023"/>
            <a:ext cx="75172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程</a:t>
            </a:r>
            <a:endParaRPr lang="en-US" altLang="zh-CN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hlinkClick r:id="rId3" action="ppaction://hlinkfile"/>
            </a:endParaRPr>
          </a:p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序</a:t>
            </a:r>
            <a:endParaRPr lang="en-US" altLang="zh-CN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hlinkClick r:id="rId3" action="ppaction://hlinkfile"/>
            </a:endParaRPr>
          </a:p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755650" y="465535"/>
            <a:ext cx="32400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755651" y="789385"/>
            <a:ext cx="18002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^2-4*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755650" y="1113235"/>
            <a:ext cx="4103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&gt;=0  then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042989" y="1437085"/>
            <a:ext cx="33115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/(2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1041401" y="1729860"/>
            <a:ext cx="35290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=SQR(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)/(2*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684213" y="2139554"/>
            <a:ext cx="3816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IF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=0  THEN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331913" y="2463404"/>
            <a:ext cx="29527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2=“;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1042989" y="2733676"/>
            <a:ext cx="1584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1331913" y="2950369"/>
            <a:ext cx="33845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1,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2=“;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1042988" y="3219451"/>
            <a:ext cx="23050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755650" y="3598069"/>
            <a:ext cx="15128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1116014" y="3868342"/>
            <a:ext cx="38893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PRINT  “No real root”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755650" y="4137423"/>
            <a:ext cx="31670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755651" y="4462463"/>
            <a:ext cx="20161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grpSp>
        <p:nvGrpSpPr>
          <p:cNvPr id="50197" name="Group 21"/>
          <p:cNvGrpSpPr>
            <a:grpSpLocks/>
          </p:cNvGrpSpPr>
          <p:nvPr/>
        </p:nvGrpSpPr>
        <p:grpSpPr bwMode="auto">
          <a:xfrm>
            <a:off x="4238625" y="411957"/>
            <a:ext cx="4905375" cy="4589860"/>
            <a:chOff x="2670" y="346"/>
            <a:chExt cx="3090" cy="3855"/>
          </a:xfrm>
        </p:grpSpPr>
        <p:sp>
          <p:nvSpPr>
            <p:cNvPr id="50198" name="AutoShape 22"/>
            <p:cNvSpPr>
              <a:spLocks noChangeArrowheads="1"/>
            </p:cNvSpPr>
            <p:nvPr/>
          </p:nvSpPr>
          <p:spPr bwMode="auto">
            <a:xfrm>
              <a:off x="3787" y="346"/>
              <a:ext cx="499" cy="1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50199" name="AutoShape 23"/>
            <p:cNvSpPr>
              <a:spLocks noChangeArrowheads="1"/>
            </p:cNvSpPr>
            <p:nvPr/>
          </p:nvSpPr>
          <p:spPr bwMode="auto">
            <a:xfrm>
              <a:off x="3560" y="709"/>
              <a:ext cx="953" cy="182"/>
            </a:xfrm>
            <a:prstGeom prst="parallelogram">
              <a:avLst>
                <a:gd name="adj" fmla="val 13090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a,b,c</a:t>
              </a:r>
              <a:endPara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00" name="Rectangle 24"/>
            <p:cNvSpPr>
              <a:spLocks noChangeArrowheads="1"/>
            </p:cNvSpPr>
            <p:nvPr/>
          </p:nvSpPr>
          <p:spPr bwMode="auto">
            <a:xfrm>
              <a:off x="3560" y="1026"/>
              <a:ext cx="90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d=b</a:t>
              </a:r>
              <a:r>
                <a:rPr lang="en-US" altLang="zh-CN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-4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ac</a:t>
              </a:r>
            </a:p>
          </p:txBody>
        </p:sp>
        <p:sp>
          <p:nvSpPr>
            <p:cNvPr id="50201" name="AutoShape 25"/>
            <p:cNvSpPr>
              <a:spLocks noChangeArrowheads="1"/>
            </p:cNvSpPr>
            <p:nvPr/>
          </p:nvSpPr>
          <p:spPr bwMode="auto">
            <a:xfrm>
              <a:off x="3651" y="1389"/>
              <a:ext cx="862" cy="272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≧0?</a:t>
              </a:r>
            </a:p>
          </p:txBody>
        </p:sp>
        <p:sp>
          <p:nvSpPr>
            <p:cNvPr id="50202" name="Rectangle 26"/>
            <p:cNvSpPr>
              <a:spLocks noChangeArrowheads="1"/>
            </p:cNvSpPr>
            <p:nvPr/>
          </p:nvSpPr>
          <p:spPr bwMode="auto">
            <a:xfrm>
              <a:off x="3606" y="1797"/>
              <a:ext cx="862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=-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/(2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</a:p>
          </p:txBody>
        </p:sp>
        <p:sp>
          <p:nvSpPr>
            <p:cNvPr id="50203" name="Rectangle 27"/>
            <p:cNvSpPr>
              <a:spLocks noChangeArrowheads="1"/>
            </p:cNvSpPr>
            <p:nvPr/>
          </p:nvSpPr>
          <p:spPr bwMode="auto">
            <a:xfrm>
              <a:off x="3623" y="2025"/>
              <a:ext cx="998" cy="33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</a:p>
          </p:txBody>
        </p:sp>
        <p:sp>
          <p:nvSpPr>
            <p:cNvPr id="50204" name="AutoShape 28"/>
            <p:cNvSpPr>
              <a:spLocks noChangeArrowheads="1"/>
            </p:cNvSpPr>
            <p:nvPr/>
          </p:nvSpPr>
          <p:spPr bwMode="auto">
            <a:xfrm>
              <a:off x="3606" y="2432"/>
              <a:ext cx="953" cy="227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=0?</a:t>
              </a:r>
            </a:p>
          </p:txBody>
        </p:sp>
        <p:sp>
          <p:nvSpPr>
            <p:cNvPr id="50205" name="Rectangle 29"/>
            <p:cNvSpPr>
              <a:spLocks noChangeArrowheads="1"/>
            </p:cNvSpPr>
            <p:nvPr/>
          </p:nvSpPr>
          <p:spPr bwMode="auto">
            <a:xfrm>
              <a:off x="3606" y="2840"/>
              <a:ext cx="998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1=</a:t>
              </a:r>
              <a:r>
                <a:rPr lang="en-US" altLang="zh-CN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endPara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06" name="Rectangle 30"/>
            <p:cNvSpPr>
              <a:spLocks noChangeArrowheads="1"/>
            </p:cNvSpPr>
            <p:nvPr/>
          </p:nvSpPr>
          <p:spPr bwMode="auto">
            <a:xfrm>
              <a:off x="3606" y="3203"/>
              <a:ext cx="1043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2=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</a:p>
          </p:txBody>
        </p:sp>
        <p:sp>
          <p:nvSpPr>
            <p:cNvPr id="50207" name="AutoShape 31"/>
            <p:cNvSpPr>
              <a:spLocks noChangeArrowheads="1"/>
            </p:cNvSpPr>
            <p:nvPr/>
          </p:nvSpPr>
          <p:spPr bwMode="auto">
            <a:xfrm>
              <a:off x="4807" y="3566"/>
              <a:ext cx="953" cy="182"/>
            </a:xfrm>
            <a:prstGeom prst="parallelogram">
              <a:avLst>
                <a:gd name="adj" fmla="val 13090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方程无实根</a:t>
              </a:r>
            </a:p>
          </p:txBody>
        </p:sp>
        <p:sp>
          <p:nvSpPr>
            <p:cNvPr id="50208" name="AutoShape 32"/>
            <p:cNvSpPr>
              <a:spLocks noChangeArrowheads="1"/>
            </p:cNvSpPr>
            <p:nvPr/>
          </p:nvSpPr>
          <p:spPr bwMode="auto">
            <a:xfrm>
              <a:off x="3560" y="3566"/>
              <a:ext cx="953" cy="182"/>
            </a:xfrm>
            <a:prstGeom prst="parallelogram">
              <a:avLst>
                <a:gd name="adj" fmla="val 13090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1,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50209" name="AutoShape 33"/>
            <p:cNvSpPr>
              <a:spLocks noChangeArrowheads="1"/>
            </p:cNvSpPr>
            <p:nvPr/>
          </p:nvSpPr>
          <p:spPr bwMode="auto">
            <a:xfrm>
              <a:off x="2670" y="3566"/>
              <a:ext cx="953" cy="219"/>
            </a:xfrm>
            <a:prstGeom prst="parallelogram">
              <a:avLst>
                <a:gd name="adj" fmla="val 13090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50210" name="AutoShape 34"/>
            <p:cNvSpPr>
              <a:spLocks noChangeArrowheads="1"/>
            </p:cNvSpPr>
            <p:nvPr/>
          </p:nvSpPr>
          <p:spPr bwMode="auto">
            <a:xfrm>
              <a:off x="3787" y="4020"/>
              <a:ext cx="499" cy="1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50211" name="Line 35"/>
            <p:cNvSpPr>
              <a:spLocks noChangeShapeType="1"/>
            </p:cNvSpPr>
            <p:nvPr/>
          </p:nvSpPr>
          <p:spPr bwMode="auto">
            <a:xfrm>
              <a:off x="4014" y="527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2" name="Line 36"/>
            <p:cNvSpPr>
              <a:spLocks noChangeShapeType="1"/>
            </p:cNvSpPr>
            <p:nvPr/>
          </p:nvSpPr>
          <p:spPr bwMode="auto">
            <a:xfrm>
              <a:off x="4014" y="89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3" name="Line 37"/>
            <p:cNvSpPr>
              <a:spLocks noChangeShapeType="1"/>
            </p:cNvSpPr>
            <p:nvPr/>
          </p:nvSpPr>
          <p:spPr bwMode="auto">
            <a:xfrm>
              <a:off x="4059" y="1207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4" name="Line 38"/>
            <p:cNvSpPr>
              <a:spLocks noChangeShapeType="1"/>
            </p:cNvSpPr>
            <p:nvPr/>
          </p:nvSpPr>
          <p:spPr bwMode="auto">
            <a:xfrm>
              <a:off x="4059" y="1661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5" name="Line 39"/>
            <p:cNvSpPr>
              <a:spLocks noChangeShapeType="1"/>
            </p:cNvSpPr>
            <p:nvPr/>
          </p:nvSpPr>
          <p:spPr bwMode="auto">
            <a:xfrm>
              <a:off x="4059" y="197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6" name="Line 40"/>
            <p:cNvSpPr>
              <a:spLocks noChangeShapeType="1"/>
            </p:cNvSpPr>
            <p:nvPr/>
          </p:nvSpPr>
          <p:spPr bwMode="auto">
            <a:xfrm>
              <a:off x="4059" y="229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7" name="Line 41"/>
            <p:cNvSpPr>
              <a:spLocks noChangeShapeType="1"/>
            </p:cNvSpPr>
            <p:nvPr/>
          </p:nvSpPr>
          <p:spPr bwMode="auto">
            <a:xfrm>
              <a:off x="4059" y="2659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8" name="Line 42"/>
            <p:cNvSpPr>
              <a:spLocks noChangeShapeType="1"/>
            </p:cNvSpPr>
            <p:nvPr/>
          </p:nvSpPr>
          <p:spPr bwMode="auto">
            <a:xfrm>
              <a:off x="4059" y="3022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9" name="Line 43"/>
            <p:cNvSpPr>
              <a:spLocks noChangeShapeType="1"/>
            </p:cNvSpPr>
            <p:nvPr/>
          </p:nvSpPr>
          <p:spPr bwMode="auto">
            <a:xfrm>
              <a:off x="4059" y="3385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0" name="Line 44"/>
            <p:cNvSpPr>
              <a:spLocks noChangeShapeType="1"/>
            </p:cNvSpPr>
            <p:nvPr/>
          </p:nvSpPr>
          <p:spPr bwMode="auto">
            <a:xfrm>
              <a:off x="4059" y="3748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0221" name="Object 45"/>
            <p:cNvGraphicFramePr>
              <a:graphicFrameLocks noChangeAspect="1"/>
            </p:cNvGraphicFramePr>
            <p:nvPr/>
          </p:nvGraphicFramePr>
          <p:xfrm>
            <a:off x="4200" y="2024"/>
            <a:ext cx="235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Equation" r:id="rId4" imgW="279360" imgH="431640" progId="Equation.DSMT4">
                    <p:embed/>
                  </p:oleObj>
                </mc:Choice>
                <mc:Fallback>
                  <p:oleObj name="Equation" r:id="rId4" imgW="279360" imgH="4316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00" y="2024"/>
                          <a:ext cx="235" cy="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22" name="Line 46"/>
            <p:cNvSpPr>
              <a:spLocks noChangeShapeType="1"/>
            </p:cNvSpPr>
            <p:nvPr/>
          </p:nvSpPr>
          <p:spPr bwMode="auto">
            <a:xfrm flipH="1">
              <a:off x="3243" y="2568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3" name="Line 47"/>
            <p:cNvSpPr>
              <a:spLocks noChangeShapeType="1"/>
            </p:cNvSpPr>
            <p:nvPr/>
          </p:nvSpPr>
          <p:spPr bwMode="auto">
            <a:xfrm>
              <a:off x="3243" y="255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4" name="Line 48"/>
            <p:cNvSpPr>
              <a:spLocks noChangeShapeType="1"/>
            </p:cNvSpPr>
            <p:nvPr/>
          </p:nvSpPr>
          <p:spPr bwMode="auto">
            <a:xfrm>
              <a:off x="3263" y="3748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5" name="Line 49"/>
            <p:cNvSpPr>
              <a:spLocks noChangeShapeType="1"/>
            </p:cNvSpPr>
            <p:nvPr/>
          </p:nvSpPr>
          <p:spPr bwMode="auto">
            <a:xfrm>
              <a:off x="3243" y="3884"/>
              <a:ext cx="8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6" name="Line 50"/>
            <p:cNvSpPr>
              <a:spLocks noChangeShapeType="1"/>
            </p:cNvSpPr>
            <p:nvPr/>
          </p:nvSpPr>
          <p:spPr bwMode="auto">
            <a:xfrm>
              <a:off x="5239" y="3748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7" name="Line 51"/>
            <p:cNvSpPr>
              <a:spLocks noChangeShapeType="1"/>
            </p:cNvSpPr>
            <p:nvPr/>
          </p:nvSpPr>
          <p:spPr bwMode="auto">
            <a:xfrm flipH="1">
              <a:off x="4105" y="3884"/>
              <a:ext cx="1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8" name="Line 52"/>
            <p:cNvSpPr>
              <a:spLocks noChangeShapeType="1"/>
            </p:cNvSpPr>
            <p:nvPr/>
          </p:nvSpPr>
          <p:spPr bwMode="auto">
            <a:xfrm>
              <a:off x="4513" y="1525"/>
              <a:ext cx="7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9" name="Line 53"/>
            <p:cNvSpPr>
              <a:spLocks noChangeShapeType="1"/>
            </p:cNvSpPr>
            <p:nvPr/>
          </p:nvSpPr>
          <p:spPr bwMode="auto">
            <a:xfrm>
              <a:off x="5284" y="1525"/>
              <a:ext cx="0" cy="19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30" name="Text Box 54"/>
            <p:cNvSpPr txBox="1">
              <a:spLocks noChangeArrowheads="1"/>
            </p:cNvSpPr>
            <p:nvPr/>
          </p:nvSpPr>
          <p:spPr bwMode="auto">
            <a:xfrm>
              <a:off x="4105" y="1616"/>
              <a:ext cx="317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0231" name="Text Box 55"/>
            <p:cNvSpPr txBox="1">
              <a:spLocks noChangeArrowheads="1"/>
            </p:cNvSpPr>
            <p:nvPr/>
          </p:nvSpPr>
          <p:spPr bwMode="auto">
            <a:xfrm>
              <a:off x="4604" y="1298"/>
              <a:ext cx="45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sp>
          <p:nvSpPr>
            <p:cNvPr id="50232" name="Text Box 56"/>
            <p:cNvSpPr txBox="1">
              <a:spLocks noChangeArrowheads="1"/>
            </p:cNvSpPr>
            <p:nvPr/>
          </p:nvSpPr>
          <p:spPr bwMode="auto">
            <a:xfrm>
              <a:off x="4059" y="2614"/>
              <a:ext cx="272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sp>
          <p:nvSpPr>
            <p:cNvPr id="50233" name="Text Box 57"/>
            <p:cNvSpPr txBox="1">
              <a:spLocks noChangeArrowheads="1"/>
            </p:cNvSpPr>
            <p:nvPr/>
          </p:nvSpPr>
          <p:spPr bwMode="auto">
            <a:xfrm>
              <a:off x="3243" y="2341"/>
              <a:ext cx="36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50234" name="Rectangle 58"/>
          <p:cNvSpPr>
            <a:spLocks noChangeArrowheads="1"/>
          </p:cNvSpPr>
          <p:nvPr/>
        </p:nvSpPr>
        <p:spPr bwMode="auto">
          <a:xfrm>
            <a:off x="0" y="-1"/>
            <a:ext cx="1981200" cy="51970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应用实例</a:t>
            </a:r>
          </a:p>
        </p:txBody>
      </p:sp>
      <p:grpSp>
        <p:nvGrpSpPr>
          <p:cNvPr id="50240" name="Group 64"/>
          <p:cNvGrpSpPr>
            <a:grpSpLocks/>
          </p:cNvGrpSpPr>
          <p:nvPr/>
        </p:nvGrpSpPr>
        <p:grpSpPr bwMode="auto">
          <a:xfrm>
            <a:off x="2016919" y="2305222"/>
            <a:ext cx="2087563" cy="1079897"/>
            <a:chOff x="1202" y="1933"/>
            <a:chExt cx="1315" cy="907"/>
          </a:xfrm>
        </p:grpSpPr>
        <p:sp>
          <p:nvSpPr>
            <p:cNvPr id="50235" name="Line 59"/>
            <p:cNvSpPr>
              <a:spLocks noChangeShapeType="1"/>
            </p:cNvSpPr>
            <p:nvPr/>
          </p:nvSpPr>
          <p:spPr bwMode="auto">
            <a:xfrm>
              <a:off x="2517" y="1933"/>
              <a:ext cx="0" cy="90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36" name="Line 60"/>
            <p:cNvSpPr>
              <a:spLocks noChangeShapeType="1"/>
            </p:cNvSpPr>
            <p:nvPr/>
          </p:nvSpPr>
          <p:spPr bwMode="auto">
            <a:xfrm flipH="1">
              <a:off x="1746" y="1933"/>
              <a:ext cx="77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37" name="Line 61"/>
            <p:cNvSpPr>
              <a:spLocks noChangeShapeType="1"/>
            </p:cNvSpPr>
            <p:nvPr/>
          </p:nvSpPr>
          <p:spPr bwMode="auto">
            <a:xfrm flipH="1">
              <a:off x="1202" y="2840"/>
              <a:ext cx="131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238" name="Text Box 62"/>
          <p:cNvSpPr txBox="1">
            <a:spLocks noChangeArrowheads="1"/>
          </p:cNvSpPr>
          <p:nvPr/>
        </p:nvSpPr>
        <p:spPr bwMode="auto">
          <a:xfrm>
            <a:off x="4094460" y="1946793"/>
            <a:ext cx="461665" cy="154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内层条件结构</a:t>
            </a:r>
          </a:p>
        </p:txBody>
      </p:sp>
      <p:sp>
        <p:nvSpPr>
          <p:cNvPr id="50241" name="Text Box 65"/>
          <p:cNvSpPr txBox="1">
            <a:spLocks noChangeArrowheads="1"/>
          </p:cNvSpPr>
          <p:nvPr/>
        </p:nvSpPr>
        <p:spPr bwMode="auto">
          <a:xfrm>
            <a:off x="4686598" y="1222542"/>
            <a:ext cx="461665" cy="24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外层条件结构</a:t>
            </a:r>
          </a:p>
        </p:txBody>
      </p:sp>
      <p:grpSp>
        <p:nvGrpSpPr>
          <p:cNvPr id="50245" name="Group 69"/>
          <p:cNvGrpSpPr>
            <a:grpSpLocks/>
          </p:cNvGrpSpPr>
          <p:nvPr/>
        </p:nvGrpSpPr>
        <p:grpSpPr bwMode="auto">
          <a:xfrm>
            <a:off x="1547814" y="1275160"/>
            <a:ext cx="3024187" cy="3025378"/>
            <a:chOff x="975" y="1071"/>
            <a:chExt cx="1905" cy="2541"/>
          </a:xfrm>
        </p:grpSpPr>
        <p:sp>
          <p:nvSpPr>
            <p:cNvPr id="50242" name="Line 66"/>
            <p:cNvSpPr>
              <a:spLocks noChangeShapeType="1"/>
            </p:cNvSpPr>
            <p:nvPr/>
          </p:nvSpPr>
          <p:spPr bwMode="auto">
            <a:xfrm flipV="1">
              <a:off x="1565" y="1071"/>
              <a:ext cx="1315" cy="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43" name="Line 67"/>
            <p:cNvSpPr>
              <a:spLocks noChangeShapeType="1"/>
            </p:cNvSpPr>
            <p:nvPr/>
          </p:nvSpPr>
          <p:spPr bwMode="auto">
            <a:xfrm>
              <a:off x="2870" y="1080"/>
              <a:ext cx="0" cy="252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44" name="Line 68"/>
            <p:cNvSpPr>
              <a:spLocks noChangeShapeType="1"/>
            </p:cNvSpPr>
            <p:nvPr/>
          </p:nvSpPr>
          <p:spPr bwMode="auto">
            <a:xfrm flipH="1">
              <a:off x="975" y="3559"/>
              <a:ext cx="1860" cy="53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63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5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5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2" grpId="0"/>
      <p:bldP spid="50183" grpId="0"/>
      <p:bldP spid="50184" grpId="0"/>
      <p:bldP spid="50185" grpId="0"/>
      <p:bldP spid="50187" grpId="0"/>
      <p:bldP spid="50188" grpId="0"/>
      <p:bldP spid="50189" grpId="0"/>
      <p:bldP spid="50190" grpId="0"/>
      <p:bldP spid="50191" grpId="0"/>
      <p:bldP spid="50193" grpId="0"/>
      <p:bldP spid="50194" grpId="0"/>
      <p:bldP spid="50195" grpId="0"/>
      <p:bldP spid="50196" grpId="0"/>
      <p:bldP spid="50238" grpId="0"/>
      <p:bldP spid="502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-22682" y="584100"/>
            <a:ext cx="95654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使得任意输入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个整数按大到小的顺序输出。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9636" y="1020217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算法分析：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68314" y="1447172"/>
            <a:ext cx="813593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算法思想：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个数两两比较，确定大小。按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输入，要按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输出，关键要找到最大值，将它赋值给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，中值赋给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，最小值赋给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244452" y="2816917"/>
            <a:ext cx="4631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  输入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个整数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239650" y="3291830"/>
            <a:ext cx="82221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  将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239650" y="3723878"/>
            <a:ext cx="78213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  将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244452" y="4174867"/>
            <a:ext cx="78630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第四步  将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比较，并把小者赋给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，大的赋给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244452" y="4604683"/>
            <a:ext cx="44518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第五步  按顺序输出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0"/>
            <a:ext cx="1981200" cy="584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应用实例</a:t>
            </a:r>
          </a:p>
        </p:txBody>
      </p:sp>
    </p:spTree>
    <p:extLst>
      <p:ext uri="{BB962C8B-B14F-4D97-AF65-F5344CB8AC3E}">
        <p14:creationId xmlns:p14="http://schemas.microsoft.com/office/powerpoint/2010/main" val="224515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  <p:bldP spid="92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459924" y="-178"/>
            <a:ext cx="3671888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INPUT “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&gt;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t = a</a:t>
            </a:r>
          </a:p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a = b</a:t>
            </a:r>
          </a:p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b = t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&gt;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THEN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a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c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&gt;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b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t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283968" y="44470"/>
            <a:ext cx="1049131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file"/>
              </a:rPr>
              <a:t>程序</a:t>
            </a:r>
            <a:r>
              <a:rPr lang="zh-CN" altLang="en-US" sz="24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file"/>
              </a:rPr>
              <a:t>：</a:t>
            </a:r>
            <a:endParaRPr lang="zh-CN" altLang="en-US" sz="2400" b="1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975851" y="506135"/>
            <a:ext cx="990600" cy="285750"/>
          </a:xfrm>
          <a:prstGeom prst="flowChartTerminator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3490451" y="2163485"/>
            <a:ext cx="1447800" cy="285750"/>
          </a:xfrm>
          <a:prstGeom prst="flowChartProcess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1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1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3490452" y="2963585"/>
            <a:ext cx="1425575" cy="285750"/>
          </a:xfrm>
          <a:prstGeom prst="flowChartProcess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a,a</a:t>
            </a:r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c,c</a:t>
            </a:r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=t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3490452" y="3706535"/>
            <a:ext cx="1406525" cy="285750"/>
          </a:xfrm>
          <a:prstGeom prst="flowChartProcess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1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1" lang="en-US" altLang="zh-CN" sz="1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en-US" altLang="zh-CN" sz="1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kumimoji="1"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en-US" altLang="zh-CN" sz="1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407526" y="1010960"/>
            <a:ext cx="2133600" cy="342900"/>
          </a:xfrm>
          <a:prstGeom prst="flowChartInputOutpu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输入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326563" y="4116110"/>
            <a:ext cx="2286000" cy="342900"/>
          </a:xfrm>
          <a:prstGeom prst="flowChartInputOutpu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输出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442451" y="1534835"/>
            <a:ext cx="2057400" cy="514350"/>
          </a:xfrm>
          <a:prstGeom prst="flowChartDecision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＞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1800" dirty="0">
                <a:latin typeface="Times New Roman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442451" y="2449235"/>
            <a:ext cx="2057400" cy="514350"/>
          </a:xfrm>
          <a:prstGeom prst="flowChartDecision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＞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kumimoji="1" lang="en-US" altLang="zh-CN" sz="1800" dirty="0">
                <a:latin typeface="Times New Roman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442451" y="3249335"/>
            <a:ext cx="2057400" cy="514350"/>
          </a:xfrm>
          <a:prstGeom prst="flowChartDecision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kumimoji="1" lang="zh-CN" altLang="en-US" sz="1800" dirty="0">
                <a:latin typeface="Times New Roman" pitchFamily="18" charset="0"/>
                <a:ea typeface="宋体" panose="02010600030101010101" pitchFamily="2" charset="-122"/>
              </a:rPr>
              <a:t>＞</a:t>
            </a:r>
            <a:r>
              <a:rPr kumimoji="1" lang="en-US" altLang="zh-CN" sz="1800" i="1" dirty="0"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kumimoji="1" lang="en-US" altLang="zh-CN" sz="1800" dirty="0">
                <a:latin typeface="Times New Roman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975851" y="4792385"/>
            <a:ext cx="990600" cy="285750"/>
          </a:xfrm>
          <a:prstGeom prst="flowChartTerminator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cxnSp>
        <p:nvCxnSpPr>
          <p:cNvPr id="11280" name="AutoShape 16"/>
          <p:cNvCxnSpPr>
            <a:cxnSpLocks noChangeShapeType="1"/>
            <a:stCxn id="11270" idx="2"/>
            <a:endCxn id="11274" idx="1"/>
          </p:cNvCxnSpPr>
          <p:nvPr/>
        </p:nvCxnSpPr>
        <p:spPr bwMode="auto">
          <a:xfrm>
            <a:off x="1471152" y="791885"/>
            <a:ext cx="3175" cy="219075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1" name="AutoShape 17"/>
          <p:cNvCxnSpPr>
            <a:cxnSpLocks noChangeShapeType="1"/>
            <a:stCxn id="11274" idx="4"/>
            <a:endCxn id="11276" idx="0"/>
          </p:cNvCxnSpPr>
          <p:nvPr/>
        </p:nvCxnSpPr>
        <p:spPr bwMode="auto">
          <a:xfrm flipH="1">
            <a:off x="1471152" y="1353860"/>
            <a:ext cx="3175" cy="180975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2" name="AutoShape 18"/>
          <p:cNvCxnSpPr>
            <a:cxnSpLocks noChangeShapeType="1"/>
            <a:stCxn id="11276" idx="2"/>
            <a:endCxn id="11277" idx="0"/>
          </p:cNvCxnSpPr>
          <p:nvPr/>
        </p:nvCxnSpPr>
        <p:spPr bwMode="auto">
          <a:xfrm>
            <a:off x="1471151" y="2049185"/>
            <a:ext cx="0" cy="40005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3" name="AutoShape 19"/>
          <p:cNvCxnSpPr>
            <a:cxnSpLocks noChangeShapeType="1"/>
            <a:stCxn id="11277" idx="2"/>
            <a:endCxn id="11278" idx="0"/>
          </p:cNvCxnSpPr>
          <p:nvPr/>
        </p:nvCxnSpPr>
        <p:spPr bwMode="auto">
          <a:xfrm>
            <a:off x="1471151" y="2963585"/>
            <a:ext cx="0" cy="28575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4" name="AutoShape 20"/>
          <p:cNvCxnSpPr>
            <a:cxnSpLocks noChangeShapeType="1"/>
            <a:stCxn id="11278" idx="2"/>
            <a:endCxn id="11275" idx="1"/>
          </p:cNvCxnSpPr>
          <p:nvPr/>
        </p:nvCxnSpPr>
        <p:spPr bwMode="auto">
          <a:xfrm flipH="1">
            <a:off x="1469563" y="3763685"/>
            <a:ext cx="1588" cy="352425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5" name="AutoShape 21"/>
          <p:cNvCxnSpPr>
            <a:cxnSpLocks noChangeShapeType="1"/>
            <a:stCxn id="11275" idx="4"/>
            <a:endCxn id="11279" idx="0"/>
          </p:cNvCxnSpPr>
          <p:nvPr/>
        </p:nvCxnSpPr>
        <p:spPr bwMode="auto">
          <a:xfrm>
            <a:off x="1469563" y="4459010"/>
            <a:ext cx="1588" cy="333375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6" name="AutoShape 22"/>
          <p:cNvCxnSpPr>
            <a:cxnSpLocks noChangeShapeType="1"/>
            <a:stCxn id="11276" idx="3"/>
            <a:endCxn id="11271" idx="0"/>
          </p:cNvCxnSpPr>
          <p:nvPr/>
        </p:nvCxnSpPr>
        <p:spPr bwMode="auto">
          <a:xfrm>
            <a:off x="2499851" y="1792010"/>
            <a:ext cx="1714500" cy="371475"/>
          </a:xfrm>
          <a:prstGeom prst="bentConnector2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87" name="AutoShape 23"/>
          <p:cNvCxnSpPr>
            <a:cxnSpLocks noChangeShapeType="1"/>
            <a:stCxn id="11278" idx="3"/>
            <a:endCxn id="11273" idx="0"/>
          </p:cNvCxnSpPr>
          <p:nvPr/>
        </p:nvCxnSpPr>
        <p:spPr bwMode="auto">
          <a:xfrm>
            <a:off x="2499851" y="3506510"/>
            <a:ext cx="1693862" cy="200025"/>
          </a:xfrm>
          <a:prstGeom prst="bentConnector2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90" name="AutoShape 26"/>
          <p:cNvCxnSpPr>
            <a:cxnSpLocks noChangeShapeType="1"/>
            <a:stCxn id="11271" idx="1"/>
          </p:cNvCxnSpPr>
          <p:nvPr/>
        </p:nvCxnSpPr>
        <p:spPr bwMode="auto">
          <a:xfrm flipH="1">
            <a:off x="1433051" y="2306360"/>
            <a:ext cx="2057400" cy="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91" name="AutoShape 27"/>
          <p:cNvCxnSpPr>
            <a:cxnSpLocks noChangeShapeType="1"/>
            <a:stCxn id="11273" idx="1"/>
          </p:cNvCxnSpPr>
          <p:nvPr/>
        </p:nvCxnSpPr>
        <p:spPr bwMode="auto">
          <a:xfrm flipH="1">
            <a:off x="1433051" y="3849410"/>
            <a:ext cx="2057400" cy="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2776537" y="2432566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2781300" y="1597938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1052512" y="2106335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976312" y="2992160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2776537" y="3285054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981075" y="3763685"/>
            <a:ext cx="3642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2328401" y="464344"/>
            <a:ext cx="2057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程序框图：</a:t>
            </a:r>
          </a:p>
        </p:txBody>
      </p:sp>
      <p:cxnSp>
        <p:nvCxnSpPr>
          <p:cNvPr id="11299" name="AutoShape 35"/>
          <p:cNvCxnSpPr>
            <a:cxnSpLocks noChangeShapeType="1"/>
            <a:stCxn id="11277" idx="3"/>
            <a:endCxn id="11272" idx="0"/>
          </p:cNvCxnSpPr>
          <p:nvPr/>
        </p:nvCxnSpPr>
        <p:spPr bwMode="auto">
          <a:xfrm>
            <a:off x="2499852" y="2706410"/>
            <a:ext cx="1703387" cy="2571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302" name="AutoShape 38"/>
          <p:cNvCxnSpPr>
            <a:cxnSpLocks noChangeShapeType="1"/>
            <a:stCxn id="11272" idx="1"/>
          </p:cNvCxnSpPr>
          <p:nvPr/>
        </p:nvCxnSpPr>
        <p:spPr bwMode="auto">
          <a:xfrm flipH="1">
            <a:off x="1482263" y="3106460"/>
            <a:ext cx="2008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0" y="0"/>
            <a:ext cx="1981200" cy="36933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应用实例</a:t>
            </a:r>
          </a:p>
        </p:txBody>
      </p:sp>
    </p:spTree>
    <p:extLst>
      <p:ext uri="{BB962C8B-B14F-4D97-AF65-F5344CB8AC3E}">
        <p14:creationId xmlns:p14="http://schemas.microsoft.com/office/powerpoint/2010/main" val="31706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1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2" dur="5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112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0" dur="500"/>
                                        <p:tgtEl>
                                          <p:spTgt spid="1126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1126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6" dur="500"/>
                                        <p:tgtEl>
                                          <p:spTgt spid="1126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1126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1126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1126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 autoUpdateAnimBg="0"/>
      <p:bldP spid="11271" grpId="0" animBg="1" autoUpdateAnimBg="0"/>
      <p:bldP spid="11272" grpId="0" animBg="1" autoUpdateAnimBg="0"/>
      <p:bldP spid="11273" grpId="0" animBg="1" autoUpdateAnimBg="0"/>
      <p:bldP spid="11274" grpId="0" animBg="1" autoUpdateAnimBg="0"/>
      <p:bldP spid="11275" grpId="0" animBg="1" autoUpdateAnimBg="0"/>
      <p:bldP spid="11276" grpId="0" animBg="1" autoUpdateAnimBg="0"/>
      <p:bldP spid="11277" grpId="0" animBg="1" autoUpdateAnimBg="0"/>
      <p:bldP spid="11278" grpId="0" animBg="1" autoUpdateAnimBg="0"/>
      <p:bldP spid="11279" grpId="0" animBg="1" autoUpdateAnimBg="0"/>
      <p:bldP spid="11292" grpId="0" build="p" autoUpdateAnimBg="0"/>
      <p:bldP spid="11293" grpId="0" build="p" autoUpdateAnimBg="0"/>
      <p:bldP spid="11294" grpId="0" build="p" autoUpdateAnimBg="0"/>
      <p:bldP spid="11295" grpId="0" build="p" autoUpdateAnimBg="0"/>
      <p:bldP spid="11296" grpId="0" build="p" autoUpdateAnimBg="0"/>
      <p:bldP spid="11297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07504" y="735806"/>
            <a:ext cx="3168352" cy="40934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１分析下列程序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INPUT“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请输入实数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:”;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　ＩＦ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&gt;=1  THEN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^2+1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     ELSE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          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+2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     END  IF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     PRINT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y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     END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4860032" y="555526"/>
            <a:ext cx="3529013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若输入４，则输出的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_______;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717157" y="1581845"/>
            <a:ext cx="38512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(2)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若输出２，则</a:t>
            </a:r>
            <a:r>
              <a:rPr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输入的</a:t>
            </a:r>
            <a:r>
              <a:rPr lang="en-US" altLang="zh-CN" sz="20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_________;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860031" y="2499817"/>
            <a:ext cx="3097213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若执行程序时，没　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　有执行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^2+1,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　则输入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x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的取值范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　围是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Arial" charset="0"/>
              </a:rPr>
              <a:t>_________.</a:t>
            </a:r>
          </a:p>
          <a:p>
            <a:pPr>
              <a:spcBef>
                <a:spcPct val="50000"/>
              </a:spcBef>
            </a:pP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  <a:cs typeface="Arial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5832375" y="1040208"/>
            <a:ext cx="5762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4973826" y="1922011"/>
            <a:ext cx="1008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或１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5652120" y="3788672"/>
            <a:ext cx="180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（－∞，１）</a:t>
            </a: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1981200" cy="55552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</a:p>
        </p:txBody>
      </p:sp>
      <p:pic>
        <p:nvPicPr>
          <p:cNvPr id="10" name="Picture 4" descr="C:\Documents and Settings\Administrator\桌面\新建文件夹 (4)\u=2340753699,3002869296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88727"/>
            <a:ext cx="1566862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36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3" grpId="0"/>
      <p:bldP spid="66564" grpId="0"/>
      <p:bldP spid="66565" grpId="0"/>
      <p:bldP spid="66566" grpId="0"/>
      <p:bldP spid="66567" grpId="0"/>
      <p:bldP spid="665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0" y="352563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以下给出的是用算法基本语句描述的某一个问题的算法，根据程序回答发下的问题。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2823" y="1026260"/>
            <a:ext cx="5903912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</a:t>
            </a:r>
            <a:r>
              <a:rPr lang="en-US" altLang="zh-CN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m,n,p,q</a:t>
            </a:r>
            <a:endParaRPr lang="en-US" altLang="zh-CN" sz="20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and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and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then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print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and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then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print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then 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print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print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4067944" y="768062"/>
            <a:ext cx="51847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：若输入的四个数是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8,2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1,13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，问输出结果是多少？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4067944" y="2147368"/>
            <a:ext cx="55451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：该程序表示的算法的功能是什么？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4269854" y="1475948"/>
            <a:ext cx="16557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3923928" y="2643758"/>
            <a:ext cx="48965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求出任意输入四个数</a:t>
            </a:r>
            <a:r>
              <a:rPr lang="en-US" altLang="zh-CN" sz="20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m,n,p,q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中的最大数</a:t>
            </a: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0" y="0"/>
            <a:ext cx="1981200" cy="4115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</a:p>
        </p:txBody>
      </p:sp>
      <p:pic>
        <p:nvPicPr>
          <p:cNvPr id="9" name="Picture 2" descr="C:\Documents and Settings\Administrator\桌面\新建文件夹 (4)\u=405980277,2600884726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512" y="3723877"/>
            <a:ext cx="2346763" cy="12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99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  <p:bldP spid="57352" grpId="0"/>
      <p:bldP spid="573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0825" y="573882"/>
            <a:ext cx="39725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、条件结构的程序表示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23850" y="3975497"/>
            <a:ext cx="36118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、注意书写的规范性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987676" y="1168004"/>
            <a:ext cx="235506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</a:t>
            </a:r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6804025" y="1059656"/>
            <a:ext cx="235506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条件 </a:t>
            </a:r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语句</a:t>
            </a:r>
          </a:p>
          <a:p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</p:txBody>
      </p:sp>
      <p:grpSp>
        <p:nvGrpSpPr>
          <p:cNvPr id="14361" name="Group 25"/>
          <p:cNvGrpSpPr>
            <a:grpSpLocks/>
          </p:cNvGrpSpPr>
          <p:nvPr/>
        </p:nvGrpSpPr>
        <p:grpSpPr bwMode="auto">
          <a:xfrm>
            <a:off x="4500564" y="1753791"/>
            <a:ext cx="2592387" cy="2006203"/>
            <a:chOff x="4059" y="1156"/>
            <a:chExt cx="1633" cy="1685"/>
          </a:xfrm>
        </p:grpSpPr>
        <p:sp>
          <p:nvSpPr>
            <p:cNvPr id="14348" name="AutoShape 12"/>
            <p:cNvSpPr>
              <a:spLocks noChangeArrowheads="1"/>
            </p:cNvSpPr>
            <p:nvPr/>
          </p:nvSpPr>
          <p:spPr bwMode="auto">
            <a:xfrm>
              <a:off x="4059" y="1434"/>
              <a:ext cx="1044" cy="410"/>
            </a:xfrm>
            <a:prstGeom prst="flowChartDecision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4349" name="AutoShape 13"/>
            <p:cNvSpPr>
              <a:spLocks noChangeArrowheads="1"/>
            </p:cNvSpPr>
            <p:nvPr/>
          </p:nvSpPr>
          <p:spPr bwMode="auto">
            <a:xfrm>
              <a:off x="5057" y="1842"/>
              <a:ext cx="635" cy="227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语句</a:t>
              </a:r>
            </a:p>
          </p:txBody>
        </p:sp>
        <p:cxnSp>
          <p:nvCxnSpPr>
            <p:cNvPr id="14356" name="AutoShape 20"/>
            <p:cNvCxnSpPr>
              <a:cxnSpLocks noChangeShapeType="1"/>
              <a:stCxn id="14348" idx="2"/>
            </p:cNvCxnSpPr>
            <p:nvPr/>
          </p:nvCxnSpPr>
          <p:spPr bwMode="auto">
            <a:xfrm>
              <a:off x="4581" y="1844"/>
              <a:ext cx="0" cy="9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7" name="AutoShape 21"/>
            <p:cNvCxnSpPr>
              <a:cxnSpLocks noChangeShapeType="1"/>
              <a:stCxn id="14349" idx="2"/>
            </p:cNvCxnSpPr>
            <p:nvPr/>
          </p:nvCxnSpPr>
          <p:spPr bwMode="auto">
            <a:xfrm rot="5400000">
              <a:off x="4876" y="1797"/>
              <a:ext cx="227" cy="771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8" name="AutoShape 22"/>
            <p:cNvCxnSpPr>
              <a:cxnSpLocks noChangeShapeType="1"/>
              <a:stCxn id="14348" idx="3"/>
              <a:endCxn id="14349" idx="0"/>
            </p:cNvCxnSpPr>
            <p:nvPr/>
          </p:nvCxnSpPr>
          <p:spPr bwMode="auto">
            <a:xfrm>
              <a:off x="5103" y="1639"/>
              <a:ext cx="272" cy="203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9" name="AutoShape 23"/>
            <p:cNvCxnSpPr>
              <a:cxnSpLocks noChangeShapeType="1"/>
              <a:endCxn id="14348" idx="0"/>
            </p:cNvCxnSpPr>
            <p:nvPr/>
          </p:nvCxnSpPr>
          <p:spPr bwMode="auto">
            <a:xfrm flipH="1">
              <a:off x="4581" y="1156"/>
              <a:ext cx="10" cy="27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177801" y="1753791"/>
            <a:ext cx="2809875" cy="1883569"/>
            <a:chOff x="1338" y="1122"/>
            <a:chExt cx="1770" cy="1582"/>
          </a:xfrm>
        </p:grpSpPr>
        <p:sp>
          <p:nvSpPr>
            <p:cNvPr id="14345" name="AutoShape 9"/>
            <p:cNvSpPr>
              <a:spLocks noChangeArrowheads="1"/>
            </p:cNvSpPr>
            <p:nvPr/>
          </p:nvSpPr>
          <p:spPr bwMode="auto">
            <a:xfrm>
              <a:off x="1338" y="1389"/>
              <a:ext cx="1134" cy="408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auto">
            <a:xfrm>
              <a:off x="1587" y="1979"/>
              <a:ext cx="635" cy="227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语句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4347" name="AutoShape 11"/>
            <p:cNvSpPr>
              <a:spLocks noChangeArrowheads="1"/>
            </p:cNvSpPr>
            <p:nvPr/>
          </p:nvSpPr>
          <p:spPr bwMode="auto">
            <a:xfrm>
              <a:off x="2473" y="1979"/>
              <a:ext cx="635" cy="227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语句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cxnSp>
          <p:nvCxnSpPr>
            <p:cNvPr id="14350" name="AutoShape 14"/>
            <p:cNvCxnSpPr>
              <a:cxnSpLocks noChangeShapeType="1"/>
              <a:endCxn id="14345" idx="0"/>
            </p:cNvCxnSpPr>
            <p:nvPr/>
          </p:nvCxnSpPr>
          <p:spPr bwMode="auto">
            <a:xfrm>
              <a:off x="1904" y="1122"/>
              <a:ext cx="1" cy="26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1" name="AutoShape 15"/>
            <p:cNvCxnSpPr>
              <a:cxnSpLocks noChangeShapeType="1"/>
              <a:stCxn id="14345" idx="2"/>
              <a:endCxn id="14346" idx="0"/>
            </p:cNvCxnSpPr>
            <p:nvPr/>
          </p:nvCxnSpPr>
          <p:spPr bwMode="auto">
            <a:xfrm>
              <a:off x="1905" y="1797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3" name="AutoShape 17"/>
            <p:cNvCxnSpPr>
              <a:cxnSpLocks noChangeShapeType="1"/>
              <a:stCxn id="14346" idx="2"/>
            </p:cNvCxnSpPr>
            <p:nvPr/>
          </p:nvCxnSpPr>
          <p:spPr bwMode="auto">
            <a:xfrm>
              <a:off x="1905" y="2206"/>
              <a:ext cx="0" cy="4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4" name="AutoShape 18"/>
            <p:cNvCxnSpPr>
              <a:cxnSpLocks noChangeShapeType="1"/>
              <a:stCxn id="14345" idx="3"/>
              <a:endCxn id="14347" idx="0"/>
            </p:cNvCxnSpPr>
            <p:nvPr/>
          </p:nvCxnSpPr>
          <p:spPr bwMode="auto">
            <a:xfrm>
              <a:off x="2472" y="1593"/>
              <a:ext cx="319" cy="386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5" name="AutoShape 19"/>
            <p:cNvCxnSpPr>
              <a:cxnSpLocks noChangeShapeType="1"/>
              <a:stCxn id="14347" idx="2"/>
            </p:cNvCxnSpPr>
            <p:nvPr/>
          </p:nvCxnSpPr>
          <p:spPr bwMode="auto">
            <a:xfrm rot="5400000">
              <a:off x="2224" y="1865"/>
              <a:ext cx="226" cy="90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362" name="Text Box 26"/>
            <p:cNvSpPr txBox="1">
              <a:spLocks noChangeArrowheads="1"/>
            </p:cNvSpPr>
            <p:nvPr/>
          </p:nvSpPr>
          <p:spPr bwMode="auto">
            <a:xfrm>
              <a:off x="1519" y="1706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4363" name="Text Box 27"/>
            <p:cNvSpPr txBox="1">
              <a:spLocks noChangeArrowheads="1"/>
            </p:cNvSpPr>
            <p:nvPr/>
          </p:nvSpPr>
          <p:spPr bwMode="auto">
            <a:xfrm>
              <a:off x="2517" y="1297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5003801" y="2625329"/>
            <a:ext cx="504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6156326" y="2031207"/>
            <a:ext cx="576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0" y="0"/>
            <a:ext cx="1981200" cy="57388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课时小结</a:t>
            </a:r>
          </a:p>
        </p:txBody>
      </p:sp>
    </p:spTree>
    <p:extLst>
      <p:ext uri="{BB962C8B-B14F-4D97-AF65-F5344CB8AC3E}">
        <p14:creationId xmlns:p14="http://schemas.microsoft.com/office/powerpoint/2010/main" val="312338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65" grpId="0"/>
      <p:bldP spid="143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83518"/>
            <a:ext cx="9906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736" y="1120215"/>
            <a:ext cx="9906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417" y="3363838"/>
            <a:ext cx="711324" cy="8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C:\Documents and Settings\Administrator\桌面\新建文件夹 (4)\u=832874245,396314784&amp;fm=23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90632"/>
            <a:ext cx="9906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3" name="Picture 5" descr="rurl2=e15c4f309a35447ed6333276e47a12ff281cf124ffbb16cb846670d61066f2def67d3ff0bc4e1586751f5653eac9d4b1729110464579e955118b052fba94161e40cfd25dec39793cfc323a633a5ee679fa10488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081"/>
            <a:ext cx="9144000" cy="375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8897" y="13086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图片欣赏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468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11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181910"/>
              </p:ext>
            </p:extLst>
          </p:nvPr>
        </p:nvGraphicFramePr>
        <p:xfrm>
          <a:off x="35018" y="913115"/>
          <a:ext cx="9035958" cy="3912470"/>
        </p:xfrm>
        <a:graphic>
          <a:graphicData uri="http://schemas.openxmlformats.org/drawingml/2006/table">
            <a:tbl>
              <a:tblPr/>
              <a:tblGrid>
                <a:gridCol w="1185793"/>
                <a:gridCol w="1911029"/>
                <a:gridCol w="1512168"/>
                <a:gridCol w="4426968"/>
              </a:tblGrid>
              <a:tr h="304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一般格式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主要功能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说明</a:t>
                      </a: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4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输入语句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99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输出语句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5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赋值语句</a:t>
                      </a: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0000" marR="90000" marT="35100" marB="351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93" name="Rectangle 29"/>
          <p:cNvSpPr>
            <a:spLocks noChangeArrowheads="1"/>
          </p:cNvSpPr>
          <p:nvPr/>
        </p:nvSpPr>
        <p:spPr bwMode="auto">
          <a:xfrm>
            <a:off x="1208239" y="1542149"/>
            <a:ext cx="19956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INPUT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提示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内</a:t>
            </a:r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容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变量</a:t>
            </a:r>
          </a:p>
        </p:txBody>
      </p: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1350838" y="2661761"/>
            <a:ext cx="17104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PRINT “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提示内容”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1480713" y="3984062"/>
            <a:ext cx="23241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变量＝表达式</a:t>
            </a:r>
          </a:p>
        </p:txBody>
      </p:sp>
      <p:sp>
        <p:nvSpPr>
          <p:cNvPr id="36896" name="Rectangle 32"/>
          <p:cNvSpPr>
            <a:spLocks noChangeArrowheads="1"/>
          </p:cNvSpPr>
          <p:nvPr/>
        </p:nvSpPr>
        <p:spPr bwMode="auto">
          <a:xfrm>
            <a:off x="3131247" y="1468641"/>
            <a:ext cx="1440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可对程序中</a:t>
            </a:r>
          </a:p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的变量赋值</a:t>
            </a:r>
          </a:p>
        </p:txBody>
      </p:sp>
      <p:sp>
        <p:nvSpPr>
          <p:cNvPr id="36897" name="Rectangle 33"/>
          <p:cNvSpPr>
            <a:spLocks noChangeArrowheads="1"/>
          </p:cNvSpPr>
          <p:nvPr/>
        </p:nvSpPr>
        <p:spPr bwMode="auto">
          <a:xfrm>
            <a:off x="3131248" y="2614883"/>
            <a:ext cx="17287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可输出表达式的值，计算</a:t>
            </a:r>
          </a:p>
        </p:txBody>
      </p:sp>
      <p:sp>
        <p:nvSpPr>
          <p:cNvPr id="36898" name="Rectangle 34"/>
          <p:cNvSpPr>
            <a:spLocks noChangeArrowheads="1"/>
          </p:cNvSpPr>
          <p:nvPr/>
        </p:nvSpPr>
        <p:spPr bwMode="auto">
          <a:xfrm>
            <a:off x="3203848" y="3737841"/>
            <a:ext cx="136815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可对程序中的变量赋值，计算</a:t>
            </a:r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4644008" y="1218983"/>
            <a:ext cx="44723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）提示内容和它后面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的“；”可以省略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4716016" y="1591355"/>
            <a:ext cx="43549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）一个语句可以给多个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变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量赋值，中间用“，”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分隔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4733643" y="2053020"/>
            <a:ext cx="2438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）无计算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功能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4578154" y="2351722"/>
            <a:ext cx="44989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）表达式可以是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变量，计算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公式，或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系统信息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4644008" y="2800260"/>
            <a:ext cx="42902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）一个语句可以输入多个表达式，中间用“，”分隔</a:t>
            </a:r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4855168" y="3272734"/>
            <a:ext cx="2438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）有计算功能</a:t>
            </a:r>
          </a:p>
        </p:txBody>
      </p:sp>
      <p:sp>
        <p:nvSpPr>
          <p:cNvPr id="36905" name="Text Box 41"/>
          <p:cNvSpPr txBox="1">
            <a:spLocks noChangeArrowheads="1"/>
          </p:cNvSpPr>
          <p:nvPr/>
        </p:nvSpPr>
        <p:spPr bwMode="auto">
          <a:xfrm>
            <a:off x="4644008" y="3614504"/>
            <a:ext cx="43742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）“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的右侧必须是表达式，左侧必须是变量</a:t>
            </a:r>
          </a:p>
        </p:txBody>
      </p:sp>
      <p:sp>
        <p:nvSpPr>
          <p:cNvPr id="36906" name="Text Box 42"/>
          <p:cNvSpPr txBox="1">
            <a:spLocks noChangeArrowheads="1"/>
          </p:cNvSpPr>
          <p:nvPr/>
        </p:nvSpPr>
        <p:spPr bwMode="auto">
          <a:xfrm>
            <a:off x="4644008" y="4145731"/>
            <a:ext cx="443311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）一个语句只能给一个变量赋</a:t>
            </a:r>
          </a:p>
        </p:txBody>
      </p:sp>
      <p:sp>
        <p:nvSpPr>
          <p:cNvPr id="36907" name="Text Box 4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733643" y="4399561"/>
            <a:ext cx="2590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）有计算功能</a:t>
            </a:r>
          </a:p>
        </p:txBody>
      </p: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0" y="82118"/>
            <a:ext cx="827584" cy="69954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910" name="Text Box 46"/>
          <p:cNvSpPr txBox="1">
            <a:spLocks noChangeArrowheads="1"/>
          </p:cNvSpPr>
          <p:nvPr/>
        </p:nvSpPr>
        <p:spPr bwMode="auto">
          <a:xfrm>
            <a:off x="1007269" y="82118"/>
            <a:ext cx="78132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输入语句、输出语句和赋值语句对应于算法中的哪种结构？这三种语句的一般格式是什么？ </a:t>
            </a:r>
          </a:p>
        </p:txBody>
      </p:sp>
    </p:spTree>
    <p:extLst>
      <p:ext uri="{BB962C8B-B14F-4D97-AF65-F5344CB8AC3E}">
        <p14:creationId xmlns:p14="http://schemas.microsoft.com/office/powerpoint/2010/main" val="37056702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3" grpId="0" autoUpdateAnimBg="0"/>
      <p:bldP spid="36894" grpId="0" autoUpdateAnimBg="0"/>
      <p:bldP spid="36895" grpId="0" autoUpdateAnimBg="0"/>
      <p:bldP spid="36896" grpId="0" autoUpdateAnimBg="0"/>
      <p:bldP spid="36897" grpId="0" autoUpdateAnimBg="0"/>
      <p:bldP spid="36898" grpId="0" autoUpdateAnimBg="0"/>
      <p:bldP spid="36899" grpId="0" autoUpdateAnimBg="0"/>
      <p:bldP spid="36900" grpId="0" autoUpdateAnimBg="0"/>
      <p:bldP spid="36901" grpId="0" autoUpdateAnimBg="0"/>
      <p:bldP spid="36902" grpId="0" autoUpdateAnimBg="0"/>
      <p:bldP spid="36903" grpId="0" autoUpdateAnimBg="0"/>
      <p:bldP spid="36904" grpId="0" autoUpdateAnimBg="0"/>
      <p:bldP spid="36905" grpId="0" autoUpdateAnimBg="0"/>
      <p:bldP spid="36906" grpId="0" autoUpdateAnimBg="0"/>
      <p:bldP spid="36907" grpId="0" autoUpdateAnimBg="0"/>
      <p:bldP spid="369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0"/>
            <a:ext cx="1981200" cy="514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新课讲授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851276" y="101582"/>
            <a:ext cx="34639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条件结构</a:t>
            </a:r>
            <a:endParaRPr kumimoji="1"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2469" name="Group 5"/>
          <p:cNvGrpSpPr>
            <a:grpSpLocks/>
          </p:cNvGrpSpPr>
          <p:nvPr/>
        </p:nvGrpSpPr>
        <p:grpSpPr bwMode="auto">
          <a:xfrm>
            <a:off x="4953000" y="514350"/>
            <a:ext cx="3581400" cy="1885950"/>
            <a:chOff x="192" y="528"/>
            <a:chExt cx="1392" cy="1440"/>
          </a:xfrm>
        </p:grpSpPr>
        <p:grpSp>
          <p:nvGrpSpPr>
            <p:cNvPr id="62470" name="Group 6"/>
            <p:cNvGrpSpPr>
              <a:grpSpLocks/>
            </p:cNvGrpSpPr>
            <p:nvPr/>
          </p:nvGrpSpPr>
          <p:grpSpPr bwMode="auto">
            <a:xfrm>
              <a:off x="192" y="528"/>
              <a:ext cx="1392" cy="1440"/>
              <a:chOff x="1536" y="634"/>
              <a:chExt cx="2064" cy="1440"/>
            </a:xfrm>
          </p:grpSpPr>
          <p:grpSp>
            <p:nvGrpSpPr>
              <p:cNvPr id="62471" name="Group 7"/>
              <p:cNvGrpSpPr>
                <a:grpSpLocks/>
              </p:cNvGrpSpPr>
              <p:nvPr/>
            </p:nvGrpSpPr>
            <p:grpSpPr bwMode="auto">
              <a:xfrm>
                <a:off x="1680" y="634"/>
                <a:ext cx="1872" cy="1440"/>
                <a:chOff x="2784" y="1056"/>
                <a:chExt cx="1872" cy="1440"/>
              </a:xfrm>
            </p:grpSpPr>
            <p:sp>
              <p:nvSpPr>
                <p:cNvPr id="62472" name="AutoShape 8"/>
                <p:cNvSpPr>
                  <a:spLocks noChangeArrowheads="1"/>
                </p:cNvSpPr>
                <p:nvPr/>
              </p:nvSpPr>
              <p:spPr bwMode="auto">
                <a:xfrm>
                  <a:off x="2784" y="1248"/>
                  <a:ext cx="912" cy="480"/>
                </a:xfrm>
                <a:prstGeom prst="flowChartDecision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en-US" sz="2000" dirty="0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满足</a:t>
                  </a:r>
                  <a:r>
                    <a:rPr lang="zh-CN" altLang="en-US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条件？</a:t>
                  </a:r>
                </a:p>
              </p:txBody>
            </p:sp>
            <p:sp>
              <p:nvSpPr>
                <p:cNvPr id="62473" name="Rectangle 9"/>
                <p:cNvSpPr>
                  <a:spLocks noChangeArrowheads="1"/>
                </p:cNvSpPr>
                <p:nvPr/>
              </p:nvSpPr>
              <p:spPr bwMode="auto">
                <a:xfrm>
                  <a:off x="2880" y="1920"/>
                  <a:ext cx="720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en-US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步骤</a:t>
                  </a:r>
                  <a:r>
                    <a:rPr lang="en-US" altLang="zh-CN" sz="2000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62474" name="Rectangle 10"/>
                <p:cNvSpPr>
                  <a:spLocks noChangeArrowheads="1"/>
                </p:cNvSpPr>
                <p:nvPr/>
              </p:nvSpPr>
              <p:spPr bwMode="auto">
                <a:xfrm>
                  <a:off x="3936" y="1920"/>
                  <a:ext cx="720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en-US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步骤</a:t>
                  </a:r>
                  <a:r>
                    <a:rPr lang="en-US" altLang="zh-CN" sz="2000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  <p:sp>
              <p:nvSpPr>
                <p:cNvPr id="62475" name="Line 11"/>
                <p:cNvSpPr>
                  <a:spLocks noChangeShapeType="1"/>
                </p:cNvSpPr>
                <p:nvPr/>
              </p:nvSpPr>
              <p:spPr bwMode="auto">
                <a:xfrm>
                  <a:off x="3264" y="1056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76" name="Line 12"/>
                <p:cNvSpPr>
                  <a:spLocks noChangeShapeType="1"/>
                </p:cNvSpPr>
                <p:nvPr/>
              </p:nvSpPr>
              <p:spPr bwMode="auto">
                <a:xfrm>
                  <a:off x="3264" y="172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77" name="Line 13"/>
                <p:cNvSpPr>
                  <a:spLocks noChangeShapeType="1"/>
                </p:cNvSpPr>
                <p:nvPr/>
              </p:nvSpPr>
              <p:spPr bwMode="auto">
                <a:xfrm>
                  <a:off x="4272" y="1488"/>
                  <a:ext cx="0" cy="4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78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148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79" name="Line 15"/>
                <p:cNvSpPr>
                  <a:spLocks noChangeShapeType="1"/>
                </p:cNvSpPr>
                <p:nvPr/>
              </p:nvSpPr>
              <p:spPr bwMode="auto">
                <a:xfrm>
                  <a:off x="3264" y="2160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80" name="Line 16"/>
                <p:cNvSpPr>
                  <a:spLocks noChangeShapeType="1"/>
                </p:cNvSpPr>
                <p:nvPr/>
              </p:nvSpPr>
              <p:spPr bwMode="auto">
                <a:xfrm>
                  <a:off x="3264" y="2304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81" name="Line 17"/>
                <p:cNvSpPr>
                  <a:spLocks noChangeShapeType="1"/>
                </p:cNvSpPr>
                <p:nvPr/>
              </p:nvSpPr>
              <p:spPr bwMode="auto">
                <a:xfrm>
                  <a:off x="427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48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243" y="1632"/>
                  <a:ext cx="254" cy="3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是</a:t>
                  </a:r>
                </a:p>
              </p:txBody>
            </p:sp>
            <p:sp>
              <p:nvSpPr>
                <p:cNvPr id="6248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3773" y="1200"/>
                  <a:ext cx="254" cy="3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否</a:t>
                  </a:r>
                </a:p>
              </p:txBody>
            </p:sp>
          </p:grpSp>
          <p:sp>
            <p:nvSpPr>
              <p:cNvPr id="62484" name="Rectangle 20"/>
              <p:cNvSpPr>
                <a:spLocks noChangeArrowheads="1"/>
              </p:cNvSpPr>
              <p:nvPr/>
            </p:nvSpPr>
            <p:spPr bwMode="auto">
              <a:xfrm>
                <a:off x="1536" y="720"/>
                <a:ext cx="2064" cy="120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485" name="Line 21"/>
            <p:cNvSpPr>
              <a:spLocks noChangeShapeType="1"/>
            </p:cNvSpPr>
            <p:nvPr/>
          </p:nvSpPr>
          <p:spPr bwMode="auto">
            <a:xfrm flipH="1">
              <a:off x="624" y="177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86" name="Group 22"/>
          <p:cNvGrpSpPr>
            <a:grpSpLocks/>
          </p:cNvGrpSpPr>
          <p:nvPr/>
        </p:nvGrpSpPr>
        <p:grpSpPr bwMode="auto">
          <a:xfrm>
            <a:off x="457200" y="514351"/>
            <a:ext cx="3733800" cy="1897856"/>
            <a:chOff x="144" y="2352"/>
            <a:chExt cx="1488" cy="1450"/>
          </a:xfrm>
        </p:grpSpPr>
        <p:grpSp>
          <p:nvGrpSpPr>
            <p:cNvPr id="62487" name="Group 23"/>
            <p:cNvGrpSpPr>
              <a:grpSpLocks/>
            </p:cNvGrpSpPr>
            <p:nvPr/>
          </p:nvGrpSpPr>
          <p:grpSpPr bwMode="auto">
            <a:xfrm>
              <a:off x="144" y="2352"/>
              <a:ext cx="1488" cy="1450"/>
              <a:chOff x="3840" y="624"/>
              <a:chExt cx="1824" cy="1450"/>
            </a:xfrm>
          </p:grpSpPr>
          <p:sp>
            <p:nvSpPr>
              <p:cNvPr id="62488" name="Line 24"/>
              <p:cNvSpPr>
                <a:spLocks noChangeShapeType="1"/>
              </p:cNvSpPr>
              <p:nvPr/>
            </p:nvSpPr>
            <p:spPr bwMode="auto">
              <a:xfrm>
                <a:off x="4416" y="62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2489" name="Group 25"/>
              <p:cNvGrpSpPr>
                <a:grpSpLocks/>
              </p:cNvGrpSpPr>
              <p:nvPr/>
            </p:nvGrpSpPr>
            <p:grpSpPr bwMode="auto">
              <a:xfrm>
                <a:off x="3840" y="720"/>
                <a:ext cx="1824" cy="1354"/>
                <a:chOff x="3840" y="720"/>
                <a:chExt cx="1824" cy="1354"/>
              </a:xfrm>
            </p:grpSpPr>
            <p:grpSp>
              <p:nvGrpSpPr>
                <p:cNvPr id="62490" name="Group 26"/>
                <p:cNvGrpSpPr>
                  <a:grpSpLocks/>
                </p:cNvGrpSpPr>
                <p:nvPr/>
              </p:nvGrpSpPr>
              <p:grpSpPr bwMode="auto">
                <a:xfrm>
                  <a:off x="3984" y="778"/>
                  <a:ext cx="1488" cy="1296"/>
                  <a:chOff x="3840" y="144"/>
                  <a:chExt cx="1488" cy="1296"/>
                </a:xfrm>
              </p:grpSpPr>
              <p:sp>
                <p:nvSpPr>
                  <p:cNvPr id="62491" name="Auto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192"/>
                    <a:ext cx="912" cy="480"/>
                  </a:xfrm>
                  <a:prstGeom prst="flowChartDecision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满足条件？</a:t>
                    </a:r>
                  </a:p>
                </p:txBody>
              </p:sp>
              <p:sp>
                <p:nvSpPr>
                  <p:cNvPr id="62492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3936" y="864"/>
                    <a:ext cx="720" cy="240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步骤</a:t>
                    </a:r>
                    <a:r>
                      <a:rPr lang="en-US" altLang="zh-CN" sz="2000" i="1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</a:t>
                    </a:r>
                  </a:p>
                </p:txBody>
              </p:sp>
              <p:sp>
                <p:nvSpPr>
                  <p:cNvPr id="62493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672"/>
                    <a:ext cx="0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2494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432"/>
                    <a:ext cx="57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2495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1104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2496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1248"/>
                    <a:ext cx="100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2497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00" y="576"/>
                    <a:ext cx="308" cy="3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是</a:t>
                    </a:r>
                  </a:p>
                </p:txBody>
              </p:sp>
              <p:sp>
                <p:nvSpPr>
                  <p:cNvPr id="62498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28" y="144"/>
                    <a:ext cx="216" cy="3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否</a:t>
                    </a:r>
                  </a:p>
                </p:txBody>
              </p:sp>
              <p:sp>
                <p:nvSpPr>
                  <p:cNvPr id="62499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5328" y="432"/>
                    <a:ext cx="0" cy="81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62500" name="Rectangle 36"/>
                <p:cNvSpPr>
                  <a:spLocks noChangeArrowheads="1"/>
                </p:cNvSpPr>
                <p:nvPr/>
              </p:nvSpPr>
              <p:spPr bwMode="auto">
                <a:xfrm>
                  <a:off x="3840" y="720"/>
                  <a:ext cx="1824" cy="1200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62501" name="Line 37"/>
            <p:cNvSpPr>
              <a:spLocks noChangeShapeType="1"/>
            </p:cNvSpPr>
            <p:nvPr/>
          </p:nvSpPr>
          <p:spPr bwMode="auto">
            <a:xfrm flipH="1">
              <a:off x="624" y="360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502" name="Group 38"/>
          <p:cNvGrpSpPr>
            <a:grpSpLocks/>
          </p:cNvGrpSpPr>
          <p:nvPr/>
        </p:nvGrpSpPr>
        <p:grpSpPr bwMode="auto">
          <a:xfrm>
            <a:off x="429073" y="2822361"/>
            <a:ext cx="2990800" cy="2208621"/>
            <a:chOff x="288" y="2256"/>
            <a:chExt cx="2304" cy="1658"/>
          </a:xfrm>
        </p:grpSpPr>
        <p:sp>
          <p:nvSpPr>
            <p:cNvPr id="62503" name="Rectangle 39"/>
            <p:cNvSpPr>
              <a:spLocks noChangeArrowheads="1"/>
            </p:cNvSpPr>
            <p:nvPr/>
          </p:nvSpPr>
          <p:spPr bwMode="auto">
            <a:xfrm>
              <a:off x="288" y="2256"/>
              <a:ext cx="2304" cy="165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504" name="Text Box 40"/>
            <p:cNvSpPr txBox="1">
              <a:spLocks noChangeArrowheads="1"/>
            </p:cNvSpPr>
            <p:nvPr/>
          </p:nvSpPr>
          <p:spPr bwMode="auto">
            <a:xfrm>
              <a:off x="288" y="2256"/>
              <a:ext cx="1951" cy="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IF 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条件  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THEN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语句体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END  IF</a:t>
              </a:r>
            </a:p>
          </p:txBody>
        </p:sp>
      </p:grpSp>
      <p:sp>
        <p:nvSpPr>
          <p:cNvPr id="62505" name="Text Box 41"/>
          <p:cNvSpPr txBox="1">
            <a:spLocks noChangeArrowheads="1"/>
          </p:cNvSpPr>
          <p:nvPr/>
        </p:nvSpPr>
        <p:spPr bwMode="auto">
          <a:xfrm>
            <a:off x="3581400" y="2286000"/>
            <a:ext cx="198120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条件语句</a:t>
            </a:r>
          </a:p>
        </p:txBody>
      </p:sp>
      <p:grpSp>
        <p:nvGrpSpPr>
          <p:cNvPr id="62506" name="Group 42"/>
          <p:cNvGrpSpPr>
            <a:grpSpLocks/>
          </p:cNvGrpSpPr>
          <p:nvPr/>
        </p:nvGrpSpPr>
        <p:grpSpPr bwMode="auto">
          <a:xfrm>
            <a:off x="4715761" y="2778005"/>
            <a:ext cx="3069045" cy="2252980"/>
            <a:chOff x="3001" y="2256"/>
            <a:chExt cx="2464" cy="1537"/>
          </a:xfrm>
        </p:grpSpPr>
        <p:sp>
          <p:nvSpPr>
            <p:cNvPr id="62507" name="Rectangle 43"/>
            <p:cNvSpPr>
              <a:spLocks noChangeArrowheads="1"/>
            </p:cNvSpPr>
            <p:nvPr/>
          </p:nvSpPr>
          <p:spPr bwMode="auto">
            <a:xfrm>
              <a:off x="3024" y="2256"/>
              <a:ext cx="2441" cy="15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508" name="Text Box 44"/>
            <p:cNvSpPr txBox="1">
              <a:spLocks noChangeArrowheads="1"/>
            </p:cNvSpPr>
            <p:nvPr/>
          </p:nvSpPr>
          <p:spPr bwMode="auto">
            <a:xfrm>
              <a:off x="3001" y="2256"/>
              <a:ext cx="1995" cy="1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IF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条件  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THEN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语句体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ELSE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语句体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END IF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9071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278502" y="44546"/>
            <a:ext cx="83518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：编写一程序，求实数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的绝对值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8000" y="1800373"/>
            <a:ext cx="2592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算法步骤：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8000" y="2116126"/>
            <a:ext cx="2837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：输入一个实数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78000" y="2999363"/>
            <a:ext cx="245499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：判断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的符号，若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≧0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，则输出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；否则输出－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6300788" y="827929"/>
            <a:ext cx="180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程序框图：</a:t>
            </a:r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6515100" y="1437084"/>
            <a:ext cx="865188" cy="3238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43021" name="AutoShape 13"/>
          <p:cNvSpPr>
            <a:spLocks noChangeArrowheads="1"/>
          </p:cNvSpPr>
          <p:nvPr/>
        </p:nvSpPr>
        <p:spPr bwMode="auto">
          <a:xfrm>
            <a:off x="6156325" y="2031205"/>
            <a:ext cx="1512888" cy="323850"/>
          </a:xfrm>
          <a:prstGeom prst="parallelogram">
            <a:avLst>
              <a:gd name="adj" fmla="val 875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3022" name="AutoShape 14"/>
          <p:cNvSpPr>
            <a:spLocks noChangeArrowheads="1"/>
          </p:cNvSpPr>
          <p:nvPr/>
        </p:nvSpPr>
        <p:spPr bwMode="auto">
          <a:xfrm>
            <a:off x="6372226" y="2625328"/>
            <a:ext cx="1152525" cy="540544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≧0?</a:t>
            </a:r>
          </a:p>
        </p:txBody>
      </p:sp>
      <p:sp>
        <p:nvSpPr>
          <p:cNvPr id="43023" name="AutoShape 15"/>
          <p:cNvSpPr>
            <a:spLocks noChangeArrowheads="1"/>
          </p:cNvSpPr>
          <p:nvPr/>
        </p:nvSpPr>
        <p:spPr bwMode="auto">
          <a:xfrm>
            <a:off x="6300788" y="3488531"/>
            <a:ext cx="1295400" cy="378619"/>
          </a:xfrm>
          <a:prstGeom prst="parallelogram">
            <a:avLst>
              <a:gd name="adj" fmla="val 641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3024" name="AutoShape 16"/>
          <p:cNvSpPr>
            <a:spLocks noChangeArrowheads="1"/>
          </p:cNvSpPr>
          <p:nvPr/>
        </p:nvSpPr>
        <p:spPr bwMode="auto">
          <a:xfrm>
            <a:off x="7594600" y="3489722"/>
            <a:ext cx="1366838" cy="378619"/>
          </a:xfrm>
          <a:prstGeom prst="parallelogram">
            <a:avLst>
              <a:gd name="adj" fmla="val 676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输出－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43025" name="AutoShape 17"/>
          <p:cNvSpPr>
            <a:spLocks noChangeArrowheads="1"/>
          </p:cNvSpPr>
          <p:nvPr/>
        </p:nvSpPr>
        <p:spPr bwMode="auto">
          <a:xfrm>
            <a:off x="6443664" y="4406503"/>
            <a:ext cx="936625" cy="3250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6948488" y="1760934"/>
            <a:ext cx="0" cy="2702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6948488" y="2355056"/>
            <a:ext cx="0" cy="2702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6948488" y="316468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6948488" y="3867149"/>
            <a:ext cx="0" cy="5393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3035" name="Group 27"/>
          <p:cNvGrpSpPr>
            <a:grpSpLocks/>
          </p:cNvGrpSpPr>
          <p:nvPr/>
        </p:nvGrpSpPr>
        <p:grpSpPr bwMode="auto">
          <a:xfrm>
            <a:off x="7523163" y="2894409"/>
            <a:ext cx="792162" cy="594122"/>
            <a:chOff x="4694" y="2205"/>
            <a:chExt cx="499" cy="499"/>
          </a:xfrm>
        </p:grpSpPr>
        <p:sp>
          <p:nvSpPr>
            <p:cNvPr id="43030" name="Line 22"/>
            <p:cNvSpPr>
              <a:spLocks noChangeShapeType="1"/>
            </p:cNvSpPr>
            <p:nvPr/>
          </p:nvSpPr>
          <p:spPr bwMode="auto">
            <a:xfrm>
              <a:off x="4694" y="2205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3031" name="Line 23"/>
            <p:cNvSpPr>
              <a:spLocks noChangeShapeType="1"/>
            </p:cNvSpPr>
            <p:nvPr/>
          </p:nvSpPr>
          <p:spPr bwMode="auto">
            <a:xfrm>
              <a:off x="5193" y="2205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43" name="Group 35"/>
          <p:cNvGrpSpPr>
            <a:grpSpLocks/>
          </p:cNvGrpSpPr>
          <p:nvPr/>
        </p:nvGrpSpPr>
        <p:grpSpPr bwMode="auto">
          <a:xfrm>
            <a:off x="6948489" y="3867149"/>
            <a:ext cx="1366837" cy="377429"/>
            <a:chOff x="4151" y="3248"/>
            <a:chExt cx="861" cy="317"/>
          </a:xfrm>
        </p:grpSpPr>
        <p:sp>
          <p:nvSpPr>
            <p:cNvPr id="43032" name="Line 24"/>
            <p:cNvSpPr>
              <a:spLocks noChangeShapeType="1"/>
            </p:cNvSpPr>
            <p:nvPr/>
          </p:nvSpPr>
          <p:spPr bwMode="auto">
            <a:xfrm>
              <a:off x="5012" y="3248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3034" name="Line 26"/>
            <p:cNvSpPr>
              <a:spLocks noChangeShapeType="1"/>
            </p:cNvSpPr>
            <p:nvPr/>
          </p:nvSpPr>
          <p:spPr bwMode="auto">
            <a:xfrm flipH="1">
              <a:off x="4151" y="3565"/>
              <a:ext cx="8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037" name="Text Box 29"/>
          <p:cNvSpPr txBox="1">
            <a:spLocks noChangeArrowheads="1"/>
          </p:cNvSpPr>
          <p:nvPr/>
        </p:nvSpPr>
        <p:spPr bwMode="auto">
          <a:xfrm>
            <a:off x="6948488" y="3164681"/>
            <a:ext cx="431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43038" name="Text Box 30"/>
          <p:cNvSpPr txBox="1">
            <a:spLocks noChangeArrowheads="1"/>
          </p:cNvSpPr>
          <p:nvPr/>
        </p:nvSpPr>
        <p:spPr bwMode="auto">
          <a:xfrm>
            <a:off x="7523163" y="2678906"/>
            <a:ext cx="431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43040" name="Text Box 32"/>
          <p:cNvSpPr txBox="1">
            <a:spLocks noChangeArrowheads="1"/>
          </p:cNvSpPr>
          <p:nvPr/>
        </p:nvSpPr>
        <p:spPr bwMode="auto">
          <a:xfrm>
            <a:off x="2928412" y="1437084"/>
            <a:ext cx="2520950" cy="3631763"/>
          </a:xfrm>
          <a:prstGeom prst="rect">
            <a:avLst/>
          </a:prstGeom>
          <a:solidFill>
            <a:srgbClr val="CCFF66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程序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: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IF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&gt;=0  THEN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PRINT   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PRINT  -</a:t>
            </a:r>
            <a:r>
              <a:rPr lang="en-US" altLang="zh-CN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43042" name="Rectangle 34"/>
          <p:cNvSpPr>
            <a:spLocks noChangeArrowheads="1"/>
          </p:cNvSpPr>
          <p:nvPr/>
        </p:nvSpPr>
        <p:spPr bwMode="auto">
          <a:xfrm>
            <a:off x="130304" y="64397"/>
            <a:ext cx="1981200" cy="48351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应用实例</a:t>
            </a:r>
          </a:p>
        </p:txBody>
      </p:sp>
      <p:grpSp>
        <p:nvGrpSpPr>
          <p:cNvPr id="43045" name="Group 37"/>
          <p:cNvGrpSpPr>
            <a:grpSpLocks/>
          </p:cNvGrpSpPr>
          <p:nvPr/>
        </p:nvGrpSpPr>
        <p:grpSpPr bwMode="auto">
          <a:xfrm>
            <a:off x="-26240" y="581982"/>
            <a:ext cx="7705725" cy="1025130"/>
            <a:chOff x="2641" y="503"/>
            <a:chExt cx="4854" cy="861"/>
          </a:xfrm>
        </p:grpSpPr>
        <p:sp>
          <p:nvSpPr>
            <p:cNvPr id="43013" name="Text Box 5"/>
            <p:cNvSpPr txBox="1">
              <a:spLocks noChangeArrowheads="1"/>
            </p:cNvSpPr>
            <p:nvPr/>
          </p:nvSpPr>
          <p:spPr bwMode="auto">
            <a:xfrm>
              <a:off x="2641" y="589"/>
              <a:ext cx="4854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算法分析：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因为实数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的绝对值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                                          </a:t>
              </a:r>
            </a:p>
          </p:txBody>
        </p:sp>
        <p:graphicFrame>
          <p:nvGraphicFramePr>
            <p:cNvPr id="43044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5145260"/>
                </p:ext>
              </p:extLst>
            </p:nvPr>
          </p:nvGraphicFramePr>
          <p:xfrm>
            <a:off x="5362" y="503"/>
            <a:ext cx="1225" cy="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Equation" r:id="rId4" imgW="850680" imgH="330120" progId="Equation.DSMT4">
                    <p:embed/>
                  </p:oleObj>
                </mc:Choice>
                <mc:Fallback>
                  <p:oleObj name="Equation" r:id="rId4" imgW="850680" imgH="3301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2" y="503"/>
                          <a:ext cx="1225" cy="5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217477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430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43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43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43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43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43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43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43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43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6" grpId="0"/>
      <p:bldP spid="43017" grpId="0"/>
      <p:bldP spid="43019" grpId="0"/>
      <p:bldP spid="43020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7" grpId="0" animBg="1"/>
      <p:bldP spid="43028" grpId="0" animBg="1"/>
      <p:bldP spid="43029" grpId="0" animBg="1"/>
      <p:bldP spid="43037" grpId="0"/>
      <p:bldP spid="43038" grpId="0"/>
      <p:bldP spid="4304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35626"/>
            <a:ext cx="1981200" cy="55552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应用实例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36551" y="757093"/>
            <a:ext cx="700704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思考　阅读下面程序，你能得出什么结论。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561493" y="1353001"/>
            <a:ext cx="289560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kumimoji="1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kumimoji="1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&lt;0 THEN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kumimoji="1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kumimoji="1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 IF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kumimoji="1"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419872" y="3507854"/>
            <a:ext cx="3057247" cy="9541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这个程序是求实数</a:t>
            </a:r>
          </a:p>
          <a:p>
            <a:r>
              <a:rPr lang="en-US" altLang="zh-CN" sz="2800" i="1" dirty="0"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的绝对值。</a:t>
            </a:r>
          </a:p>
        </p:txBody>
      </p:sp>
    </p:spTree>
    <p:extLst>
      <p:ext uri="{BB962C8B-B14F-4D97-AF65-F5344CB8AC3E}">
        <p14:creationId xmlns:p14="http://schemas.microsoft.com/office/powerpoint/2010/main" val="18012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2693" y="465535"/>
            <a:ext cx="8064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编写程序，输出两个的实数的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en-US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的最大值．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68314" y="844154"/>
            <a:ext cx="21605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39750" y="1437085"/>
            <a:ext cx="2160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684214" y="1275160"/>
            <a:ext cx="1366837" cy="485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>
            <a:off x="1331913" y="1760935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0" name="AutoShape 8"/>
          <p:cNvSpPr>
            <a:spLocks noChangeArrowheads="1"/>
          </p:cNvSpPr>
          <p:nvPr/>
        </p:nvSpPr>
        <p:spPr bwMode="auto">
          <a:xfrm>
            <a:off x="179388" y="2787254"/>
            <a:ext cx="2305050" cy="64889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179388" y="2084785"/>
            <a:ext cx="2087562" cy="378619"/>
          </a:xfrm>
          <a:prstGeom prst="parallelogram">
            <a:avLst>
              <a:gd name="adj" fmla="val 103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>
            <a:off x="1331913" y="2463404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179388" y="3758804"/>
            <a:ext cx="2087562" cy="378619"/>
          </a:xfrm>
          <a:prstGeom prst="parallelogram">
            <a:avLst>
              <a:gd name="adj" fmla="val 103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>
            <a:off x="1331913" y="3434953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5" name="Line 13"/>
          <p:cNvSpPr>
            <a:spLocks noChangeShapeType="1"/>
          </p:cNvSpPr>
          <p:nvPr/>
        </p:nvSpPr>
        <p:spPr bwMode="auto">
          <a:xfrm>
            <a:off x="1331913" y="4137422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6" name="AutoShape 14"/>
          <p:cNvSpPr>
            <a:spLocks noChangeArrowheads="1"/>
          </p:cNvSpPr>
          <p:nvPr/>
        </p:nvSpPr>
        <p:spPr bwMode="auto">
          <a:xfrm>
            <a:off x="611189" y="4462463"/>
            <a:ext cx="1366837" cy="485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>
            <a:off x="2484439" y="3112294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8" name="AutoShape 16"/>
          <p:cNvSpPr>
            <a:spLocks noChangeArrowheads="1"/>
          </p:cNvSpPr>
          <p:nvPr/>
        </p:nvSpPr>
        <p:spPr bwMode="auto">
          <a:xfrm>
            <a:off x="2195513" y="3706416"/>
            <a:ext cx="2087562" cy="378619"/>
          </a:xfrm>
          <a:prstGeom prst="parallelogram">
            <a:avLst>
              <a:gd name="adj" fmla="val 103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3419475" y="3112294"/>
            <a:ext cx="0" cy="594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30" name="Line 18"/>
          <p:cNvSpPr>
            <a:spLocks noChangeShapeType="1"/>
          </p:cNvSpPr>
          <p:nvPr/>
        </p:nvSpPr>
        <p:spPr bwMode="auto">
          <a:xfrm>
            <a:off x="3419475" y="4083844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31" name="Line 19"/>
          <p:cNvSpPr>
            <a:spLocks noChangeShapeType="1"/>
          </p:cNvSpPr>
          <p:nvPr/>
        </p:nvSpPr>
        <p:spPr bwMode="auto">
          <a:xfrm flipH="1">
            <a:off x="1331913" y="4300538"/>
            <a:ext cx="2087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1476376" y="3381375"/>
            <a:ext cx="574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2771776" y="2787254"/>
            <a:ext cx="5762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3060278" y="880786"/>
            <a:ext cx="60118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程序（“</a:t>
            </a:r>
            <a:r>
              <a:rPr lang="zh-CN" altLang="en-US" sz="2800" dirty="0">
                <a:latin typeface="+mn-lt"/>
                <a:ea typeface="宋体" panose="02010600030101010101" pitchFamily="2" charset="-122"/>
              </a:rPr>
              <a:t>ＩＦ－ＴＨＥＮ－ＥＬＳＥ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”语句）</a:t>
            </a:r>
          </a:p>
        </p:txBody>
      </p:sp>
      <p:sp>
        <p:nvSpPr>
          <p:cNvPr id="64535" name="Text Box 23"/>
          <p:cNvSpPr txBox="1">
            <a:spLocks noChangeArrowheads="1"/>
          </p:cNvSpPr>
          <p:nvPr/>
        </p:nvSpPr>
        <p:spPr bwMode="auto">
          <a:xfrm>
            <a:off x="5435601" y="1275160"/>
            <a:ext cx="3313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”;   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36" name="Text Box 24"/>
          <p:cNvSpPr txBox="1">
            <a:spLocks noChangeArrowheads="1"/>
          </p:cNvSpPr>
          <p:nvPr/>
        </p:nvSpPr>
        <p:spPr bwMode="auto">
          <a:xfrm>
            <a:off x="5508625" y="1815704"/>
            <a:ext cx="3384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THEN </a:t>
            </a:r>
          </a:p>
        </p:txBody>
      </p:sp>
      <p:sp>
        <p:nvSpPr>
          <p:cNvPr id="64537" name="Text Box 25"/>
          <p:cNvSpPr txBox="1">
            <a:spLocks noChangeArrowheads="1"/>
          </p:cNvSpPr>
          <p:nvPr/>
        </p:nvSpPr>
        <p:spPr bwMode="auto">
          <a:xfrm>
            <a:off x="5795963" y="2301479"/>
            <a:ext cx="25765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PRINT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64538" name="Text Box 26"/>
          <p:cNvSpPr txBox="1">
            <a:spLocks noChangeArrowheads="1"/>
          </p:cNvSpPr>
          <p:nvPr/>
        </p:nvSpPr>
        <p:spPr bwMode="auto">
          <a:xfrm>
            <a:off x="5508626" y="2787254"/>
            <a:ext cx="2879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ELSE </a:t>
            </a:r>
          </a:p>
        </p:txBody>
      </p:sp>
      <p:sp>
        <p:nvSpPr>
          <p:cNvPr id="64539" name="Text Box 27"/>
          <p:cNvSpPr txBox="1">
            <a:spLocks noChangeArrowheads="1"/>
          </p:cNvSpPr>
          <p:nvPr/>
        </p:nvSpPr>
        <p:spPr bwMode="auto">
          <a:xfrm>
            <a:off x="5508626" y="3274219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PRINT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4540" name="Text Box 28"/>
          <p:cNvSpPr txBox="1">
            <a:spLocks noChangeArrowheads="1"/>
          </p:cNvSpPr>
          <p:nvPr/>
        </p:nvSpPr>
        <p:spPr bwMode="auto">
          <a:xfrm flipH="1">
            <a:off x="5580064" y="3759994"/>
            <a:ext cx="2879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5580064" y="4354116"/>
            <a:ext cx="21605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2951957" y="-11876"/>
            <a:ext cx="1981200" cy="46553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变式训练</a:t>
            </a:r>
          </a:p>
        </p:txBody>
      </p:sp>
    </p:spTree>
    <p:extLst>
      <p:ext uri="{BB962C8B-B14F-4D97-AF65-F5344CB8AC3E}">
        <p14:creationId xmlns:p14="http://schemas.microsoft.com/office/powerpoint/2010/main" val="22773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  <p:bldP spid="64518" grpId="0" animBg="1"/>
      <p:bldP spid="64519" grpId="0" animBg="1"/>
      <p:bldP spid="64520" grpId="0" animBg="1"/>
      <p:bldP spid="64521" grpId="0" animBg="1"/>
      <p:bldP spid="64522" grpId="0" animBg="1"/>
      <p:bldP spid="64523" grpId="0" animBg="1"/>
      <p:bldP spid="64524" grpId="0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30" grpId="0" animBg="1"/>
      <p:bldP spid="64531" grpId="0" animBg="1"/>
      <p:bldP spid="64532" grpId="0"/>
      <p:bldP spid="64533" grpId="0"/>
      <p:bldP spid="64534" grpId="0"/>
      <p:bldP spid="64535" grpId="0"/>
      <p:bldP spid="64536" grpId="0"/>
      <p:bldP spid="64537" grpId="0"/>
      <p:bldP spid="64538" grpId="0"/>
      <p:bldP spid="64539" grpId="0"/>
      <p:bldP spid="64540" grpId="0"/>
      <p:bldP spid="645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0" y="1004888"/>
            <a:ext cx="2159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1898179" y="572691"/>
            <a:ext cx="1728787" cy="43219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2690340" y="1004888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1610841" y="1328738"/>
            <a:ext cx="2016125" cy="485775"/>
          </a:xfrm>
          <a:prstGeom prst="parallelogram">
            <a:avLst>
              <a:gd name="adj" fmla="val 778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2763365" y="1814513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2690340" y="2732485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2690340" y="3488531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auto">
          <a:xfrm>
            <a:off x="1537815" y="2138362"/>
            <a:ext cx="2376488" cy="595313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1826741" y="3056335"/>
            <a:ext cx="1655763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a=b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1898179" y="4548188"/>
            <a:ext cx="1728787" cy="43219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65548" name="AutoShape 12"/>
          <p:cNvSpPr>
            <a:spLocks noChangeArrowheads="1"/>
          </p:cNvSpPr>
          <p:nvPr/>
        </p:nvSpPr>
        <p:spPr bwMode="auto">
          <a:xfrm>
            <a:off x="1537815" y="3813573"/>
            <a:ext cx="2374900" cy="378619"/>
          </a:xfrm>
          <a:prstGeom prst="parallelogram">
            <a:avLst>
              <a:gd name="adj" fmla="val 1176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2690340" y="4192191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>
            <a:off x="3914304" y="2463404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>
            <a:off x="4779490" y="2463404"/>
            <a:ext cx="0" cy="11346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 flipH="1">
            <a:off x="2690340" y="3598069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2834804" y="2625328"/>
            <a:ext cx="72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65554" name="Text Box 18"/>
          <p:cNvSpPr txBox="1">
            <a:spLocks noChangeArrowheads="1"/>
          </p:cNvSpPr>
          <p:nvPr/>
        </p:nvSpPr>
        <p:spPr bwMode="auto">
          <a:xfrm>
            <a:off x="4203228" y="2031206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否</a:t>
            </a: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4356100" y="195263"/>
            <a:ext cx="47879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程序（“ＩＦ－ＴＨＥＮ”语句）</a:t>
            </a: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4478499" y="1154431"/>
            <a:ext cx="46526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ＩＮＰＵＴ　“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=”;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,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5076825" y="1829991"/>
            <a:ext cx="3816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THEN</a:t>
            </a:r>
          </a:p>
        </p:txBody>
      </p:sp>
      <p:sp>
        <p:nvSpPr>
          <p:cNvPr id="65558" name="Text Box 22"/>
          <p:cNvSpPr txBox="1">
            <a:spLocks noChangeArrowheads="1"/>
          </p:cNvSpPr>
          <p:nvPr/>
        </p:nvSpPr>
        <p:spPr bwMode="auto">
          <a:xfrm>
            <a:off x="5076825" y="2193131"/>
            <a:ext cx="215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9" name="Text Box 23"/>
          <p:cNvSpPr txBox="1">
            <a:spLocks noChangeArrowheads="1"/>
          </p:cNvSpPr>
          <p:nvPr/>
        </p:nvSpPr>
        <p:spPr bwMode="auto">
          <a:xfrm>
            <a:off x="5076826" y="2369344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5076826" y="2801542"/>
            <a:ext cx="3584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END  IF</a:t>
            </a:r>
          </a:p>
        </p:txBody>
      </p:sp>
      <p:sp>
        <p:nvSpPr>
          <p:cNvPr id="65561" name="Text Box 25"/>
          <p:cNvSpPr txBox="1">
            <a:spLocks noChangeArrowheads="1"/>
          </p:cNvSpPr>
          <p:nvPr/>
        </p:nvSpPr>
        <p:spPr bwMode="auto">
          <a:xfrm>
            <a:off x="5076825" y="3287317"/>
            <a:ext cx="34559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65562" name="Text Box 26"/>
          <p:cNvSpPr txBox="1">
            <a:spLocks noChangeArrowheads="1"/>
          </p:cNvSpPr>
          <p:nvPr/>
        </p:nvSpPr>
        <p:spPr bwMode="auto">
          <a:xfrm>
            <a:off x="5076825" y="3719513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  <p:sp>
        <p:nvSpPr>
          <p:cNvPr id="65563" name="Rectangle 27"/>
          <p:cNvSpPr>
            <a:spLocks noChangeArrowheads="1"/>
          </p:cNvSpPr>
          <p:nvPr/>
        </p:nvSpPr>
        <p:spPr bwMode="auto">
          <a:xfrm>
            <a:off x="0" y="-1"/>
            <a:ext cx="1981200" cy="57269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变式训练</a:t>
            </a: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1826740" y="3056335"/>
            <a:ext cx="1655763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8339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  <p:bldP spid="65547" grpId="0" animBg="1"/>
      <p:bldP spid="65548" grpId="0" animBg="1"/>
      <p:bldP spid="65549" grpId="0" animBg="1"/>
      <p:bldP spid="65550" grpId="0" animBg="1"/>
      <p:bldP spid="65551" grpId="0" animBg="1"/>
      <p:bldP spid="65552" grpId="0" animBg="1"/>
      <p:bldP spid="65553" grpId="0"/>
      <p:bldP spid="65554" grpId="0"/>
      <p:bldP spid="65555" grpId="0"/>
      <p:bldP spid="65556" grpId="0"/>
      <p:bldP spid="65557" grpId="0"/>
      <p:bldP spid="65559" grpId="0"/>
      <p:bldP spid="65560" grpId="0"/>
      <p:bldP spid="65561" grpId="0"/>
      <p:bldP spid="65562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-8760" y="649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编写程序，输入一元二次方程                           的系数，输出它的实数根。</a:t>
            </a:r>
          </a:p>
          <a:p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419" y="985838"/>
            <a:ext cx="19800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自然语言描述：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-8760" y="1377894"/>
            <a:ext cx="32575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" y="1686127"/>
            <a:ext cx="23775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计算判别式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graphicFrame>
        <p:nvGraphicFramePr>
          <p:cNvPr id="5190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493563"/>
              </p:ext>
            </p:extLst>
          </p:nvPr>
        </p:nvGraphicFramePr>
        <p:xfrm>
          <a:off x="5598319" y="123478"/>
          <a:ext cx="2178050" cy="339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公式" r:id="rId3" imgW="977760" imgH="203040" progId="Equation.3">
                  <p:embed/>
                </p:oleObj>
              </mc:Choice>
              <mc:Fallback>
                <p:oleObj name="公式" r:id="rId3" imgW="977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8319" y="123478"/>
                        <a:ext cx="2178050" cy="339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97" name="Text Box 77"/>
          <p:cNvSpPr txBox="1">
            <a:spLocks noChangeArrowheads="1"/>
          </p:cNvSpPr>
          <p:nvPr/>
        </p:nvSpPr>
        <p:spPr bwMode="auto">
          <a:xfrm>
            <a:off x="9419" y="3856289"/>
            <a:ext cx="3995738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第四步：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是否成立。若是，则输出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否则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1=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并输出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1,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</a:p>
        </p:txBody>
      </p:sp>
      <p:grpSp>
        <p:nvGrpSpPr>
          <p:cNvPr id="5237" name="Group 117"/>
          <p:cNvGrpSpPr>
            <a:grpSpLocks/>
          </p:cNvGrpSpPr>
          <p:nvPr/>
        </p:nvGrpSpPr>
        <p:grpSpPr bwMode="auto">
          <a:xfrm>
            <a:off x="0" y="2094310"/>
            <a:ext cx="3486150" cy="1753790"/>
            <a:chOff x="0" y="1759"/>
            <a:chExt cx="2196" cy="1473"/>
          </a:xfrm>
        </p:grpSpPr>
        <p:sp>
          <p:nvSpPr>
            <p:cNvPr id="5128" name="Text Box 8"/>
            <p:cNvSpPr txBox="1">
              <a:spLocks noChangeArrowheads="1"/>
            </p:cNvSpPr>
            <p:nvPr/>
          </p:nvSpPr>
          <p:spPr bwMode="auto">
            <a:xfrm>
              <a:off x="0" y="1759"/>
              <a:ext cx="2196" cy="1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第三步：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判断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≧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是否成立</a:t>
              </a:r>
            </a:p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若是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则计算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        ,q=     </a:t>
              </a:r>
            </a:p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否则输出“方程无实数根”，结束算法。</a:t>
              </a:r>
            </a:p>
          </p:txBody>
        </p:sp>
        <p:graphicFrame>
          <p:nvGraphicFramePr>
            <p:cNvPr id="5194" name="Object 7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8208816"/>
                </p:ext>
              </p:extLst>
            </p:nvPr>
          </p:nvGraphicFramePr>
          <p:xfrm>
            <a:off x="1520" y="2188"/>
            <a:ext cx="236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9" name="Equation" r:id="rId5" imgW="279360" imgH="431640" progId="Equation.DSMT4">
                    <p:embed/>
                  </p:oleObj>
                </mc:Choice>
                <mc:Fallback>
                  <p:oleObj name="Equation" r:id="rId5" imgW="279360" imgH="4316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0" y="2188"/>
                          <a:ext cx="236" cy="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96" name="Object 7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2594734"/>
                </p:ext>
              </p:extLst>
            </p:nvPr>
          </p:nvGraphicFramePr>
          <p:xfrm>
            <a:off x="1019" y="2166"/>
            <a:ext cx="294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0" name="Equation" r:id="rId7" imgW="330120" imgH="393480" progId="Equation.DSMT4">
                    <p:embed/>
                  </p:oleObj>
                </mc:Choice>
                <mc:Fallback>
                  <p:oleObj name="Equation" r:id="rId7" imgW="33012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9" y="2166"/>
                          <a:ext cx="294" cy="3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98" name="AutoShape 78"/>
          <p:cNvSpPr>
            <a:spLocks noChangeArrowheads="1"/>
          </p:cNvSpPr>
          <p:nvPr/>
        </p:nvSpPr>
        <p:spPr bwMode="auto">
          <a:xfrm>
            <a:off x="6011863" y="553641"/>
            <a:ext cx="792162" cy="2155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5199" name="AutoShape 79"/>
          <p:cNvSpPr>
            <a:spLocks noChangeArrowheads="1"/>
          </p:cNvSpPr>
          <p:nvPr/>
        </p:nvSpPr>
        <p:spPr bwMode="auto">
          <a:xfrm>
            <a:off x="5651500" y="985838"/>
            <a:ext cx="1512888" cy="216694"/>
          </a:xfrm>
          <a:prstGeom prst="parallelogram">
            <a:avLst>
              <a:gd name="adj" fmla="val 130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输入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00" name="Rectangle 80"/>
          <p:cNvSpPr>
            <a:spLocks noChangeArrowheads="1"/>
          </p:cNvSpPr>
          <p:nvPr/>
        </p:nvSpPr>
        <p:spPr bwMode="auto">
          <a:xfrm>
            <a:off x="5651501" y="1363266"/>
            <a:ext cx="1439863" cy="21669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-4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</a:p>
        </p:txBody>
      </p:sp>
      <p:sp>
        <p:nvSpPr>
          <p:cNvPr id="5201" name="AutoShape 81"/>
          <p:cNvSpPr>
            <a:spLocks noChangeArrowheads="1"/>
          </p:cNvSpPr>
          <p:nvPr/>
        </p:nvSpPr>
        <p:spPr bwMode="auto">
          <a:xfrm>
            <a:off x="5795964" y="1795463"/>
            <a:ext cx="1368425" cy="32385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≧0?</a:t>
            </a:r>
          </a:p>
        </p:txBody>
      </p:sp>
      <p:sp>
        <p:nvSpPr>
          <p:cNvPr id="5202" name="Rectangle 82"/>
          <p:cNvSpPr>
            <a:spLocks noChangeArrowheads="1"/>
          </p:cNvSpPr>
          <p:nvPr/>
        </p:nvSpPr>
        <p:spPr bwMode="auto">
          <a:xfrm>
            <a:off x="5724525" y="2281237"/>
            <a:ext cx="1368425" cy="21550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/(2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203" name="Rectangle 83"/>
          <p:cNvSpPr>
            <a:spLocks noChangeArrowheads="1"/>
          </p:cNvSpPr>
          <p:nvPr/>
        </p:nvSpPr>
        <p:spPr bwMode="auto">
          <a:xfrm>
            <a:off x="5724527" y="2578893"/>
            <a:ext cx="1439862" cy="37742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5204" name="AutoShape 84"/>
          <p:cNvSpPr>
            <a:spLocks noChangeArrowheads="1"/>
          </p:cNvSpPr>
          <p:nvPr/>
        </p:nvSpPr>
        <p:spPr bwMode="auto">
          <a:xfrm>
            <a:off x="5724525" y="3037284"/>
            <a:ext cx="1512888" cy="270272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=0?</a:t>
            </a:r>
          </a:p>
        </p:txBody>
      </p:sp>
      <p:sp>
        <p:nvSpPr>
          <p:cNvPr id="5205" name="Rectangle 85"/>
          <p:cNvSpPr>
            <a:spLocks noChangeArrowheads="1"/>
          </p:cNvSpPr>
          <p:nvPr/>
        </p:nvSpPr>
        <p:spPr bwMode="auto">
          <a:xfrm>
            <a:off x="5724526" y="3523060"/>
            <a:ext cx="1584325" cy="21550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1=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06" name="Rectangle 86"/>
          <p:cNvSpPr>
            <a:spLocks noChangeArrowheads="1"/>
          </p:cNvSpPr>
          <p:nvPr/>
        </p:nvSpPr>
        <p:spPr bwMode="auto">
          <a:xfrm>
            <a:off x="5724526" y="3955256"/>
            <a:ext cx="1655763" cy="21550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</a:p>
        </p:txBody>
      </p:sp>
      <p:sp>
        <p:nvSpPr>
          <p:cNvPr id="5207" name="AutoShape 87"/>
          <p:cNvSpPr>
            <a:spLocks noChangeArrowheads="1"/>
          </p:cNvSpPr>
          <p:nvPr/>
        </p:nvSpPr>
        <p:spPr bwMode="auto">
          <a:xfrm>
            <a:off x="7631114" y="4387454"/>
            <a:ext cx="1512887" cy="216694"/>
          </a:xfrm>
          <a:prstGeom prst="parallelogram">
            <a:avLst>
              <a:gd name="adj" fmla="val 130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方程无实根</a:t>
            </a:r>
          </a:p>
        </p:txBody>
      </p:sp>
      <p:sp>
        <p:nvSpPr>
          <p:cNvPr id="5208" name="AutoShape 88"/>
          <p:cNvSpPr>
            <a:spLocks noChangeArrowheads="1"/>
          </p:cNvSpPr>
          <p:nvPr/>
        </p:nvSpPr>
        <p:spPr bwMode="auto">
          <a:xfrm>
            <a:off x="5651500" y="4387454"/>
            <a:ext cx="1512888" cy="216694"/>
          </a:xfrm>
          <a:prstGeom prst="parallelogram">
            <a:avLst>
              <a:gd name="adj" fmla="val 130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1,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5209" name="AutoShape 89"/>
          <p:cNvSpPr>
            <a:spLocks noChangeArrowheads="1"/>
          </p:cNvSpPr>
          <p:nvPr/>
        </p:nvSpPr>
        <p:spPr bwMode="auto">
          <a:xfrm>
            <a:off x="3708400" y="4387454"/>
            <a:ext cx="1512888" cy="216694"/>
          </a:xfrm>
          <a:prstGeom prst="parallelogram">
            <a:avLst>
              <a:gd name="adj" fmla="val 130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输出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5210" name="AutoShape 90"/>
          <p:cNvSpPr>
            <a:spLocks noChangeArrowheads="1"/>
          </p:cNvSpPr>
          <p:nvPr/>
        </p:nvSpPr>
        <p:spPr bwMode="auto">
          <a:xfrm>
            <a:off x="6011863" y="4927998"/>
            <a:ext cx="792162" cy="2155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5211" name="Line 91"/>
          <p:cNvSpPr>
            <a:spLocks noChangeShapeType="1"/>
          </p:cNvSpPr>
          <p:nvPr/>
        </p:nvSpPr>
        <p:spPr bwMode="auto">
          <a:xfrm>
            <a:off x="6372225" y="769144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2" name="Line 92"/>
          <p:cNvSpPr>
            <a:spLocks noChangeShapeType="1"/>
          </p:cNvSpPr>
          <p:nvPr/>
        </p:nvSpPr>
        <p:spPr bwMode="auto">
          <a:xfrm>
            <a:off x="6372225" y="120134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3" name="Line 93"/>
          <p:cNvSpPr>
            <a:spLocks noChangeShapeType="1"/>
          </p:cNvSpPr>
          <p:nvPr/>
        </p:nvSpPr>
        <p:spPr bwMode="auto">
          <a:xfrm>
            <a:off x="6443663" y="157876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4" name="Line 94"/>
          <p:cNvSpPr>
            <a:spLocks noChangeShapeType="1"/>
          </p:cNvSpPr>
          <p:nvPr/>
        </p:nvSpPr>
        <p:spPr bwMode="auto">
          <a:xfrm>
            <a:off x="6443663" y="2119313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5" name="Line 95"/>
          <p:cNvSpPr>
            <a:spLocks noChangeShapeType="1"/>
          </p:cNvSpPr>
          <p:nvPr/>
        </p:nvSpPr>
        <p:spPr bwMode="auto">
          <a:xfrm>
            <a:off x="6443663" y="249793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6" name="Line 96"/>
          <p:cNvSpPr>
            <a:spLocks noChangeShapeType="1"/>
          </p:cNvSpPr>
          <p:nvPr/>
        </p:nvSpPr>
        <p:spPr bwMode="auto">
          <a:xfrm>
            <a:off x="6443663" y="2875360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7" name="Line 97"/>
          <p:cNvSpPr>
            <a:spLocks noChangeShapeType="1"/>
          </p:cNvSpPr>
          <p:nvPr/>
        </p:nvSpPr>
        <p:spPr bwMode="auto">
          <a:xfrm>
            <a:off x="6443663" y="3307556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8" name="Line 98"/>
          <p:cNvSpPr>
            <a:spLocks noChangeShapeType="1"/>
          </p:cNvSpPr>
          <p:nvPr/>
        </p:nvSpPr>
        <p:spPr bwMode="auto">
          <a:xfrm>
            <a:off x="6443663" y="3739754"/>
            <a:ext cx="0" cy="2155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9" name="Line 99"/>
          <p:cNvSpPr>
            <a:spLocks noChangeShapeType="1"/>
          </p:cNvSpPr>
          <p:nvPr/>
        </p:nvSpPr>
        <p:spPr bwMode="auto">
          <a:xfrm>
            <a:off x="6443663" y="4171950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0" name="Line 100"/>
          <p:cNvSpPr>
            <a:spLocks noChangeShapeType="1"/>
          </p:cNvSpPr>
          <p:nvPr/>
        </p:nvSpPr>
        <p:spPr bwMode="auto">
          <a:xfrm>
            <a:off x="6443663" y="4604147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221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982564"/>
              </p:ext>
            </p:extLst>
          </p:nvPr>
        </p:nvGraphicFramePr>
        <p:xfrm>
          <a:off x="6669893" y="2516981"/>
          <a:ext cx="373063" cy="432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9" imgW="279360" imgH="431640" progId="Equation.DSMT4">
                  <p:embed/>
                </p:oleObj>
              </mc:Choice>
              <mc:Fallback>
                <p:oleObj name="Equation" r:id="rId9" imgW="2793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893" y="2516981"/>
                        <a:ext cx="373063" cy="4321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" name="Line 102"/>
          <p:cNvSpPr>
            <a:spLocks noChangeShapeType="1"/>
          </p:cNvSpPr>
          <p:nvPr/>
        </p:nvSpPr>
        <p:spPr bwMode="auto">
          <a:xfrm flipH="1">
            <a:off x="4572001" y="3199210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" name="Line 103"/>
          <p:cNvSpPr>
            <a:spLocks noChangeShapeType="1"/>
          </p:cNvSpPr>
          <p:nvPr/>
        </p:nvSpPr>
        <p:spPr bwMode="auto">
          <a:xfrm>
            <a:off x="4572000" y="3199210"/>
            <a:ext cx="0" cy="11882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" name="Line 104"/>
          <p:cNvSpPr>
            <a:spLocks noChangeShapeType="1"/>
          </p:cNvSpPr>
          <p:nvPr/>
        </p:nvSpPr>
        <p:spPr bwMode="auto">
          <a:xfrm>
            <a:off x="4427538" y="4604147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6" name="Line 106"/>
          <p:cNvSpPr>
            <a:spLocks noChangeShapeType="1"/>
          </p:cNvSpPr>
          <p:nvPr/>
        </p:nvSpPr>
        <p:spPr bwMode="auto">
          <a:xfrm>
            <a:off x="4427539" y="4766072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7" name="Line 107"/>
          <p:cNvSpPr>
            <a:spLocks noChangeShapeType="1"/>
          </p:cNvSpPr>
          <p:nvPr/>
        </p:nvSpPr>
        <p:spPr bwMode="auto">
          <a:xfrm>
            <a:off x="8316913" y="4604147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8" name="Line 108"/>
          <p:cNvSpPr>
            <a:spLocks noChangeShapeType="1"/>
          </p:cNvSpPr>
          <p:nvPr/>
        </p:nvSpPr>
        <p:spPr bwMode="auto">
          <a:xfrm flipH="1">
            <a:off x="6516689" y="4766072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9" name="Line 109"/>
          <p:cNvSpPr>
            <a:spLocks noChangeShapeType="1"/>
          </p:cNvSpPr>
          <p:nvPr/>
        </p:nvSpPr>
        <p:spPr bwMode="auto">
          <a:xfrm>
            <a:off x="7164388" y="1957388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30" name="Line 110"/>
          <p:cNvSpPr>
            <a:spLocks noChangeShapeType="1"/>
          </p:cNvSpPr>
          <p:nvPr/>
        </p:nvSpPr>
        <p:spPr bwMode="auto">
          <a:xfrm>
            <a:off x="8388350" y="1957387"/>
            <a:ext cx="0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31" name="Text Box 111"/>
          <p:cNvSpPr txBox="1">
            <a:spLocks noChangeArrowheads="1"/>
          </p:cNvSpPr>
          <p:nvPr/>
        </p:nvSpPr>
        <p:spPr bwMode="auto">
          <a:xfrm>
            <a:off x="6516689" y="2015609"/>
            <a:ext cx="5032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sp>
        <p:nvSpPr>
          <p:cNvPr id="5232" name="Text Box 112"/>
          <p:cNvSpPr txBox="1">
            <a:spLocks noChangeArrowheads="1"/>
          </p:cNvSpPr>
          <p:nvPr/>
        </p:nvSpPr>
        <p:spPr bwMode="auto">
          <a:xfrm>
            <a:off x="7308851" y="1687116"/>
            <a:ext cx="7207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233" name="Text Box 113"/>
          <p:cNvSpPr txBox="1">
            <a:spLocks noChangeArrowheads="1"/>
          </p:cNvSpPr>
          <p:nvPr/>
        </p:nvSpPr>
        <p:spPr bwMode="auto">
          <a:xfrm>
            <a:off x="6611156" y="3199210"/>
            <a:ext cx="431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234" name="Text Box 114"/>
          <p:cNvSpPr txBox="1">
            <a:spLocks noChangeArrowheads="1"/>
          </p:cNvSpPr>
          <p:nvPr/>
        </p:nvSpPr>
        <p:spPr bwMode="auto">
          <a:xfrm>
            <a:off x="5148263" y="2928938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341311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5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5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5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5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5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5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2000"/>
                                        <p:tgtEl>
                                          <p:spTgt spid="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5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5" dur="2000"/>
                                        <p:tgtEl>
                                          <p:spTgt spid="5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0" dur="2000"/>
                                        <p:tgtEl>
                                          <p:spTgt spid="5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3" dur="2000"/>
                                        <p:tgtEl>
                                          <p:spTgt spid="5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6" dur="2000"/>
                                        <p:tgtEl>
                                          <p:spTgt spid="5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5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5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5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5197" grpId="0"/>
      <p:bldP spid="5198" grpId="0" animBg="1"/>
      <p:bldP spid="5199" grpId="0" animBg="1"/>
      <p:bldP spid="5200" grpId="0" animBg="1"/>
      <p:bldP spid="5201" grpId="0" animBg="1"/>
      <p:bldP spid="5202" grpId="0" animBg="1"/>
      <p:bldP spid="5203" grpId="0" animBg="1"/>
      <p:bldP spid="5204" grpId="0" animBg="1"/>
      <p:bldP spid="5205" grpId="0" animBg="1"/>
      <p:bldP spid="5206" grpId="0" animBg="1"/>
      <p:bldP spid="5207" grpId="0" animBg="1"/>
      <p:bldP spid="5208" grpId="0" animBg="1"/>
      <p:bldP spid="5209" grpId="0" animBg="1"/>
      <p:bldP spid="5210" grpId="0" animBg="1"/>
      <p:bldP spid="5211" grpId="0" animBg="1"/>
      <p:bldP spid="5212" grpId="0" animBg="1"/>
      <p:bldP spid="5213" grpId="0" animBg="1"/>
      <p:bldP spid="5214" grpId="0" animBg="1"/>
      <p:bldP spid="5215" grpId="0" animBg="1"/>
      <p:bldP spid="5216" grpId="0" animBg="1"/>
      <p:bldP spid="5217" grpId="0" animBg="1"/>
      <p:bldP spid="5218" grpId="0" animBg="1"/>
      <p:bldP spid="5219" grpId="0" animBg="1"/>
      <p:bldP spid="5220" grpId="0" animBg="1"/>
      <p:bldP spid="5222" grpId="0" animBg="1"/>
      <p:bldP spid="5223" grpId="0" animBg="1"/>
      <p:bldP spid="5224" grpId="0" animBg="1"/>
      <p:bldP spid="5226" grpId="0" animBg="1"/>
      <p:bldP spid="5227" grpId="0" animBg="1"/>
      <p:bldP spid="5228" grpId="0" animBg="1"/>
      <p:bldP spid="5229" grpId="0" animBg="1"/>
      <p:bldP spid="5230" grpId="0" animBg="1"/>
      <p:bldP spid="5231" grpId="0"/>
      <p:bldP spid="5232" grpId="0"/>
      <p:bldP spid="5233" grpId="0"/>
      <p:bldP spid="5234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</TotalTime>
  <Words>1166</Words>
  <Application>Microsoft Office PowerPoint</Application>
  <PresentationFormat>全屏显示(16:9)</PresentationFormat>
  <Paragraphs>291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650TGp_Proper_pride_light</vt:lpstr>
      <vt:lpstr>9_Office 主题</vt:lpstr>
      <vt:lpstr>Equation</vt:lpstr>
      <vt:lpstr>公式</vt:lpstr>
      <vt:lpstr>§1.2.2 条件语句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91</cp:revision>
  <dcterms:created xsi:type="dcterms:W3CDTF">2011-09-29T10:22:55Z</dcterms:created>
  <dcterms:modified xsi:type="dcterms:W3CDTF">2015-01-06T08:08:23Z</dcterms:modified>
</cp:coreProperties>
</file>