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45"/>
  </p:notesMasterIdLst>
  <p:handoutMasterIdLst>
    <p:handoutMasterId r:id="rId46"/>
  </p:handoutMasterIdLst>
  <p:sldIdLst>
    <p:sldId id="256" r:id="rId3"/>
    <p:sldId id="368" r:id="rId4"/>
    <p:sldId id="369" r:id="rId5"/>
    <p:sldId id="370" r:id="rId6"/>
    <p:sldId id="371" r:id="rId7"/>
    <p:sldId id="372" r:id="rId8"/>
    <p:sldId id="373" r:id="rId9"/>
    <p:sldId id="374" r:id="rId10"/>
    <p:sldId id="409" r:id="rId11"/>
    <p:sldId id="375" r:id="rId12"/>
    <p:sldId id="376" r:id="rId13"/>
    <p:sldId id="367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4" r:id="rId31"/>
    <p:sldId id="396" r:id="rId32"/>
    <p:sldId id="397" r:id="rId33"/>
    <p:sldId id="398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7" r:id="rId42"/>
    <p:sldId id="408" r:id="rId43"/>
    <p:sldId id="395" r:id="rId44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6600"/>
    <a:srgbClr val="8FD2FB"/>
    <a:srgbClr val="FFFF00"/>
    <a:srgbClr val="336600"/>
    <a:srgbClr val="0E8BE0"/>
    <a:srgbClr val="E66036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5167" autoAdjust="0"/>
  </p:normalViewPr>
  <p:slideViewPr>
    <p:cSldViewPr>
      <p:cViewPr varScale="1">
        <p:scale>
          <a:sx n="111" d="100"/>
          <a:sy n="111" d="100"/>
        </p:scale>
        <p:origin x="-605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0.emf"/><Relationship Id="rId7" Type="http://schemas.openxmlformats.org/officeDocument/2006/relationships/image" Target="../media/image34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5100B-049B-4821-B7C7-B2BAD6136063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396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D69E48-58B2-4DCD-B0C2-25326EF3A299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109D1C-318A-465C-A31A-F250E987FDFA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4A438A-633D-4EF3-B84E-C67617EEF32B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773AA9-C27D-4D71-9CD1-CDB18AF5079E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F099E-417C-4A7B-BC6F-1030E1071F0B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5100B-049B-4821-B7C7-B2BAD6136063}" type="slidenum">
              <a:rPr lang="zh-CN" altLang="en-US" smtClean="0"/>
              <a:pPr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316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6303" y="4230138"/>
            <a:ext cx="2193724" cy="8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6303" y="4230138"/>
            <a:ext cx="2193724" cy="8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2569649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316" y="4536166"/>
            <a:ext cx="1775520" cy="66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316" y="4536166"/>
            <a:ext cx="1775520" cy="6611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8.e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e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7.emf"/><Relationship Id="rId5" Type="http://schemas.openxmlformats.org/officeDocument/2006/relationships/image" Target="../media/image14.emf"/><Relationship Id="rId15" Type="http://schemas.openxmlformats.org/officeDocument/2006/relationships/image" Target="../media/image19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oleObject" Target="../embeddings/oleObject1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3.emf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25.e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e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22.emf"/><Relationship Id="rId4" Type="http://schemas.openxmlformats.org/officeDocument/2006/relationships/image" Target="../media/image26.jpe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2.emf"/><Relationship Id="rId18" Type="http://schemas.openxmlformats.org/officeDocument/2006/relationships/oleObject" Target="../embeddings/oleObject20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9.e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34.emf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1.emf"/><Relationship Id="rId5" Type="http://schemas.openxmlformats.org/officeDocument/2006/relationships/image" Target="../media/image28.emf"/><Relationship Id="rId15" Type="http://schemas.openxmlformats.org/officeDocument/2006/relationships/image" Target="../media/image33.e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35.e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30.emf"/><Relationship Id="rId14" Type="http://schemas.openxmlformats.org/officeDocument/2006/relationships/oleObject" Target="../embeddings/oleObject1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6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9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1.3  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算法案例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522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519113" y="307182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58586" y="987574"/>
            <a:ext cx="557075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思考：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把更相减损术与辗转相除法比较，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你有哪些发现？</a:t>
            </a:r>
          </a:p>
        </p:txBody>
      </p:sp>
    </p:spTree>
    <p:extLst>
      <p:ext uri="{BB962C8B-B14F-4D97-AF65-F5344CB8AC3E}">
        <p14:creationId xmlns:p14="http://schemas.microsoft.com/office/powerpoint/2010/main" val="9276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istrator\桌面\新建文件夹 (4)\u=2228172350,2829775356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7" t="7824" r="-13137"/>
          <a:stretch/>
        </p:blipFill>
        <p:spPr bwMode="auto">
          <a:xfrm>
            <a:off x="-7946" y="735546"/>
            <a:ext cx="10404648" cy="399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23" y="0"/>
            <a:ext cx="4285307" cy="73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700020" y="106163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课堂小结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 rot="21198246">
            <a:off x="-5556" y="1817052"/>
            <a:ext cx="48613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m=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nq+r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 rot="21309418">
            <a:off x="4267066" y="1130830"/>
            <a:ext cx="447043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辗转相除法与更相减损术的算理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相似，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有异曲同工之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妙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主要区别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辗转相除法进项的是除法运算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即辗转相除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而更相减损术进行的是减法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运算，即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辗转相减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但实质都是一个不断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的递归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过程。</a:t>
            </a:r>
          </a:p>
        </p:txBody>
      </p:sp>
    </p:spTree>
    <p:extLst>
      <p:ext uri="{BB962C8B-B14F-4D97-AF65-F5344CB8AC3E}">
        <p14:creationId xmlns:p14="http://schemas.microsoft.com/office/powerpoint/2010/main" val="323239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3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900114" y="1113235"/>
            <a:ext cx="7127875" cy="16299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extrusionClr>
                <a:srgbClr val="FF5050"/>
              </a:extrusionClr>
            </a:sp3d>
          </a:bodyPr>
          <a:lstStyle/>
          <a:p>
            <a:pPr algn="ctr"/>
            <a:r>
              <a:rPr lang="zh-CN" altLang="en-US" sz="4000" b="1" kern="10" dirty="0">
                <a:solidFill>
                  <a:srgbClr val="FF5050"/>
                </a:solidFill>
                <a:latin typeface="宋体"/>
                <a:ea typeface="宋体"/>
              </a:rPr>
              <a:t>算法案例</a:t>
            </a:r>
            <a:r>
              <a:rPr lang="zh-CN" altLang="en-US" sz="4000" b="1" kern="10" dirty="0" smtClean="0">
                <a:solidFill>
                  <a:srgbClr val="FF5050"/>
                </a:solidFill>
                <a:latin typeface="宋体"/>
                <a:ea typeface="宋体"/>
              </a:rPr>
              <a:t>（第二课时）</a:t>
            </a:r>
            <a:endParaRPr lang="zh-CN" altLang="en-US" sz="4000" b="1" kern="10" dirty="0">
              <a:solidFill>
                <a:srgbClr val="FF5050"/>
              </a:solidFill>
              <a:latin typeface="宋体"/>
              <a:ea typeface="宋体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339975" y="3706417"/>
            <a:ext cx="47561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6000" dirty="0">
              <a:solidFill>
                <a:srgbClr val="33CC33"/>
              </a:solidFill>
              <a:ea typeface="隶书" pitchFamily="49" charset="-122"/>
            </a:endParaRPr>
          </a:p>
        </p:txBody>
      </p:sp>
      <p:pic>
        <p:nvPicPr>
          <p:cNvPr id="6" name="Picture 2" descr="C:\Documents and Settings\Administrator\桌面\新建文件夹 (4)\u=2958773984,142859092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902" y="2895786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3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istrator\桌面\新建文件夹 (4)\u=88400296,4029052444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4" t="37323" b="23785"/>
          <a:stretch/>
        </p:blipFill>
        <p:spPr bwMode="auto">
          <a:xfrm>
            <a:off x="0" y="897564"/>
            <a:ext cx="9144000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80" y="6379"/>
            <a:ext cx="3818913" cy="68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3779912" y="948302"/>
            <a:ext cx="478678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800" dirty="0">
              <a:solidFill>
                <a:srgbClr val="FFFF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、两个数</a:t>
            </a:r>
            <a:r>
              <a:rPr kumimoji="1" lang="en-US" altLang="zh-CN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21672</a:t>
            </a:r>
            <a:r>
              <a:rPr kumimoji="1" lang="zh-CN" altLang="en-US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8127</a:t>
            </a:r>
            <a:r>
              <a:rPr kumimoji="1" lang="zh-CN" altLang="en-US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的最大公约数是   （      ）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 smtClean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A.2709       B.2606      C.2703       D.2706</a:t>
            </a:r>
            <a:endParaRPr kumimoji="1" lang="en-US" altLang="zh-CN" sz="2800" dirty="0">
              <a:solidFill>
                <a:srgbClr val="FFFF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547664" y="85883"/>
            <a:ext cx="30972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复习引入</a:t>
            </a:r>
            <a:r>
              <a:rPr lang="en-US" altLang="zh-CN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" name="矩形 1"/>
          <p:cNvSpPr/>
          <p:nvPr/>
        </p:nvSpPr>
        <p:spPr>
          <a:xfrm>
            <a:off x="159281" y="1286856"/>
            <a:ext cx="22205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、求两个数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最大公约数的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两种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分别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是（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270073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80" y="6379"/>
            <a:ext cx="3818913" cy="68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393890" y="85883"/>
            <a:ext cx="2555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新课讲解</a:t>
            </a:r>
            <a:r>
              <a:rPr lang="en-US" altLang="zh-CN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 rot="5400000">
            <a:off x="6239586" y="2008414"/>
            <a:ext cx="806054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2800" kern="10" dirty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691680" y="1427271"/>
            <a:ext cx="3709657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怎样求多项式</a:t>
            </a:r>
            <a:r>
              <a:rPr kumimoji="1"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kumimoji="1"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kumimoji="1"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kumimoji="1"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kumimoji="1"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kumimoji="1"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kumimoji="1"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kumimoji="1"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时的值呢？</a:t>
            </a:r>
          </a:p>
        </p:txBody>
      </p:sp>
    </p:spTree>
    <p:extLst>
      <p:ext uri="{BB962C8B-B14F-4D97-AF65-F5344CB8AC3E}">
        <p14:creationId xmlns:p14="http://schemas.microsoft.com/office/powerpoint/2010/main" val="85569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15901" y="357187"/>
            <a:ext cx="88931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计算多项式ｆ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=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ｘ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３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＋ｘ＋１</a:t>
            </a:r>
          </a:p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 = 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的值的算法：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95289" y="1094185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76376" y="1125141"/>
            <a:ext cx="70583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=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ｘ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３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＋ｘ＋１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712913" y="1519238"/>
            <a:ext cx="58913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(5)=5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３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87824" y="1904147"/>
            <a:ext cx="54724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3125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987824" y="2182416"/>
            <a:ext cx="48290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3906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39750" y="2227660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95289" y="2571750"/>
            <a:ext cx="5173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(5)=5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３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1200150" y="2915841"/>
            <a:ext cx="52934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=5×(5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３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187450" y="3226594"/>
            <a:ext cx="619272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=5×(5×(5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３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＋１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208089" y="3537347"/>
            <a:ext cx="63065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=5×(5×(5×(5</a:t>
            </a:r>
            <a:r>
              <a:rPr lang="zh-CN" altLang="en-US" sz="28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+5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1187451" y="3848100"/>
            <a:ext cx="69365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=5×(5×(5×(5 ×(5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+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</a:p>
        </p:txBody>
      </p:sp>
      <p:sp>
        <p:nvSpPr>
          <p:cNvPr id="16398" name="WordArt 14"/>
          <p:cNvSpPr>
            <a:spLocks noChangeArrowheads="1" noChangeShapeType="1" noTextEdit="1"/>
          </p:cNvSpPr>
          <p:nvPr/>
        </p:nvSpPr>
        <p:spPr bwMode="auto">
          <a:xfrm>
            <a:off x="1712913" y="4330747"/>
            <a:ext cx="5811415" cy="4012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分析：两种算法中各用了几次乘法运算？和几次加法运算？</a:t>
            </a:r>
          </a:p>
        </p:txBody>
      </p:sp>
    </p:spTree>
    <p:extLst>
      <p:ext uri="{BB962C8B-B14F-4D97-AF65-F5344CB8AC3E}">
        <p14:creationId xmlns:p14="http://schemas.microsoft.com/office/powerpoint/2010/main" val="240445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16393" grpId="0"/>
      <p:bldP spid="16394" grpId="0"/>
      <p:bldP spid="16395" grpId="0"/>
      <p:bldP spid="16396" grpId="0"/>
      <p:bldP spid="16397" grpId="0"/>
      <p:bldP spid="163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251520" y="339502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grpSp>
        <p:nvGrpSpPr>
          <p:cNvPr id="75793" name="Group 17"/>
          <p:cNvGrpSpPr>
            <a:grpSpLocks/>
          </p:cNvGrpSpPr>
          <p:nvPr/>
        </p:nvGrpSpPr>
        <p:grpSpPr bwMode="auto">
          <a:xfrm>
            <a:off x="1476376" y="411956"/>
            <a:ext cx="7105650" cy="1710929"/>
            <a:chOff x="930" y="346"/>
            <a:chExt cx="4476" cy="1437"/>
          </a:xfrm>
        </p:grpSpPr>
        <p:sp>
          <p:nvSpPr>
            <p:cNvPr id="75780" name="Rectangle 4"/>
            <p:cNvSpPr>
              <a:spLocks noChangeArrowheads="1"/>
            </p:cNvSpPr>
            <p:nvPr/>
          </p:nvSpPr>
          <p:spPr bwMode="auto">
            <a:xfrm>
              <a:off x="930" y="346"/>
              <a:ext cx="4476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因为ｆ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ｘ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=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ｘ</a:t>
              </a:r>
              <a:r>
                <a:rPr lang="zh-CN" altLang="en-US" sz="2800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５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＋ｘ</a:t>
              </a:r>
              <a:r>
                <a:rPr lang="zh-CN" altLang="en-US" sz="2800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４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＋ｘ</a:t>
              </a:r>
              <a:r>
                <a:rPr lang="zh-CN" altLang="en-US" sz="2800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３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＋ｘ</a:t>
              </a:r>
              <a:r>
                <a:rPr lang="zh-CN" altLang="en-US" sz="2800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２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＋ｘ＋１</a:t>
              </a:r>
            </a:p>
          </p:txBody>
        </p:sp>
        <p:sp>
          <p:nvSpPr>
            <p:cNvPr id="75781" name="Rectangle 5"/>
            <p:cNvSpPr>
              <a:spLocks noChangeArrowheads="1"/>
            </p:cNvSpPr>
            <p:nvPr/>
          </p:nvSpPr>
          <p:spPr bwMode="auto">
            <a:xfrm>
              <a:off x="975" y="663"/>
              <a:ext cx="3808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所以ｆ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(5)=5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５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４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３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２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</a:t>
              </a:r>
            </a:p>
          </p:txBody>
        </p:sp>
        <p:sp>
          <p:nvSpPr>
            <p:cNvPr id="75782" name="Rectangle 6"/>
            <p:cNvSpPr>
              <a:spLocks noChangeArrowheads="1"/>
            </p:cNvSpPr>
            <p:nvPr/>
          </p:nvSpPr>
          <p:spPr bwMode="auto">
            <a:xfrm>
              <a:off x="1927" y="1026"/>
              <a:ext cx="337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=3125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625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</a:t>
              </a:r>
            </a:p>
          </p:txBody>
        </p:sp>
        <p:sp>
          <p:nvSpPr>
            <p:cNvPr id="75783" name="Rectangle 7"/>
            <p:cNvSpPr>
              <a:spLocks noChangeArrowheads="1"/>
            </p:cNvSpPr>
            <p:nvPr/>
          </p:nvSpPr>
          <p:spPr bwMode="auto">
            <a:xfrm>
              <a:off x="1927" y="1344"/>
              <a:ext cx="2880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3906</a:t>
              </a:r>
            </a:p>
          </p:txBody>
        </p:sp>
      </p:grp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323850" y="2409825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grpSp>
        <p:nvGrpSpPr>
          <p:cNvPr id="75794" name="Group 18"/>
          <p:cNvGrpSpPr>
            <a:grpSpLocks/>
          </p:cNvGrpSpPr>
          <p:nvPr/>
        </p:nvGrpSpPr>
        <p:grpSpPr bwMode="auto">
          <a:xfrm>
            <a:off x="395289" y="2787254"/>
            <a:ext cx="7583488" cy="1872853"/>
            <a:chOff x="249" y="2341"/>
            <a:chExt cx="4777" cy="1573"/>
          </a:xfrm>
        </p:grpSpPr>
        <p:sp>
          <p:nvSpPr>
            <p:cNvPr id="75785" name="Rectangle 9"/>
            <p:cNvSpPr>
              <a:spLocks noChangeArrowheads="1"/>
            </p:cNvSpPr>
            <p:nvPr/>
          </p:nvSpPr>
          <p:spPr bwMode="auto">
            <a:xfrm>
              <a:off x="249" y="2341"/>
              <a:ext cx="325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ｆ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(5)=5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５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４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３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２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</a:t>
              </a:r>
            </a:p>
          </p:txBody>
        </p:sp>
        <p:sp>
          <p:nvSpPr>
            <p:cNvPr id="75786" name="Rectangle 10"/>
            <p:cNvSpPr>
              <a:spLocks noChangeArrowheads="1"/>
            </p:cNvSpPr>
            <p:nvPr/>
          </p:nvSpPr>
          <p:spPr bwMode="auto">
            <a:xfrm>
              <a:off x="748" y="2659"/>
              <a:ext cx="333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=5×(5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４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３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２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</a:t>
              </a:r>
            </a:p>
          </p:txBody>
        </p:sp>
        <p:sp>
          <p:nvSpPr>
            <p:cNvPr id="75787" name="Rectangle 11"/>
            <p:cNvSpPr>
              <a:spLocks noChangeArrowheads="1"/>
            </p:cNvSpPr>
            <p:nvPr/>
          </p:nvSpPr>
          <p:spPr bwMode="auto">
            <a:xfrm>
              <a:off x="703" y="2976"/>
              <a:ext cx="3901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=5×(5×(5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３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２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＋１</a:t>
              </a:r>
            </a:p>
          </p:txBody>
        </p:sp>
        <p:sp>
          <p:nvSpPr>
            <p:cNvPr id="75788" name="Rectangle 12"/>
            <p:cNvSpPr>
              <a:spLocks noChangeArrowheads="1"/>
            </p:cNvSpPr>
            <p:nvPr/>
          </p:nvSpPr>
          <p:spPr bwMode="auto">
            <a:xfrm>
              <a:off x="703" y="3203"/>
              <a:ext cx="397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=5×(5×(5×(5</a:t>
              </a:r>
              <a:r>
                <a:rPr lang="zh-CN" altLang="en-US" sz="2800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２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+5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</a:t>
              </a:r>
            </a:p>
          </p:txBody>
        </p:sp>
        <p:sp>
          <p:nvSpPr>
            <p:cNvPr id="75789" name="Rectangle 13"/>
            <p:cNvSpPr>
              <a:spLocks noChangeArrowheads="1"/>
            </p:cNvSpPr>
            <p:nvPr/>
          </p:nvSpPr>
          <p:spPr bwMode="auto">
            <a:xfrm>
              <a:off x="657" y="3475"/>
              <a:ext cx="436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=5×(5×(5×(5 ×(5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+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１</a:t>
              </a:r>
            </a:p>
          </p:txBody>
        </p:sp>
      </p:grpSp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539750" y="1977629"/>
            <a:ext cx="7924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共做了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1+2+3+4=10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次乘法运算，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次加法运算。</a:t>
            </a:r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auto">
          <a:xfrm>
            <a:off x="683568" y="4620280"/>
            <a:ext cx="7924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共做了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4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次乘法运算，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次加法运算。</a:t>
            </a:r>
          </a:p>
        </p:txBody>
      </p:sp>
    </p:spTree>
    <p:extLst>
      <p:ext uri="{BB962C8B-B14F-4D97-AF65-F5344CB8AC3E}">
        <p14:creationId xmlns:p14="http://schemas.microsoft.com/office/powerpoint/2010/main" val="352986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4" grpId="0"/>
      <p:bldP spid="75791" grpId="0" autoUpdateAnimBg="0"/>
      <p:bldP spid="7579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79389" y="391716"/>
            <a:ext cx="540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数书九章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》——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秦九韶算法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537288"/>
              </p:ext>
            </p:extLst>
          </p:nvPr>
        </p:nvGraphicFramePr>
        <p:xfrm>
          <a:off x="755650" y="1231107"/>
          <a:ext cx="5164138" cy="422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" name="Equation" r:id="rId4" imgW="2209680" imgH="241200" progId="Equation.DSMT4">
                  <p:embed/>
                </p:oleObj>
              </mc:Choice>
              <mc:Fallback>
                <p:oleObj name="Equation" r:id="rId4" imgW="22096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231107"/>
                        <a:ext cx="5164138" cy="422672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466726" y="790576"/>
            <a:ext cx="4397375" cy="526256"/>
            <a:chOff x="327" y="388"/>
            <a:chExt cx="2770" cy="442"/>
          </a:xfrm>
        </p:grpSpPr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327" y="388"/>
              <a:ext cx="670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设</a:t>
              </a:r>
              <a:r>
                <a:rPr lang="en-US" altLang="zh-CN" sz="28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962" y="391"/>
              <a:ext cx="2135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是一个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次的多项式</a:t>
              </a:r>
            </a:p>
          </p:txBody>
        </p:sp>
      </p:grp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66725" y="1652588"/>
            <a:ext cx="59554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对该多项式按下面的方式进行改写：</a:t>
            </a:r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556499"/>
              </p:ext>
            </p:extLst>
          </p:nvPr>
        </p:nvGraphicFramePr>
        <p:xfrm>
          <a:off x="755650" y="2137173"/>
          <a:ext cx="5094288" cy="416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7" name="公式" r:id="rId6" imgW="2209680" imgH="241200" progId="Equation.3">
                  <p:embed/>
                </p:oleObj>
              </mc:Choice>
              <mc:Fallback>
                <p:oleObj name="公式" r:id="rId6" imgW="22096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137173"/>
                        <a:ext cx="5094288" cy="416719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119858"/>
              </p:ext>
            </p:extLst>
          </p:nvPr>
        </p:nvGraphicFramePr>
        <p:xfrm>
          <a:off x="1509199" y="2444645"/>
          <a:ext cx="4373562" cy="375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8" name="公式" r:id="rId8" imgW="2108160" imgH="241200" progId="Equation.3">
                  <p:embed/>
                </p:oleObj>
              </mc:Choice>
              <mc:Fallback>
                <p:oleObj name="公式" r:id="rId8" imgW="21081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199" y="2444645"/>
                        <a:ext cx="4373562" cy="375047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843373"/>
              </p:ext>
            </p:extLst>
          </p:nvPr>
        </p:nvGraphicFramePr>
        <p:xfrm>
          <a:off x="1467358" y="2792482"/>
          <a:ext cx="6100763" cy="427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9" name="公式" r:id="rId10" imgW="2577960" imgH="241200" progId="Equation.3">
                  <p:embed/>
                </p:oleObj>
              </mc:Choice>
              <mc:Fallback>
                <p:oleObj name="公式" r:id="rId10" imgW="25779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358" y="2792482"/>
                        <a:ext cx="6100763" cy="427434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785954"/>
              </p:ext>
            </p:extLst>
          </p:nvPr>
        </p:nvGraphicFramePr>
        <p:xfrm>
          <a:off x="1426847" y="3147814"/>
          <a:ext cx="1419225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0" name="公式" r:id="rId12" imgW="444240" imgH="101520" progId="Equation.3">
                  <p:embed/>
                </p:oleObj>
              </mc:Choice>
              <mc:Fallback>
                <p:oleObj name="公式" r:id="rId12" imgW="444240" imgH="101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6847" y="3147814"/>
                        <a:ext cx="1419225" cy="24288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677840"/>
              </p:ext>
            </p:extLst>
          </p:nvPr>
        </p:nvGraphicFramePr>
        <p:xfrm>
          <a:off x="1474789" y="3397026"/>
          <a:ext cx="5957887" cy="398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1" name="公式" r:id="rId14" imgW="2552400" imgH="228600" progId="Equation.3">
                  <p:embed/>
                </p:oleObj>
              </mc:Choice>
              <mc:Fallback>
                <p:oleObj name="公式" r:id="rId14" imgW="2552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789" y="3397026"/>
                        <a:ext cx="5957887" cy="39886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6" name="WordArt 14"/>
          <p:cNvSpPr>
            <a:spLocks noChangeArrowheads="1" noChangeShapeType="1" noTextEdit="1"/>
          </p:cNvSpPr>
          <p:nvPr/>
        </p:nvSpPr>
        <p:spPr bwMode="auto">
          <a:xfrm>
            <a:off x="683568" y="3852412"/>
            <a:ext cx="684157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ea typeface="宋体" panose="02010600030101010101" pitchFamily="2" charset="-122"/>
              </a:rPr>
              <a:t>思考：当知道了</a:t>
            </a:r>
            <a:r>
              <a:rPr lang="en-US" altLang="zh-CN" sz="2800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ea typeface="宋体" panose="02010600030101010101" pitchFamily="2" charset="-122"/>
              </a:rPr>
              <a:t>的值后该如何求多项式的值？</a:t>
            </a:r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6084889" y="681038"/>
            <a:ext cx="3059112" cy="2106216"/>
          </a:xfrm>
          <a:prstGeom prst="cloudCallout">
            <a:avLst>
              <a:gd name="adj1" fmla="val -44903"/>
              <a:gd name="adj2" fmla="val 6334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这是怎样的一种改写方式？最后的结果是什么？</a:t>
            </a:r>
          </a:p>
        </p:txBody>
      </p:sp>
    </p:spTree>
    <p:extLst>
      <p:ext uri="{BB962C8B-B14F-4D97-AF65-F5344CB8AC3E}">
        <p14:creationId xmlns:p14="http://schemas.microsoft.com/office/powerpoint/2010/main" val="371564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0" grpId="0"/>
      <p:bldP spid="18446" grpId="0"/>
      <p:bldP spid="184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" t="3426" r="5642" b="10316"/>
          <a:stretch/>
        </p:blipFill>
        <p:spPr bwMode="auto">
          <a:xfrm>
            <a:off x="112889" y="191911"/>
            <a:ext cx="9031111" cy="432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4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853126"/>
              </p:ext>
            </p:extLst>
          </p:nvPr>
        </p:nvGraphicFramePr>
        <p:xfrm>
          <a:off x="651088" y="339502"/>
          <a:ext cx="7581900" cy="448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6" name="公式" r:id="rId5" imgW="2882880" imgH="228600" progId="Equation.3">
                  <p:embed/>
                </p:oleObj>
              </mc:Choice>
              <mc:Fallback>
                <p:oleObj name="公式" r:id="rId5" imgW="2882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088" y="339502"/>
                        <a:ext cx="7581900" cy="44886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6341" y="699542"/>
            <a:ext cx="91614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要求多项式的值，应该先算最内层的一次多项式的值，即</a:t>
            </a: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052689"/>
              </p:ext>
            </p:extLst>
          </p:nvPr>
        </p:nvGraphicFramePr>
        <p:xfrm>
          <a:off x="2889949" y="1222762"/>
          <a:ext cx="2270125" cy="44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7" name="公式" r:id="rId7" imgW="863280" imgH="228600" progId="Equation.3">
                  <p:embed/>
                </p:oleObj>
              </mc:Choice>
              <mc:Fallback>
                <p:oleObj name="公式" r:id="rId7" imgW="863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949" y="1222762"/>
                        <a:ext cx="2270125" cy="44886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88180" y="1563638"/>
            <a:ext cx="73661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然后，由内到外逐层计算一次多项式的值，即</a:t>
            </a: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534278"/>
              </p:ext>
            </p:extLst>
          </p:nvPr>
        </p:nvGraphicFramePr>
        <p:xfrm>
          <a:off x="2915816" y="1994799"/>
          <a:ext cx="2303462" cy="448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8" name="公式" r:id="rId9" imgW="876240" imgH="228600" progId="Equation.3">
                  <p:embed/>
                </p:oleObj>
              </mc:Choice>
              <mc:Fallback>
                <p:oleObj name="公式" r:id="rId9" imgW="8762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994799"/>
                        <a:ext cx="2303462" cy="44886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910738"/>
              </p:ext>
            </p:extLst>
          </p:nvPr>
        </p:nvGraphicFramePr>
        <p:xfrm>
          <a:off x="2915816" y="2383117"/>
          <a:ext cx="2303462" cy="44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9" name="公式" r:id="rId11" imgW="876240" imgH="228600" progId="Equation.3">
                  <p:embed/>
                </p:oleObj>
              </mc:Choice>
              <mc:Fallback>
                <p:oleObj name="公式" r:id="rId11" imgW="8762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383117"/>
                        <a:ext cx="2303462" cy="44886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896468"/>
              </p:ext>
            </p:extLst>
          </p:nvPr>
        </p:nvGraphicFramePr>
        <p:xfrm>
          <a:off x="2915816" y="2787774"/>
          <a:ext cx="833437" cy="150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0" name="公式" r:id="rId13" imgW="317160" imgH="75960" progId="Equation.3">
                  <p:embed/>
                </p:oleObj>
              </mc:Choice>
              <mc:Fallback>
                <p:oleObj name="公式" r:id="rId13" imgW="317160" imgH="75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787774"/>
                        <a:ext cx="833437" cy="150019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092672"/>
              </p:ext>
            </p:extLst>
          </p:nvPr>
        </p:nvGraphicFramePr>
        <p:xfrm>
          <a:off x="2873281" y="2935746"/>
          <a:ext cx="2303462" cy="44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1" name="公式" r:id="rId15" imgW="876240" imgH="228600" progId="Equation.3">
                  <p:embed/>
                </p:oleObj>
              </mc:Choice>
              <mc:Fallback>
                <p:oleObj name="公式" r:id="rId15" imgW="8762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281" y="2935746"/>
                        <a:ext cx="2303462" cy="44886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5364163" y="1924051"/>
            <a:ext cx="2590800" cy="1241822"/>
          </a:xfrm>
          <a:prstGeom prst="cloudCallout">
            <a:avLst>
              <a:gd name="adj1" fmla="val -62194"/>
              <a:gd name="adj2" fmla="val 6198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最后的一项是什么？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598365" y="3684969"/>
            <a:ext cx="77755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这种将求一个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次多项式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的值转化成求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个一次多项式的值的方法，称为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秦九韶算法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0492" name="WordArt 12"/>
          <p:cNvSpPr>
            <a:spLocks noChangeArrowheads="1" noChangeShapeType="1" noTextEdit="1"/>
          </p:cNvSpPr>
          <p:nvPr/>
        </p:nvSpPr>
        <p:spPr bwMode="auto">
          <a:xfrm>
            <a:off x="640450" y="3425104"/>
            <a:ext cx="6769124" cy="3239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思考：在求多项式的值上，这是怎样的一个转化？</a:t>
            </a:r>
          </a:p>
        </p:txBody>
      </p:sp>
    </p:spTree>
    <p:extLst>
      <p:ext uri="{BB962C8B-B14F-4D97-AF65-F5344CB8AC3E}">
        <p14:creationId xmlns:p14="http://schemas.microsoft.com/office/powerpoint/2010/main" val="187610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90" grpId="0" animBg="1"/>
      <p:bldP spid="20491" grpId="0"/>
      <p:bldP spid="2049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900114" y="1113235"/>
            <a:ext cx="7127875" cy="16299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extrusionClr>
                <a:srgbClr val="FF5050"/>
              </a:extrusionClr>
            </a:sp3d>
          </a:bodyPr>
          <a:lstStyle/>
          <a:p>
            <a:pPr algn="ctr"/>
            <a:r>
              <a:rPr lang="zh-CN" altLang="en-US" sz="3600" b="1" kern="10" dirty="0">
                <a:solidFill>
                  <a:srgbClr val="FF5050"/>
                </a:solidFill>
                <a:latin typeface="宋体"/>
                <a:ea typeface="宋体"/>
              </a:rPr>
              <a:t>算法案例</a:t>
            </a:r>
            <a:r>
              <a:rPr lang="zh-CN" altLang="en-US" sz="3600" b="1" kern="10" dirty="0" smtClean="0">
                <a:solidFill>
                  <a:srgbClr val="FF5050"/>
                </a:solidFill>
                <a:latin typeface="宋体"/>
                <a:ea typeface="宋体"/>
              </a:rPr>
              <a:t>（第一课时）</a:t>
            </a:r>
            <a:endParaRPr lang="zh-CN" altLang="en-US" sz="3600" b="1" kern="10" dirty="0">
              <a:solidFill>
                <a:srgbClr val="FF5050"/>
              </a:solidFill>
              <a:latin typeface="宋体"/>
              <a:ea typeface="宋体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339975" y="3706417"/>
            <a:ext cx="47561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6000" dirty="0">
              <a:solidFill>
                <a:srgbClr val="33CC33"/>
              </a:solidFill>
              <a:ea typeface="隶书" pitchFamily="49" charset="-122"/>
            </a:endParaRPr>
          </a:p>
        </p:txBody>
      </p:sp>
      <p:pic>
        <p:nvPicPr>
          <p:cNvPr id="6" name="Picture 2" descr="C:\Documents and Settings\Administrator\桌面\新建文件夹 (4)\u=2958773984,142859092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49792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757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istrator\桌面\新建文件夹 (4)\u=2573074093,822547715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8" t="607" r="8216" b="-607"/>
          <a:stretch/>
        </p:blipFill>
        <p:spPr bwMode="auto">
          <a:xfrm>
            <a:off x="55206" y="1229136"/>
            <a:ext cx="8918699" cy="262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0" y="1977629"/>
            <a:ext cx="8763000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通过一次式的反复计算，逐步得出高次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多项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式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的值，对于一个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次多项式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只需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做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次乘法和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次加法即可。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683568" y="45501"/>
            <a:ext cx="51847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秦九韶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算法的特点：</a:t>
            </a:r>
          </a:p>
        </p:txBody>
      </p:sp>
    </p:spTree>
    <p:extLst>
      <p:ext uri="{BB962C8B-B14F-4D97-AF65-F5344CB8AC3E}">
        <p14:creationId xmlns:p14="http://schemas.microsoft.com/office/powerpoint/2010/main" val="207404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autoUpdateAnimBg="0"/>
      <p:bldP spid="849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376239" y="232454"/>
            <a:ext cx="33265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例： 已知一个五次多项式为</a:t>
            </a:r>
          </a:p>
        </p:txBody>
      </p:sp>
      <p:graphicFrame>
        <p:nvGraphicFramePr>
          <p:cNvPr id="829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992701"/>
              </p:ext>
            </p:extLst>
          </p:nvPr>
        </p:nvGraphicFramePr>
        <p:xfrm>
          <a:off x="1057057" y="659607"/>
          <a:ext cx="6681787" cy="421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1" name="公式" r:id="rId4" imgW="2717640" imgH="228600" progId="Equation.3">
                  <p:embed/>
                </p:oleObj>
              </mc:Choice>
              <mc:Fallback>
                <p:oleObj name="公式" r:id="rId4" imgW="2717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057" y="659607"/>
                        <a:ext cx="6681787" cy="4214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376239" y="1081088"/>
            <a:ext cx="48173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用秦九韶算法求这个多项式当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5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的值。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1042988" y="1385888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476375" y="1391841"/>
            <a:ext cx="19800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将多项式变形：</a:t>
            </a:r>
          </a:p>
        </p:txBody>
      </p:sp>
      <p:graphicFrame>
        <p:nvGraphicFramePr>
          <p:cNvPr id="82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65923"/>
              </p:ext>
            </p:extLst>
          </p:nvPr>
        </p:nvGraphicFramePr>
        <p:xfrm>
          <a:off x="1067685" y="1816718"/>
          <a:ext cx="7056438" cy="373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2" name="公式" r:id="rId6" imgW="2869920" imgH="203040" progId="Equation.3">
                  <p:embed/>
                </p:oleObj>
              </mc:Choice>
              <mc:Fallback>
                <p:oleObj name="公式" r:id="rId6" imgW="28699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7685" y="1816718"/>
                        <a:ext cx="7056438" cy="373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73871" y="2155726"/>
            <a:ext cx="66127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按由里到外的顺序，依此计算一次多项式当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5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时的值：</a:t>
            </a:r>
          </a:p>
        </p:txBody>
      </p:sp>
      <p:graphicFrame>
        <p:nvGraphicFramePr>
          <p:cNvPr id="8295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821362"/>
              </p:ext>
            </p:extLst>
          </p:nvPr>
        </p:nvGraphicFramePr>
        <p:xfrm>
          <a:off x="1294223" y="3063478"/>
          <a:ext cx="27146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3" name="公式" r:id="rId8" imgW="1091880" imgH="215640" progId="Equation.3">
                  <p:embed/>
                </p:oleObj>
              </mc:Choice>
              <mc:Fallback>
                <p:oleObj name="公式" r:id="rId8" imgW="10918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223" y="3063478"/>
                        <a:ext cx="27146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463233"/>
              </p:ext>
            </p:extLst>
          </p:nvPr>
        </p:nvGraphicFramePr>
        <p:xfrm>
          <a:off x="1356669" y="2626519"/>
          <a:ext cx="979487" cy="425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4" name="公式" r:id="rId10" imgW="393480" imgH="228600" progId="Equation.3">
                  <p:embed/>
                </p:oleObj>
              </mc:Choice>
              <mc:Fallback>
                <p:oleObj name="公式" r:id="rId10" imgW="3934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6669" y="2626519"/>
                        <a:ext cx="979487" cy="4250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3987"/>
              </p:ext>
            </p:extLst>
          </p:nvPr>
        </p:nvGraphicFramePr>
        <p:xfrm>
          <a:off x="1294224" y="3390899"/>
          <a:ext cx="36290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5" name="公式" r:id="rId12" imgW="1460160" imgH="215640" progId="Equation.3">
                  <p:embed/>
                </p:oleObj>
              </mc:Choice>
              <mc:Fallback>
                <p:oleObj name="公式" r:id="rId12" imgW="14601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224" y="3390899"/>
                        <a:ext cx="36290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815425"/>
              </p:ext>
            </p:extLst>
          </p:nvPr>
        </p:nvGraphicFramePr>
        <p:xfrm>
          <a:off x="1294223" y="3718322"/>
          <a:ext cx="4106862" cy="425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6" name="公式" r:id="rId14" imgW="1650960" imgH="228600" progId="Equation.3">
                  <p:embed/>
                </p:oleObj>
              </mc:Choice>
              <mc:Fallback>
                <p:oleObj name="公式" r:id="rId14" imgW="1650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223" y="3718322"/>
                        <a:ext cx="4106862" cy="425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101026"/>
              </p:ext>
            </p:extLst>
          </p:nvPr>
        </p:nvGraphicFramePr>
        <p:xfrm>
          <a:off x="1294223" y="4064793"/>
          <a:ext cx="43227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7" name="公式" r:id="rId16" imgW="1739880" imgH="215640" progId="Equation.3">
                  <p:embed/>
                </p:oleObj>
              </mc:Choice>
              <mc:Fallback>
                <p:oleObj name="公式" r:id="rId16" imgW="17398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223" y="4064793"/>
                        <a:ext cx="432276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898927"/>
              </p:ext>
            </p:extLst>
          </p:nvPr>
        </p:nvGraphicFramePr>
        <p:xfrm>
          <a:off x="1294223" y="4392215"/>
          <a:ext cx="4679950" cy="425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8" name="公式" r:id="rId18" imgW="1879560" imgH="228600" progId="Equation.3">
                  <p:embed/>
                </p:oleObj>
              </mc:Choice>
              <mc:Fallback>
                <p:oleObj name="公式" r:id="rId18" imgW="18795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223" y="4392215"/>
                        <a:ext cx="4679950" cy="425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1042989" y="4612482"/>
            <a:ext cx="48814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所以，当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5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时，多项式的值等于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17255.2</a:t>
            </a:r>
          </a:p>
        </p:txBody>
      </p:sp>
      <p:sp>
        <p:nvSpPr>
          <p:cNvPr id="82960" name="AutoShape 16"/>
          <p:cNvSpPr>
            <a:spLocks noChangeArrowheads="1"/>
          </p:cNvSpPr>
          <p:nvPr/>
        </p:nvSpPr>
        <p:spPr bwMode="auto">
          <a:xfrm>
            <a:off x="5580064" y="2626519"/>
            <a:ext cx="3889375" cy="1674019"/>
          </a:xfrm>
          <a:prstGeom prst="cloudCallout">
            <a:avLst>
              <a:gd name="adj1" fmla="val -49880"/>
              <a:gd name="adj2" fmla="val 3968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你从中看到了怎样的规律？怎么用程序框图来描述呢？</a:t>
            </a:r>
          </a:p>
        </p:txBody>
      </p:sp>
    </p:spTree>
    <p:extLst>
      <p:ext uri="{BB962C8B-B14F-4D97-AF65-F5344CB8AC3E}">
        <p14:creationId xmlns:p14="http://schemas.microsoft.com/office/powerpoint/2010/main" val="311089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  <p:bldP spid="82952" grpId="0"/>
      <p:bldP spid="82959" grpId="0"/>
      <p:bldP spid="829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683568" y="51470"/>
            <a:ext cx="213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程序框图：</a:t>
            </a:r>
          </a:p>
        </p:txBody>
      </p:sp>
      <p:grpSp>
        <p:nvGrpSpPr>
          <p:cNvPr id="86019" name="Group 3"/>
          <p:cNvGrpSpPr>
            <a:grpSpLocks/>
          </p:cNvGrpSpPr>
          <p:nvPr/>
        </p:nvGrpSpPr>
        <p:grpSpPr bwMode="auto">
          <a:xfrm>
            <a:off x="2362200" y="817044"/>
            <a:ext cx="6314256" cy="4206714"/>
            <a:chOff x="2784" y="0"/>
            <a:chExt cx="2832" cy="4341"/>
          </a:xfrm>
        </p:grpSpPr>
        <p:sp>
          <p:nvSpPr>
            <p:cNvPr id="86020" name="AutoShape 4"/>
            <p:cNvSpPr>
              <a:spLocks noChangeArrowheads="1"/>
            </p:cNvSpPr>
            <p:nvPr/>
          </p:nvSpPr>
          <p:spPr bwMode="auto">
            <a:xfrm>
              <a:off x="3456" y="0"/>
              <a:ext cx="672" cy="336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1" name="Text Box 5"/>
            <p:cNvSpPr txBox="1">
              <a:spLocks noChangeArrowheads="1"/>
            </p:cNvSpPr>
            <p:nvPr/>
          </p:nvSpPr>
          <p:spPr bwMode="auto">
            <a:xfrm>
              <a:off x="3504" y="0"/>
              <a:ext cx="67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86022" name="Line 6"/>
            <p:cNvSpPr>
              <a:spLocks noChangeShapeType="1"/>
            </p:cNvSpPr>
            <p:nvPr/>
          </p:nvSpPr>
          <p:spPr bwMode="auto">
            <a:xfrm>
              <a:off x="3744" y="33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3" name="AutoShape 7"/>
            <p:cNvSpPr>
              <a:spLocks noChangeArrowheads="1"/>
            </p:cNvSpPr>
            <p:nvPr/>
          </p:nvSpPr>
          <p:spPr bwMode="auto">
            <a:xfrm>
              <a:off x="2784" y="480"/>
              <a:ext cx="1968" cy="480"/>
            </a:xfrm>
            <a:prstGeom prst="parallelogram">
              <a:avLst>
                <a:gd name="adj" fmla="val 1025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4" name="Text Box 8"/>
            <p:cNvSpPr txBox="1">
              <a:spLocks noChangeArrowheads="1"/>
            </p:cNvSpPr>
            <p:nvPr/>
          </p:nvSpPr>
          <p:spPr bwMode="auto">
            <a:xfrm>
              <a:off x="3091" y="480"/>
              <a:ext cx="1536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kumimoji="1" lang="en-US" altLang="zh-CN" sz="1400" i="1" dirty="0">
                  <a:latin typeface="Times New Roman" pitchFamily="18" charset="0"/>
                  <a:ea typeface="宋体" panose="02010600030101010101" pitchFamily="2" charset="-122"/>
                </a:rPr>
                <a:t>f</a:t>
              </a:r>
              <a:r>
                <a:rPr kumimoji="1" lang="en-US" altLang="zh-CN" sz="1400" dirty="0">
                  <a:latin typeface="Times New Roman" pitchFamily="18" charset="0"/>
                  <a:ea typeface="宋体" panose="02010600030101010101" pitchFamily="2" charset="-122"/>
                </a:rPr>
                <a:t>(</a:t>
              </a:r>
              <a:r>
                <a:rPr kumimoji="1" lang="en-US" altLang="zh-CN" sz="1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  <a:r>
                <a:rPr kumimoji="1" lang="en-US" altLang="zh-CN" sz="1400" dirty="0">
                  <a:latin typeface="Times New Roman" pitchFamily="18" charset="0"/>
                  <a:ea typeface="宋体" panose="02010600030101010101" pitchFamily="2" charset="-122"/>
                </a:rPr>
                <a:t>)</a:t>
              </a:r>
              <a:r>
                <a:rPr kumimoji="1" lang="zh-CN" altLang="en-US" sz="1400" dirty="0">
                  <a:latin typeface="Times New Roman" pitchFamily="18" charset="0"/>
                  <a:ea typeface="宋体" panose="02010600030101010101" pitchFamily="2" charset="-122"/>
                </a:rPr>
                <a:t>的系数</a:t>
              </a:r>
              <a:r>
                <a:rPr kumimoji="1" lang="zh-CN" altLang="en-US" sz="1400" dirty="0" smtClean="0">
                  <a:latin typeface="Times New Roman" pitchFamily="18" charset="0"/>
                  <a:ea typeface="宋体" panose="02010600030101010101" pitchFamily="2" charset="-122"/>
                </a:rPr>
                <a:t>：</a:t>
              </a:r>
              <a:r>
                <a:rPr kumimoji="1" lang="en-US" altLang="zh-CN" sz="1400" baseline="-25000" dirty="0" smtClean="0">
                  <a:latin typeface="Times New Roman" pitchFamily="18" charset="0"/>
                  <a:ea typeface="宋体" panose="02010600030101010101" pitchFamily="2" charset="-122"/>
                </a:rPr>
                <a:t>0</a:t>
              </a:r>
              <a:r>
                <a:rPr kumimoji="1" lang="en-US" altLang="zh-CN" sz="1400" dirty="0" smtClean="0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kumimoji="1" lang="en-US" altLang="zh-CN" sz="1400" i="1" dirty="0" smtClean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1400" baseline="-25000" dirty="0" smtClean="0">
                  <a:latin typeface="Times New Roman" pitchFamily="18" charset="0"/>
                  <a:ea typeface="宋体" panose="02010600030101010101" pitchFamily="2" charset="-122"/>
                </a:rPr>
                <a:t>1</a:t>
              </a:r>
              <a:r>
                <a:rPr kumimoji="1" lang="en-US" altLang="zh-CN" sz="1400" dirty="0" smtClean="0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kumimoji="1" lang="en-US" altLang="zh-CN" sz="1400" i="1" dirty="0" smtClean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1400" baseline="-25000" dirty="0" smtClean="0">
                  <a:latin typeface="Times New Roman" pitchFamily="18" charset="0"/>
                  <a:ea typeface="宋体" panose="02010600030101010101" pitchFamily="2" charset="-122"/>
                </a:rPr>
                <a:t>2</a:t>
              </a:r>
              <a:r>
                <a:rPr kumimoji="1" lang="en-US" altLang="zh-CN" sz="1400" dirty="0" smtClean="0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kumimoji="1" lang="en-US" altLang="zh-CN" sz="1400" i="1" dirty="0" smtClean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1400" baseline="-25000" dirty="0" smtClean="0">
                  <a:latin typeface="Times New Roman" pitchFamily="18" charset="0"/>
                  <a:ea typeface="宋体" panose="02010600030101010101" pitchFamily="2" charset="-122"/>
                </a:rPr>
                <a:t>3</a:t>
              </a:r>
              <a:r>
                <a:rPr kumimoji="1" lang="en-US" altLang="zh-CN" sz="1400" dirty="0" smtClean="0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kumimoji="1" lang="en-US" altLang="zh-CN" sz="1400" i="1" dirty="0" smtClean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1400" baseline="-25000" dirty="0" smtClean="0">
                  <a:latin typeface="Times New Roman" pitchFamily="18" charset="0"/>
                  <a:ea typeface="宋体" panose="02010600030101010101" pitchFamily="2" charset="-122"/>
                </a:rPr>
                <a:t>4</a:t>
              </a:r>
              <a:r>
                <a:rPr kumimoji="1" lang="en-US" altLang="zh-CN" sz="1400" i="1" dirty="0" smtClean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1400" baseline="-25000" dirty="0" smtClean="0">
                  <a:latin typeface="Times New Roman" pitchFamily="18" charset="0"/>
                  <a:ea typeface="宋体" panose="02010600030101010101" pitchFamily="2" charset="-122"/>
                </a:rPr>
                <a:t>5</a:t>
              </a:r>
              <a:endParaRPr kumimoji="1" lang="en-US" altLang="zh-CN" sz="1400" dirty="0"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5" name="AutoShape 9"/>
            <p:cNvSpPr>
              <a:spLocks noChangeArrowheads="1"/>
            </p:cNvSpPr>
            <p:nvPr/>
          </p:nvSpPr>
          <p:spPr bwMode="auto">
            <a:xfrm>
              <a:off x="3168" y="1056"/>
              <a:ext cx="1056" cy="288"/>
            </a:xfrm>
            <a:prstGeom prst="parallelogram">
              <a:avLst>
                <a:gd name="adj" fmla="val 91667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6" name="Text Box 10"/>
            <p:cNvSpPr txBox="1">
              <a:spLocks noChangeArrowheads="1"/>
            </p:cNvSpPr>
            <p:nvPr/>
          </p:nvSpPr>
          <p:spPr bwMode="auto">
            <a:xfrm>
              <a:off x="3415" y="1044"/>
              <a:ext cx="720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kumimoji="1" lang="en-US" altLang="zh-CN" sz="1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  <a:r>
                <a:rPr kumimoji="1" lang="en-US" altLang="zh-CN" sz="1400" baseline="-25000" dirty="0">
                  <a:latin typeface="Times New Roman" pitchFamily="18" charset="0"/>
                  <a:ea typeface="宋体" panose="02010600030101010101" pitchFamily="2" charset="-122"/>
                </a:rPr>
                <a:t>0</a:t>
              </a:r>
              <a:endParaRPr kumimoji="1" lang="en-US" altLang="zh-CN" sz="1400" dirty="0"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7" name="Line 11"/>
            <p:cNvSpPr>
              <a:spLocks noChangeShapeType="1"/>
            </p:cNvSpPr>
            <p:nvPr/>
          </p:nvSpPr>
          <p:spPr bwMode="auto">
            <a:xfrm>
              <a:off x="3744" y="134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8" name="Line 12"/>
            <p:cNvSpPr>
              <a:spLocks noChangeShapeType="1"/>
            </p:cNvSpPr>
            <p:nvPr/>
          </p:nvSpPr>
          <p:spPr bwMode="auto">
            <a:xfrm>
              <a:off x="3744" y="182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29" name="Line 13"/>
            <p:cNvSpPr>
              <a:spLocks noChangeShapeType="1"/>
            </p:cNvSpPr>
            <p:nvPr/>
          </p:nvSpPr>
          <p:spPr bwMode="auto">
            <a:xfrm>
              <a:off x="3744" y="2256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0" name="AutoShape 14"/>
            <p:cNvSpPr>
              <a:spLocks noChangeArrowheads="1"/>
            </p:cNvSpPr>
            <p:nvPr/>
          </p:nvSpPr>
          <p:spPr bwMode="auto">
            <a:xfrm>
              <a:off x="3216" y="3072"/>
              <a:ext cx="1056" cy="384"/>
            </a:xfrm>
            <a:prstGeom prst="diamond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1" name="Text Box 15"/>
            <p:cNvSpPr txBox="1">
              <a:spLocks noChangeArrowheads="1"/>
            </p:cNvSpPr>
            <p:nvPr/>
          </p:nvSpPr>
          <p:spPr bwMode="auto">
            <a:xfrm>
              <a:off x="3408" y="3120"/>
              <a:ext cx="768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kumimoji="1" lang="en-US" altLang="zh-CN" sz="1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≤5?</a:t>
              </a:r>
            </a:p>
          </p:txBody>
        </p:sp>
        <p:sp>
          <p:nvSpPr>
            <p:cNvPr id="86032" name="Line 16"/>
            <p:cNvSpPr>
              <a:spLocks noChangeShapeType="1"/>
            </p:cNvSpPr>
            <p:nvPr/>
          </p:nvSpPr>
          <p:spPr bwMode="auto">
            <a:xfrm>
              <a:off x="3744" y="345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3" name="AutoShape 17"/>
            <p:cNvSpPr>
              <a:spLocks noChangeArrowheads="1"/>
            </p:cNvSpPr>
            <p:nvPr/>
          </p:nvSpPr>
          <p:spPr bwMode="auto">
            <a:xfrm>
              <a:off x="3120" y="3552"/>
              <a:ext cx="1200" cy="384"/>
            </a:xfrm>
            <a:prstGeom prst="parallelogram">
              <a:avLst>
                <a:gd name="adj" fmla="val 7812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4" name="Text Box 18"/>
            <p:cNvSpPr txBox="1">
              <a:spLocks noChangeArrowheads="1"/>
            </p:cNvSpPr>
            <p:nvPr/>
          </p:nvSpPr>
          <p:spPr bwMode="auto">
            <a:xfrm>
              <a:off x="3408" y="3600"/>
              <a:ext cx="816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 dirty="0" smtClean="0">
                  <a:latin typeface="Times New Roman" pitchFamily="18" charset="0"/>
                  <a:ea typeface="宋体" panose="02010600030101010101" pitchFamily="2" charset="-122"/>
                </a:rPr>
                <a:t>   输出</a:t>
              </a:r>
              <a:r>
                <a:rPr kumimoji="1" lang="en-US" altLang="zh-CN" sz="1400" i="1" dirty="0">
                  <a:latin typeface="Times New Roman" pitchFamily="18" charset="0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86035" name="Line 19"/>
            <p:cNvSpPr>
              <a:spLocks noChangeShapeType="1"/>
            </p:cNvSpPr>
            <p:nvPr/>
          </p:nvSpPr>
          <p:spPr bwMode="auto">
            <a:xfrm>
              <a:off x="3744" y="393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6" name="AutoShape 20"/>
            <p:cNvSpPr>
              <a:spLocks noChangeArrowheads="1"/>
            </p:cNvSpPr>
            <p:nvPr/>
          </p:nvSpPr>
          <p:spPr bwMode="auto">
            <a:xfrm>
              <a:off x="3360" y="40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7" name="Text Box 21"/>
            <p:cNvSpPr txBox="1">
              <a:spLocks noChangeArrowheads="1"/>
            </p:cNvSpPr>
            <p:nvPr/>
          </p:nvSpPr>
          <p:spPr bwMode="auto">
            <a:xfrm>
              <a:off x="3456" y="4023"/>
              <a:ext cx="67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结束</a:t>
              </a:r>
              <a:endParaRPr kumimoji="1"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8" name="Line 22"/>
            <p:cNvSpPr>
              <a:spLocks noChangeShapeType="1"/>
            </p:cNvSpPr>
            <p:nvPr/>
          </p:nvSpPr>
          <p:spPr bwMode="auto">
            <a:xfrm>
              <a:off x="4272" y="3264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39" name="Line 23"/>
            <p:cNvSpPr>
              <a:spLocks noChangeShapeType="1"/>
            </p:cNvSpPr>
            <p:nvPr/>
          </p:nvSpPr>
          <p:spPr bwMode="auto">
            <a:xfrm>
              <a:off x="3744" y="9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40" name="Line 24"/>
            <p:cNvSpPr>
              <a:spLocks noChangeShapeType="1"/>
            </p:cNvSpPr>
            <p:nvPr/>
          </p:nvSpPr>
          <p:spPr bwMode="auto">
            <a:xfrm flipV="1">
              <a:off x="5136" y="316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41" name="Text Box 25"/>
            <p:cNvSpPr txBox="1">
              <a:spLocks noChangeArrowheads="1"/>
            </p:cNvSpPr>
            <p:nvPr/>
          </p:nvSpPr>
          <p:spPr bwMode="auto">
            <a:xfrm>
              <a:off x="4512" y="2880"/>
              <a:ext cx="1104" cy="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vx</a:t>
              </a:r>
              <a:r>
                <a:rPr kumimoji="1" lang="en-US" altLang="zh-CN" sz="14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14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5-</a:t>
              </a:r>
              <a:r>
                <a:rPr kumimoji="1" lang="en-US" altLang="zh-CN" sz="1400" i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kumimoji="1" lang="en-US" altLang="zh-CN" sz="1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42" name="Line 26"/>
            <p:cNvSpPr>
              <a:spLocks noChangeShapeType="1"/>
            </p:cNvSpPr>
            <p:nvPr/>
          </p:nvSpPr>
          <p:spPr bwMode="auto">
            <a:xfrm flipV="1">
              <a:off x="5136" y="278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43" name="Text Box 27"/>
            <p:cNvSpPr txBox="1">
              <a:spLocks noChangeArrowheads="1"/>
            </p:cNvSpPr>
            <p:nvPr/>
          </p:nvSpPr>
          <p:spPr bwMode="auto">
            <a:xfrm>
              <a:off x="4752" y="2496"/>
              <a:ext cx="720" cy="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</p:txBody>
        </p:sp>
        <p:sp>
          <p:nvSpPr>
            <p:cNvPr id="86044" name="Line 28"/>
            <p:cNvSpPr>
              <a:spLocks noChangeShapeType="1"/>
            </p:cNvSpPr>
            <p:nvPr/>
          </p:nvSpPr>
          <p:spPr bwMode="auto">
            <a:xfrm flipV="1">
              <a:off x="5136" y="24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45" name="Line 29"/>
            <p:cNvSpPr>
              <a:spLocks noChangeShapeType="1"/>
            </p:cNvSpPr>
            <p:nvPr/>
          </p:nvSpPr>
          <p:spPr bwMode="auto">
            <a:xfrm flipH="1">
              <a:off x="3744" y="2400"/>
              <a:ext cx="1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046" name="Text Box 30"/>
            <p:cNvSpPr txBox="1">
              <a:spLocks noChangeArrowheads="1"/>
            </p:cNvSpPr>
            <p:nvPr/>
          </p:nvSpPr>
          <p:spPr bwMode="auto">
            <a:xfrm>
              <a:off x="3840" y="3360"/>
              <a:ext cx="384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86047" name="Text Box 31"/>
            <p:cNvSpPr txBox="1">
              <a:spLocks noChangeArrowheads="1"/>
            </p:cNvSpPr>
            <p:nvPr/>
          </p:nvSpPr>
          <p:spPr bwMode="auto">
            <a:xfrm>
              <a:off x="4320" y="3216"/>
              <a:ext cx="43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sp>
          <p:nvSpPr>
            <p:cNvPr id="86048" name="Text Box 32"/>
            <p:cNvSpPr txBox="1">
              <a:spLocks noChangeArrowheads="1"/>
            </p:cNvSpPr>
            <p:nvPr/>
          </p:nvSpPr>
          <p:spPr bwMode="auto">
            <a:xfrm>
              <a:off x="3360" y="1530"/>
              <a:ext cx="912" cy="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</p:txBody>
        </p:sp>
        <p:sp>
          <p:nvSpPr>
            <p:cNvPr id="86049" name="Text Box 33"/>
            <p:cNvSpPr txBox="1">
              <a:spLocks noChangeArrowheads="1"/>
            </p:cNvSpPr>
            <p:nvPr/>
          </p:nvSpPr>
          <p:spPr bwMode="auto">
            <a:xfrm>
              <a:off x="3312" y="1920"/>
              <a:ext cx="1008" cy="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kumimoji="1"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v=a</a:t>
              </a:r>
              <a:r>
                <a:rPr kumimoji="1" lang="en-US" altLang="zh-CN" sz="14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kumimoji="1"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86050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098645"/>
              </p:ext>
            </p:extLst>
          </p:nvPr>
        </p:nvGraphicFramePr>
        <p:xfrm>
          <a:off x="269741" y="1257300"/>
          <a:ext cx="179546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公式" r:id="rId3" imgW="1079280" imgH="711000" progId="Equation.3">
                  <p:embed/>
                </p:oleObj>
              </mc:Choice>
              <mc:Fallback>
                <p:oleObj name="公式" r:id="rId3" imgW="107928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741" y="1257300"/>
                        <a:ext cx="1795463" cy="10668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51" name="Text Box 35"/>
          <p:cNvSpPr txBox="1">
            <a:spLocks noChangeArrowheads="1"/>
          </p:cNvSpPr>
          <p:nvPr/>
        </p:nvSpPr>
        <p:spPr bwMode="auto">
          <a:xfrm>
            <a:off x="107504" y="2436504"/>
            <a:ext cx="20574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这是一个在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秦九韶算法中反复执行的步骤，因此可用循环结构来实现。</a:t>
            </a:r>
          </a:p>
        </p:txBody>
      </p:sp>
    </p:spTree>
    <p:extLst>
      <p:ext uri="{BB962C8B-B14F-4D97-AF65-F5344CB8AC3E}">
        <p14:creationId xmlns:p14="http://schemas.microsoft.com/office/powerpoint/2010/main" val="420303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5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Administrator\桌面\新建文件夹 (4)\u=1684119446,2887417745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" t="13442" r="3897" b="15285"/>
          <a:stretch/>
        </p:blipFill>
        <p:spPr bwMode="auto">
          <a:xfrm>
            <a:off x="2" y="0"/>
            <a:ext cx="9143999" cy="440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395288" y="250032"/>
            <a:ext cx="69135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另解：（秦九韶算法的另一种直观算法）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611188" y="1383506"/>
            <a:ext cx="8064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5      2     3.5      -2.6      1.7         -0.8              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116013" y="2463404"/>
            <a:ext cx="1008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2700338" y="2463404"/>
            <a:ext cx="6121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27   138.5   689.9  3451.2   17255.2</a:t>
            </a: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971551" y="1869281"/>
            <a:ext cx="504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</a:p>
        </p:txBody>
      </p:sp>
      <p:sp>
        <p:nvSpPr>
          <p:cNvPr id="88073" name="AutoShape 9"/>
          <p:cNvSpPr>
            <a:spLocks noChangeArrowheads="1"/>
          </p:cNvSpPr>
          <p:nvPr/>
        </p:nvSpPr>
        <p:spPr bwMode="auto">
          <a:xfrm>
            <a:off x="6167496" y="639366"/>
            <a:ext cx="2627312" cy="377429"/>
          </a:xfrm>
          <a:prstGeom prst="wedgeRectCallout">
            <a:avLst>
              <a:gd name="adj1" fmla="val -52007"/>
              <a:gd name="adj2" fmla="val 1812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多项式的系数</a:t>
            </a:r>
          </a:p>
        </p:txBody>
      </p:sp>
      <p:sp>
        <p:nvSpPr>
          <p:cNvPr id="88074" name="AutoShape 10"/>
          <p:cNvSpPr>
            <a:spLocks noChangeArrowheads="1"/>
          </p:cNvSpPr>
          <p:nvPr/>
        </p:nvSpPr>
        <p:spPr bwMode="auto">
          <a:xfrm>
            <a:off x="3681085" y="3273624"/>
            <a:ext cx="2592387" cy="756047"/>
          </a:xfrm>
          <a:prstGeom prst="wedgeRectCallout">
            <a:avLst>
              <a:gd name="adj1" fmla="val 98126"/>
              <a:gd name="adj2" fmla="val -1158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多项式的值</a:t>
            </a: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2843214" y="1869282"/>
            <a:ext cx="5616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25    135    692.5   3449.5   17256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2124075" y="1869282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88077" name="Line 13"/>
          <p:cNvSpPr>
            <a:spLocks noChangeShapeType="1"/>
          </p:cNvSpPr>
          <p:nvPr/>
        </p:nvSpPr>
        <p:spPr bwMode="auto">
          <a:xfrm>
            <a:off x="1763713" y="1437085"/>
            <a:ext cx="0" cy="8643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078" name="Line 14"/>
          <p:cNvSpPr>
            <a:spLocks noChangeShapeType="1"/>
          </p:cNvSpPr>
          <p:nvPr/>
        </p:nvSpPr>
        <p:spPr bwMode="auto">
          <a:xfrm>
            <a:off x="1763713" y="2301479"/>
            <a:ext cx="6696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079" name="Text Box 15"/>
          <p:cNvSpPr txBox="1">
            <a:spLocks noChangeArrowheads="1"/>
          </p:cNvSpPr>
          <p:nvPr/>
        </p:nvSpPr>
        <p:spPr bwMode="auto">
          <a:xfrm>
            <a:off x="2195513" y="2463404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6713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70" grpId="0"/>
      <p:bldP spid="88071" grpId="0"/>
      <p:bldP spid="88072" grpId="0"/>
      <p:bldP spid="88073" grpId="0" animBg="1"/>
      <p:bldP spid="88074" grpId="0" animBg="1"/>
      <p:bldP spid="88076" grpId="0"/>
      <p:bldP spid="88077" grpId="0" animBg="1"/>
      <p:bldP spid="88078" grpId="0" animBg="1"/>
      <p:bldP spid="880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3131840" y="256212"/>
            <a:ext cx="32591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(1</a:t>
            </a:r>
            <a:r>
              <a:rPr kumimoji="1" lang="en-US" altLang="zh-CN" sz="2800" dirty="0" smtClean="0">
                <a:latin typeface="Times New Roman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dirty="0" smtClean="0">
                <a:latin typeface="Times New Roman" pitchFamily="18" charset="0"/>
                <a:ea typeface="宋体" panose="02010600030101010101" pitchFamily="2" charset="-122"/>
              </a:rPr>
              <a:t>算法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步骤：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2287291" y="737225"/>
            <a:ext cx="65331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第一步：输入多项式次数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、最高次项的系数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800" i="1" baseline="-250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和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的值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238958" y="1675139"/>
            <a:ext cx="654440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第二步：将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v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的值初始化为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800" i="1" baseline="-250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，将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i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的值初始化为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-1.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247720" y="2586012"/>
            <a:ext cx="820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第三步：输入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i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次项的系数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800" i="1" baseline="-250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2238958" y="3109232"/>
            <a:ext cx="820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第四步：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v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2800" i="1" dirty="0" err="1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vx</a:t>
            </a:r>
            <a:r>
              <a:rPr kumimoji="1" lang="en-US" altLang="zh-CN" sz="2800" dirty="0" err="1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+</a:t>
            </a:r>
            <a:r>
              <a:rPr kumimoji="1" lang="en-US" altLang="zh-CN" sz="2800" i="1" dirty="0" err="1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800" i="1" baseline="-25000" dirty="0" err="1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i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 i=i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-1.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2287291" y="3629882"/>
            <a:ext cx="65732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第五步：判断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i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是否大于或等于</a:t>
            </a:r>
            <a:r>
              <a:rPr kumimoji="1" lang="en-US" altLang="zh-CN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0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，若是，则返回第三步；否则，输出多项式的值</a:t>
            </a:r>
            <a:r>
              <a:rPr kumimoji="1" lang="en-US" altLang="zh-CN" sz="2800" i="1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v</a:t>
            </a: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107504" y="737225"/>
            <a:ext cx="1656879" cy="273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你能设计程序把“秦九韶算法”表示出来吗？</a:t>
            </a:r>
          </a:p>
        </p:txBody>
      </p:sp>
    </p:spTree>
    <p:extLst>
      <p:ext uri="{BB962C8B-B14F-4D97-AF65-F5344CB8AC3E}">
        <p14:creationId xmlns:p14="http://schemas.microsoft.com/office/powerpoint/2010/main" val="3826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autoUpdateAnimBg="0"/>
      <p:bldP spid="77828" grpId="0" autoUpdateAnimBg="0"/>
      <p:bldP spid="77829" grpId="0" autoUpdateAnimBg="0"/>
      <p:bldP spid="77830" grpId="0" autoUpdateAnimBg="0"/>
      <p:bldP spid="77831" grpId="0" autoUpdateAnimBg="0"/>
      <p:bldP spid="778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2847" r="43458" b="4105"/>
          <a:stretch/>
        </p:blipFill>
        <p:spPr bwMode="auto">
          <a:xfrm>
            <a:off x="32874" y="-154508"/>
            <a:ext cx="7491877" cy="529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323528" y="345641"/>
            <a:ext cx="72008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(</a:t>
            </a:r>
            <a:r>
              <a:rPr kumimoji="1" lang="en-US" altLang="zh-CN" sz="2800" b="1" dirty="0" smtClean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2)</a:t>
            </a:r>
            <a:r>
              <a:rPr kumimoji="1" lang="zh-CN" altLang="en-US" sz="2800" b="1" dirty="0" smtClean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程序框图</a:t>
            </a:r>
            <a:r>
              <a:rPr kumimoji="1" lang="zh-CN" altLang="en-US" sz="36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：</a:t>
            </a:r>
          </a:p>
        </p:txBody>
      </p:sp>
      <p:grpSp>
        <p:nvGrpSpPr>
          <p:cNvPr id="78853" name="Group 5"/>
          <p:cNvGrpSpPr>
            <a:grpSpLocks/>
          </p:cNvGrpSpPr>
          <p:nvPr/>
        </p:nvGrpSpPr>
        <p:grpSpPr bwMode="auto">
          <a:xfrm>
            <a:off x="2339976" y="303610"/>
            <a:ext cx="5184775" cy="4642633"/>
            <a:chOff x="2829" y="55"/>
            <a:chExt cx="2931" cy="4209"/>
          </a:xfrm>
        </p:grpSpPr>
        <p:grpSp>
          <p:nvGrpSpPr>
            <p:cNvPr id="78854" name="Group 6"/>
            <p:cNvGrpSpPr>
              <a:grpSpLocks/>
            </p:cNvGrpSpPr>
            <p:nvPr/>
          </p:nvGrpSpPr>
          <p:grpSpPr bwMode="auto">
            <a:xfrm>
              <a:off x="4440" y="2840"/>
              <a:ext cx="1320" cy="335"/>
              <a:chOff x="4145" y="690"/>
              <a:chExt cx="1320" cy="335"/>
            </a:xfrm>
          </p:grpSpPr>
          <p:sp>
            <p:nvSpPr>
              <p:cNvPr id="78855" name="AutoShape 7"/>
              <p:cNvSpPr>
                <a:spLocks noChangeArrowheads="1"/>
              </p:cNvSpPr>
              <p:nvPr/>
            </p:nvSpPr>
            <p:spPr bwMode="auto">
              <a:xfrm>
                <a:off x="4145" y="707"/>
                <a:ext cx="1320" cy="274"/>
              </a:xfrm>
              <a:prstGeom prst="parallelogram">
                <a:avLst>
                  <a:gd name="adj" fmla="val 120438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56" name="Text Box 8"/>
              <p:cNvSpPr txBox="1">
                <a:spLocks noChangeArrowheads="1"/>
              </p:cNvSpPr>
              <p:nvPr/>
            </p:nvSpPr>
            <p:spPr bwMode="auto">
              <a:xfrm>
                <a:off x="4487" y="690"/>
                <a:ext cx="706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dirty="0"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kumimoji="1" lang="en-US" altLang="zh-CN" i="1" dirty="0" err="1">
                    <a:latin typeface="Times New Roman" pitchFamily="18" charset="0"/>
                    <a:ea typeface="宋体" panose="02010600030101010101" pitchFamily="2" charset="-122"/>
                  </a:rPr>
                  <a:t>a</a:t>
                </a:r>
                <a:r>
                  <a:rPr kumimoji="1" lang="en-US" altLang="zh-CN" i="1" baseline="-25000" dirty="0" err="1"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endParaRPr kumimoji="1" lang="en-US" altLang="zh-CN" i="1" dirty="0">
                  <a:latin typeface="Times New Roman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8857" name="Group 9"/>
            <p:cNvGrpSpPr>
              <a:grpSpLocks/>
            </p:cNvGrpSpPr>
            <p:nvPr/>
          </p:nvGrpSpPr>
          <p:grpSpPr bwMode="auto">
            <a:xfrm>
              <a:off x="2829" y="55"/>
              <a:ext cx="2818" cy="4209"/>
              <a:chOff x="2829" y="55"/>
              <a:chExt cx="2818" cy="4209"/>
            </a:xfrm>
          </p:grpSpPr>
          <p:sp>
            <p:nvSpPr>
              <p:cNvPr id="78858" name="AutoShape 10"/>
              <p:cNvSpPr>
                <a:spLocks noChangeArrowheads="1"/>
              </p:cNvSpPr>
              <p:nvPr/>
            </p:nvSpPr>
            <p:spPr bwMode="auto">
              <a:xfrm>
                <a:off x="3456" y="55"/>
                <a:ext cx="672" cy="336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59" name="Text Box 11"/>
              <p:cNvSpPr txBox="1">
                <a:spLocks noChangeArrowheads="1"/>
              </p:cNvSpPr>
              <p:nvPr/>
            </p:nvSpPr>
            <p:spPr bwMode="auto">
              <a:xfrm>
                <a:off x="3504" y="64"/>
                <a:ext cx="672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>
                    <a:latin typeface="Times New Roman" panose="02020603050405020304" pitchFamily="18" charset="0"/>
                    <a:ea typeface="宋体" panose="02010600030101010101" pitchFamily="2" charset="-122"/>
                  </a:rPr>
                  <a:t>开始</a:t>
                </a:r>
              </a:p>
            </p:txBody>
          </p:sp>
          <p:sp>
            <p:nvSpPr>
              <p:cNvPr id="78860" name="Line 12"/>
              <p:cNvSpPr>
                <a:spLocks noChangeShapeType="1"/>
              </p:cNvSpPr>
              <p:nvPr/>
            </p:nvSpPr>
            <p:spPr bwMode="auto">
              <a:xfrm flipH="1">
                <a:off x="3742" y="391"/>
                <a:ext cx="0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1" name="AutoShape 13"/>
              <p:cNvSpPr>
                <a:spLocks noChangeArrowheads="1"/>
              </p:cNvSpPr>
              <p:nvPr/>
            </p:nvSpPr>
            <p:spPr bwMode="auto">
              <a:xfrm>
                <a:off x="2829" y="571"/>
                <a:ext cx="1729" cy="274"/>
              </a:xfrm>
              <a:prstGeom prst="parallelogram">
                <a:avLst>
                  <a:gd name="adj" fmla="val 157755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2" name="Text Box 14"/>
              <p:cNvSpPr txBox="1">
                <a:spLocks noChangeArrowheads="1"/>
              </p:cNvSpPr>
              <p:nvPr/>
            </p:nvSpPr>
            <p:spPr bwMode="auto">
              <a:xfrm>
                <a:off x="3171" y="554"/>
                <a:ext cx="1161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dirty="0"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kumimoji="1" lang="en-US" altLang="zh-CN" i="1" dirty="0" err="1">
                    <a:latin typeface="Times New Roman" pitchFamily="18" charset="0"/>
                    <a:ea typeface="宋体" panose="02010600030101010101" pitchFamily="2" charset="-122"/>
                  </a:rPr>
                  <a:t>n,a</a:t>
                </a:r>
                <a:r>
                  <a:rPr kumimoji="1" lang="en-US" altLang="zh-CN" i="1" baseline="-25000" dirty="0" err="1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en-US" altLang="zh-CN" i="1" dirty="0" err="1">
                    <a:latin typeface="Times New Roman" pitchFamily="18" charset="0"/>
                    <a:ea typeface="宋体" panose="02010600030101010101" pitchFamily="2" charset="-122"/>
                  </a:rPr>
                  <a:t>,x</a:t>
                </a:r>
                <a:endParaRPr kumimoji="1" lang="en-US" altLang="zh-CN" i="1" dirty="0">
                  <a:latin typeface="Times New Roman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3" name="Line 15"/>
              <p:cNvSpPr>
                <a:spLocks noChangeShapeType="1"/>
              </p:cNvSpPr>
              <p:nvPr/>
            </p:nvSpPr>
            <p:spPr bwMode="auto">
              <a:xfrm flipH="1">
                <a:off x="3742" y="1298"/>
                <a:ext cx="2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4" name="Line 16"/>
              <p:cNvSpPr>
                <a:spLocks noChangeShapeType="1"/>
              </p:cNvSpPr>
              <p:nvPr/>
            </p:nvSpPr>
            <p:spPr bwMode="auto">
              <a:xfrm flipH="1">
                <a:off x="3742" y="1752"/>
                <a:ext cx="0" cy="12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5" name="AutoShape 17"/>
              <p:cNvSpPr>
                <a:spLocks noChangeArrowheads="1"/>
              </p:cNvSpPr>
              <p:nvPr/>
            </p:nvSpPr>
            <p:spPr bwMode="auto">
              <a:xfrm>
                <a:off x="3216" y="3001"/>
                <a:ext cx="1056" cy="384"/>
              </a:xfrm>
              <a:prstGeom prst="diamond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6" name="Text Box 18"/>
              <p:cNvSpPr txBox="1">
                <a:spLocks noChangeArrowheads="1"/>
              </p:cNvSpPr>
              <p:nvPr/>
            </p:nvSpPr>
            <p:spPr bwMode="auto">
              <a:xfrm>
                <a:off x="3473" y="3049"/>
                <a:ext cx="768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dirty="0"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>&gt;=0</a:t>
                </a:r>
                <a:r>
                  <a:rPr kumimoji="1" lang="en-US" altLang="zh-CN" dirty="0">
                    <a:latin typeface="Times New Roman" pitchFamily="18" charset="0"/>
                    <a:ea typeface="宋体" panose="02010600030101010101" pitchFamily="2" charset="-122"/>
                  </a:rPr>
                  <a:t>?</a:t>
                </a:r>
              </a:p>
            </p:txBody>
          </p:sp>
          <p:sp>
            <p:nvSpPr>
              <p:cNvPr id="78867" name="Line 19"/>
              <p:cNvSpPr>
                <a:spLocks noChangeShapeType="1"/>
              </p:cNvSpPr>
              <p:nvPr/>
            </p:nvSpPr>
            <p:spPr bwMode="auto">
              <a:xfrm>
                <a:off x="3742" y="3385"/>
                <a:ext cx="2" cy="1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8" name="AutoShape 20"/>
              <p:cNvSpPr>
                <a:spLocks noChangeArrowheads="1"/>
              </p:cNvSpPr>
              <p:nvPr/>
            </p:nvSpPr>
            <p:spPr bwMode="auto">
              <a:xfrm>
                <a:off x="3120" y="3552"/>
                <a:ext cx="1121" cy="286"/>
              </a:xfrm>
              <a:prstGeom prst="parallelogram">
                <a:avLst>
                  <a:gd name="adj" fmla="val 9799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69" name="Text Box 21"/>
              <p:cNvSpPr txBox="1">
                <a:spLocks noChangeArrowheads="1"/>
              </p:cNvSpPr>
              <p:nvPr/>
            </p:nvSpPr>
            <p:spPr bwMode="auto">
              <a:xfrm>
                <a:off x="3379" y="3521"/>
                <a:ext cx="816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dirty="0">
                    <a:latin typeface="Times New Roman" pitchFamily="18" charset="0"/>
                    <a:ea typeface="宋体" panose="02010600030101010101" pitchFamily="2" charset="-122"/>
                  </a:rPr>
                  <a:t>输出</a:t>
                </a:r>
                <a:r>
                  <a:rPr kumimoji="1" lang="en-US" altLang="zh-CN" i="1" dirty="0">
                    <a:latin typeface="Times New Roman" pitchFamily="18" charset="0"/>
                    <a:ea typeface="宋体" panose="02010600030101010101" pitchFamily="2" charset="-122"/>
                  </a:rPr>
                  <a:t>v</a:t>
                </a:r>
              </a:p>
            </p:txBody>
          </p:sp>
          <p:sp>
            <p:nvSpPr>
              <p:cNvPr id="78870" name="Line 22"/>
              <p:cNvSpPr>
                <a:spLocks noChangeShapeType="1"/>
              </p:cNvSpPr>
              <p:nvPr/>
            </p:nvSpPr>
            <p:spPr bwMode="auto">
              <a:xfrm>
                <a:off x="3742" y="3838"/>
                <a:ext cx="2" cy="1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1" name="AutoShape 23"/>
              <p:cNvSpPr>
                <a:spLocks noChangeArrowheads="1"/>
              </p:cNvSpPr>
              <p:nvPr/>
            </p:nvSpPr>
            <p:spPr bwMode="auto">
              <a:xfrm>
                <a:off x="3360" y="3974"/>
                <a:ext cx="864" cy="288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2" name="Text Box 24"/>
              <p:cNvSpPr txBox="1">
                <a:spLocks noChangeArrowheads="1"/>
              </p:cNvSpPr>
              <p:nvPr/>
            </p:nvSpPr>
            <p:spPr bwMode="auto">
              <a:xfrm>
                <a:off x="3478" y="3929"/>
                <a:ext cx="672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>
                    <a:latin typeface="Times New Roman" panose="02020603050405020304" pitchFamily="18" charset="0"/>
                    <a:ea typeface="宋体" panose="02010600030101010101" pitchFamily="2" charset="-122"/>
                  </a:rPr>
                  <a:t>结束</a:t>
                </a:r>
              </a:p>
            </p:txBody>
          </p:sp>
          <p:sp>
            <p:nvSpPr>
              <p:cNvPr id="78873" name="Line 25"/>
              <p:cNvSpPr>
                <a:spLocks noChangeShapeType="1"/>
              </p:cNvSpPr>
              <p:nvPr/>
            </p:nvSpPr>
            <p:spPr bwMode="auto">
              <a:xfrm>
                <a:off x="4272" y="3203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4" name="Line 26"/>
              <p:cNvSpPr>
                <a:spLocks noChangeShapeType="1"/>
              </p:cNvSpPr>
              <p:nvPr/>
            </p:nvSpPr>
            <p:spPr bwMode="auto">
              <a:xfrm>
                <a:off x="3742" y="845"/>
                <a:ext cx="2" cy="1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5" name="Line 27"/>
              <p:cNvSpPr>
                <a:spLocks noChangeShapeType="1"/>
              </p:cNvSpPr>
              <p:nvPr/>
            </p:nvSpPr>
            <p:spPr bwMode="auto">
              <a:xfrm flipV="1">
                <a:off x="5136" y="3113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6" name="Text Box 28"/>
              <p:cNvSpPr txBox="1">
                <a:spLocks noChangeArrowheads="1"/>
              </p:cNvSpPr>
              <p:nvPr/>
            </p:nvSpPr>
            <p:spPr bwMode="auto">
              <a:xfrm>
                <a:off x="4543" y="2386"/>
                <a:ext cx="1104" cy="3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v=</a:t>
                </a:r>
                <a:r>
                  <a:rPr kumimoji="1" lang="en-US" altLang="zh-CN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vx+a</a:t>
                </a:r>
                <a:r>
                  <a:rPr kumimoji="1" lang="en-US" altLang="zh-CN" i="1" baseline="-250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endParaRPr kumimoji="1"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7" name="Line 29"/>
              <p:cNvSpPr>
                <a:spLocks noChangeShapeType="1"/>
              </p:cNvSpPr>
              <p:nvPr/>
            </p:nvSpPr>
            <p:spPr bwMode="auto">
              <a:xfrm flipV="1">
                <a:off x="5136" y="2699"/>
                <a:ext cx="12" cy="1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78" name="Text Box 30"/>
              <p:cNvSpPr txBox="1">
                <a:spLocks noChangeArrowheads="1"/>
              </p:cNvSpPr>
              <p:nvPr/>
            </p:nvSpPr>
            <p:spPr bwMode="auto">
              <a:xfrm>
                <a:off x="4604" y="1933"/>
                <a:ext cx="998" cy="3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=i</a:t>
                </a:r>
                <a:r>
                  <a:rPr kumimoji="1" lang="en-US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</a:p>
            </p:txBody>
          </p:sp>
          <p:sp>
            <p:nvSpPr>
              <p:cNvPr id="78879" name="Line 31"/>
              <p:cNvSpPr>
                <a:spLocks noChangeShapeType="1"/>
              </p:cNvSpPr>
              <p:nvPr/>
            </p:nvSpPr>
            <p:spPr bwMode="auto">
              <a:xfrm flipV="1">
                <a:off x="5148" y="184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80" name="Line 32"/>
              <p:cNvSpPr>
                <a:spLocks noChangeShapeType="1"/>
              </p:cNvSpPr>
              <p:nvPr/>
            </p:nvSpPr>
            <p:spPr bwMode="auto">
              <a:xfrm flipH="1">
                <a:off x="3744" y="1842"/>
                <a:ext cx="13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881" name="Text Box 33"/>
              <p:cNvSpPr txBox="1">
                <a:spLocks noChangeArrowheads="1"/>
              </p:cNvSpPr>
              <p:nvPr/>
            </p:nvSpPr>
            <p:spPr bwMode="auto">
              <a:xfrm>
                <a:off x="4604" y="3149"/>
                <a:ext cx="384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78882" name="Text Box 34"/>
              <p:cNvSpPr txBox="1">
                <a:spLocks noChangeArrowheads="1"/>
              </p:cNvSpPr>
              <p:nvPr/>
            </p:nvSpPr>
            <p:spPr bwMode="auto">
              <a:xfrm>
                <a:off x="3742" y="3285"/>
                <a:ext cx="432" cy="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</a:p>
            </p:txBody>
          </p:sp>
          <p:sp>
            <p:nvSpPr>
              <p:cNvPr id="78883" name="Text Box 35"/>
              <p:cNvSpPr txBox="1">
                <a:spLocks noChangeArrowheads="1"/>
              </p:cNvSpPr>
              <p:nvPr/>
            </p:nvSpPr>
            <p:spPr bwMode="auto">
              <a:xfrm>
                <a:off x="3360" y="1434"/>
                <a:ext cx="912" cy="3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=n</a:t>
                </a:r>
                <a:r>
                  <a:rPr kumimoji="1" lang="en-US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</a:p>
            </p:txBody>
          </p:sp>
          <p:sp>
            <p:nvSpPr>
              <p:cNvPr id="78884" name="Text Box 36"/>
              <p:cNvSpPr txBox="1">
                <a:spLocks noChangeArrowheads="1"/>
              </p:cNvSpPr>
              <p:nvPr/>
            </p:nvSpPr>
            <p:spPr bwMode="auto">
              <a:xfrm>
                <a:off x="3329" y="1005"/>
                <a:ext cx="912" cy="3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V=a</a:t>
                </a:r>
                <a:r>
                  <a:rPr kumimoji="1" lang="en-US" altLang="zh-CN" i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</a:p>
            </p:txBody>
          </p:sp>
          <p:sp>
            <p:nvSpPr>
              <p:cNvPr id="78885" name="Line 37"/>
              <p:cNvSpPr>
                <a:spLocks noChangeShapeType="1"/>
              </p:cNvSpPr>
              <p:nvPr/>
            </p:nvSpPr>
            <p:spPr bwMode="auto">
              <a:xfrm flipV="1">
                <a:off x="5136" y="2251"/>
                <a:ext cx="12" cy="1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549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" b="4909"/>
          <a:stretch/>
        </p:blipFill>
        <p:spPr bwMode="auto">
          <a:xfrm>
            <a:off x="323529" y="0"/>
            <a:ext cx="576064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539750" y="250031"/>
            <a:ext cx="25923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）程序：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2339752" y="708616"/>
            <a:ext cx="2448272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=“;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=“;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v=a</a:t>
            </a:r>
          </a:p>
          <a:p>
            <a:pPr>
              <a:spcBef>
                <a:spcPct val="50000"/>
              </a:spcBef>
            </a:pP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i=n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&gt;=0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PRINT “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=“;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INPUT “</a:t>
            </a:r>
            <a:r>
              <a:rPr lang="en-US" altLang="zh-CN" sz="14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ai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=“;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v=v*</a:t>
            </a:r>
            <a:r>
              <a:rPr lang="en-US" altLang="zh-CN" sz="14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x+a</a:t>
            </a:r>
            <a:endParaRPr lang="en-US" altLang="zh-CN" sz="1400" i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i=i</a:t>
            </a: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sz="1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</a:p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20854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23850" y="897732"/>
            <a:ext cx="851535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、已知多项式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(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)=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+5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4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+10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+10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+5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+1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秦九韶算法求这个多项式当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=-2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时的值。</a:t>
            </a:r>
            <a:endParaRPr kumimoji="1" lang="zh-CN" altLang="en-US" sz="28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83568" y="123478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41513" y="2355726"/>
            <a:ext cx="851535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、已知多项式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(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)=2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4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-6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-5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baseline="30000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+4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-6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秦九韶算法求这个多项式当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时的值。</a:t>
            </a:r>
            <a:endParaRPr kumimoji="1" lang="zh-CN" altLang="en-US" sz="28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6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Administrator\桌面\新建文件夹 (4)\u=623950363,881077620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2"/>
          <a:stretch/>
        </p:blipFill>
        <p:spPr bwMode="auto">
          <a:xfrm>
            <a:off x="1" y="87475"/>
            <a:ext cx="9144000" cy="448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1521" y="519522"/>
            <a:ext cx="6859587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课堂小结：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、秦九韶算法的方法和步骤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、秦九韶算法的程序框图</a:t>
            </a:r>
            <a:endParaRPr lang="zh-CN" altLang="en-US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5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353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55262" y="51470"/>
            <a:ext cx="50321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、求两个正整数的最大公约数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39750" y="705405"/>
            <a:ext cx="467307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）求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）求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49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67993" y="4371950"/>
            <a:ext cx="51219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、求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 </a:t>
            </a:r>
          </a:p>
        </p:txBody>
      </p:sp>
      <p:grpSp>
        <p:nvGrpSpPr>
          <p:cNvPr id="3105" name="Group 33"/>
          <p:cNvGrpSpPr>
            <a:grpSpLocks/>
          </p:cNvGrpSpPr>
          <p:nvPr/>
        </p:nvGrpSpPr>
        <p:grpSpPr bwMode="auto">
          <a:xfrm>
            <a:off x="555999" y="1709151"/>
            <a:ext cx="2592388" cy="973932"/>
            <a:chOff x="340" y="1281"/>
            <a:chExt cx="1633" cy="818"/>
          </a:xfrm>
        </p:grpSpPr>
        <p:sp>
          <p:nvSpPr>
            <p:cNvPr id="3082" name="Rectangle 10"/>
            <p:cNvSpPr>
              <a:spLocks noChangeArrowheads="1"/>
            </p:cNvSpPr>
            <p:nvPr/>
          </p:nvSpPr>
          <p:spPr bwMode="auto">
            <a:xfrm>
              <a:off x="1157" y="1290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25</a:t>
              </a:r>
            </a:p>
          </p:txBody>
        </p:sp>
        <p:sp>
          <p:nvSpPr>
            <p:cNvPr id="3083" name="Rectangle 11"/>
            <p:cNvSpPr>
              <a:spLocks noChangeArrowheads="1"/>
            </p:cNvSpPr>
            <p:nvPr/>
          </p:nvSpPr>
          <p:spPr bwMode="auto">
            <a:xfrm>
              <a:off x="340" y="1365"/>
              <a:ext cx="682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</a:p>
          </p:txBody>
        </p:sp>
        <p:grpSp>
          <p:nvGrpSpPr>
            <p:cNvPr id="3092" name="Group 20"/>
            <p:cNvGrpSpPr>
              <a:grpSpLocks/>
            </p:cNvGrpSpPr>
            <p:nvPr/>
          </p:nvGrpSpPr>
          <p:grpSpPr bwMode="auto">
            <a:xfrm>
              <a:off x="1066" y="1365"/>
              <a:ext cx="907" cy="272"/>
              <a:chOff x="1066" y="1253"/>
              <a:chExt cx="907" cy="272"/>
            </a:xfrm>
          </p:grpSpPr>
          <p:sp>
            <p:nvSpPr>
              <p:cNvPr id="3086" name="Line 14"/>
              <p:cNvSpPr>
                <a:spLocks noChangeShapeType="1"/>
              </p:cNvSpPr>
              <p:nvPr/>
            </p:nvSpPr>
            <p:spPr bwMode="auto">
              <a:xfrm>
                <a:off x="1066" y="1253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7" name="Line 15"/>
              <p:cNvSpPr>
                <a:spLocks noChangeShapeType="1"/>
              </p:cNvSpPr>
              <p:nvPr/>
            </p:nvSpPr>
            <p:spPr bwMode="auto">
              <a:xfrm>
                <a:off x="1066" y="1525"/>
                <a:ext cx="907" cy="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88" name="Text Box 16"/>
            <p:cNvSpPr txBox="1">
              <a:spLocks noChangeArrowheads="1"/>
            </p:cNvSpPr>
            <p:nvPr/>
          </p:nvSpPr>
          <p:spPr bwMode="auto">
            <a:xfrm>
              <a:off x="816" y="1362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3089" name="Text Box 17"/>
            <p:cNvSpPr txBox="1">
              <a:spLocks noChangeArrowheads="1"/>
            </p:cNvSpPr>
            <p:nvPr/>
          </p:nvSpPr>
          <p:spPr bwMode="auto">
            <a:xfrm>
              <a:off x="1223" y="1660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3090" name="Rectangle 18"/>
            <p:cNvSpPr>
              <a:spLocks noChangeArrowheads="1"/>
            </p:cNvSpPr>
            <p:nvPr/>
          </p:nvSpPr>
          <p:spPr bwMode="auto">
            <a:xfrm>
              <a:off x="1575" y="1281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35</a:t>
              </a:r>
            </a:p>
          </p:txBody>
        </p:sp>
        <p:sp>
          <p:nvSpPr>
            <p:cNvPr id="3091" name="Text Box 19"/>
            <p:cNvSpPr txBox="1">
              <a:spLocks noChangeArrowheads="1"/>
            </p:cNvSpPr>
            <p:nvPr/>
          </p:nvSpPr>
          <p:spPr bwMode="auto">
            <a:xfrm>
              <a:off x="1632" y="1660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635374" y="3128345"/>
            <a:ext cx="2592388" cy="1007269"/>
            <a:chOff x="2910" y="1256"/>
            <a:chExt cx="1633" cy="846"/>
          </a:xfrm>
        </p:grpSpPr>
        <p:sp>
          <p:nvSpPr>
            <p:cNvPr id="3093" name="Rectangle 21"/>
            <p:cNvSpPr>
              <a:spLocks noChangeArrowheads="1"/>
            </p:cNvSpPr>
            <p:nvPr/>
          </p:nvSpPr>
          <p:spPr bwMode="auto">
            <a:xfrm>
              <a:off x="3736" y="1284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49</a:t>
              </a:r>
            </a:p>
          </p:txBody>
        </p:sp>
        <p:sp>
          <p:nvSpPr>
            <p:cNvPr id="3094" name="Rectangle 22"/>
            <p:cNvSpPr>
              <a:spLocks noChangeArrowheads="1"/>
            </p:cNvSpPr>
            <p:nvPr/>
          </p:nvSpPr>
          <p:spPr bwMode="auto">
            <a:xfrm>
              <a:off x="2910" y="1368"/>
              <a:ext cx="682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</a:p>
          </p:txBody>
        </p:sp>
        <p:grpSp>
          <p:nvGrpSpPr>
            <p:cNvPr id="3095" name="Group 23"/>
            <p:cNvGrpSpPr>
              <a:grpSpLocks/>
            </p:cNvGrpSpPr>
            <p:nvPr/>
          </p:nvGrpSpPr>
          <p:grpSpPr bwMode="auto">
            <a:xfrm>
              <a:off x="3636" y="1368"/>
              <a:ext cx="907" cy="272"/>
              <a:chOff x="1066" y="1253"/>
              <a:chExt cx="907" cy="272"/>
            </a:xfrm>
          </p:grpSpPr>
          <p:sp>
            <p:nvSpPr>
              <p:cNvPr id="3096" name="Line 24"/>
              <p:cNvSpPr>
                <a:spLocks noChangeShapeType="1"/>
              </p:cNvSpPr>
              <p:nvPr/>
            </p:nvSpPr>
            <p:spPr bwMode="auto">
              <a:xfrm>
                <a:off x="1066" y="1253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97" name="Line 25"/>
              <p:cNvSpPr>
                <a:spLocks noChangeShapeType="1"/>
              </p:cNvSpPr>
              <p:nvPr/>
            </p:nvSpPr>
            <p:spPr bwMode="auto">
              <a:xfrm>
                <a:off x="1066" y="1525"/>
                <a:ext cx="90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98" name="Text Box 26"/>
            <p:cNvSpPr txBox="1">
              <a:spLocks noChangeArrowheads="1"/>
            </p:cNvSpPr>
            <p:nvPr/>
          </p:nvSpPr>
          <p:spPr bwMode="auto">
            <a:xfrm>
              <a:off x="3386" y="1365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3099" name="Text Box 27"/>
            <p:cNvSpPr txBox="1">
              <a:spLocks noChangeArrowheads="1"/>
            </p:cNvSpPr>
            <p:nvPr/>
          </p:nvSpPr>
          <p:spPr bwMode="auto">
            <a:xfrm>
              <a:off x="3793" y="1663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3100" name="Rectangle 28"/>
            <p:cNvSpPr>
              <a:spLocks noChangeArrowheads="1"/>
            </p:cNvSpPr>
            <p:nvPr/>
          </p:nvSpPr>
          <p:spPr bwMode="auto">
            <a:xfrm>
              <a:off x="4150" y="1256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63</a:t>
              </a:r>
            </a:p>
          </p:txBody>
        </p:sp>
        <p:sp>
          <p:nvSpPr>
            <p:cNvPr id="3101" name="Text Box 29"/>
            <p:cNvSpPr txBox="1">
              <a:spLocks noChangeArrowheads="1"/>
            </p:cNvSpPr>
            <p:nvPr/>
          </p:nvSpPr>
          <p:spPr bwMode="auto">
            <a:xfrm>
              <a:off x="4202" y="1663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9</a:t>
              </a:r>
            </a:p>
          </p:txBody>
        </p:sp>
      </p:grp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3562276" y="1980646"/>
            <a:ext cx="50321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3562276" y="3435259"/>
            <a:ext cx="50321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49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59748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/>
      <p:bldP spid="310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900114" y="1113235"/>
            <a:ext cx="7127875" cy="16299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extrusionClr>
                <a:srgbClr val="FF5050"/>
              </a:extrusionClr>
            </a:sp3d>
          </a:bodyPr>
          <a:lstStyle/>
          <a:p>
            <a:pPr algn="ctr"/>
            <a:r>
              <a:rPr lang="zh-CN" altLang="en-US" sz="3600" b="1" kern="10" dirty="0">
                <a:solidFill>
                  <a:srgbClr val="FF5050"/>
                </a:solidFill>
                <a:latin typeface="宋体"/>
                <a:ea typeface="宋体"/>
              </a:rPr>
              <a:t>算法案例</a:t>
            </a:r>
            <a:r>
              <a:rPr lang="zh-CN" altLang="en-US" sz="3600" b="1" kern="10" dirty="0" smtClean="0">
                <a:solidFill>
                  <a:srgbClr val="FF5050"/>
                </a:solidFill>
                <a:latin typeface="宋体"/>
                <a:ea typeface="宋体"/>
              </a:rPr>
              <a:t>（第三课时）</a:t>
            </a:r>
            <a:endParaRPr lang="zh-CN" altLang="en-US" sz="3600" b="1" kern="10" dirty="0">
              <a:solidFill>
                <a:srgbClr val="FF5050"/>
              </a:solidFill>
              <a:latin typeface="宋体"/>
              <a:ea typeface="宋体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339975" y="3706417"/>
            <a:ext cx="47561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6000" dirty="0">
              <a:solidFill>
                <a:srgbClr val="33CC33"/>
              </a:solidFill>
              <a:ea typeface="隶书" pitchFamily="49" charset="-122"/>
            </a:endParaRPr>
          </a:p>
        </p:txBody>
      </p:sp>
      <p:pic>
        <p:nvPicPr>
          <p:cNvPr id="6" name="Picture 2" descr="C:\Documents and Settings\Administrator\桌面\新建文件夹 (4)\u=2958773984,142859092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95786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28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Administrator\桌面\新建文件夹 (4)\u=2503352299,1086291942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 t="9020" r="6740" b="5030"/>
          <a:stretch/>
        </p:blipFill>
        <p:spPr bwMode="auto">
          <a:xfrm>
            <a:off x="18085" y="652307"/>
            <a:ext cx="9144000" cy="384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80" y="6379"/>
            <a:ext cx="3818913" cy="68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331641" y="130203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一、进位制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 rot="21165072">
            <a:off x="73538" y="878473"/>
            <a:ext cx="313031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</a:t>
            </a:r>
            <a:r>
              <a:rPr kumimoji="0" lang="en-US" altLang="zh-CN" sz="28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P32--33</a:t>
            </a:r>
            <a:r>
              <a:rPr kumimoji="0" lang="zh-CN" altLang="en-US" sz="28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，思考以下问题：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 rot="288210">
            <a:off x="3518184" y="1480378"/>
            <a:ext cx="28974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en-US" altLang="zh-CN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、什么是进位制？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 rot="1562553">
            <a:off x="6779220" y="1542457"/>
            <a:ext cx="226387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en-US" altLang="zh-CN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、最常见的进位制是什么</a:t>
            </a:r>
            <a:r>
              <a:rPr kumimoji="0" lang="zh-CN" altLang="en-US" dirty="0" smtClean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 </a:t>
            </a:r>
            <a:r>
              <a:rPr kumimoji="0" lang="zh-CN" altLang="en-US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除此之外还有哪些常见的进位制</a:t>
            </a:r>
            <a:r>
              <a:rPr kumimoji="0" lang="zh-CN" altLang="en-US" dirty="0" smtClean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 </a:t>
            </a:r>
            <a:r>
              <a:rPr kumimoji="0" lang="zh-CN" altLang="en-US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请举例说明．</a:t>
            </a:r>
          </a:p>
        </p:txBody>
      </p:sp>
    </p:spTree>
    <p:extLst>
      <p:ext uri="{BB962C8B-B14F-4D97-AF65-F5344CB8AC3E}">
        <p14:creationId xmlns:p14="http://schemas.microsoft.com/office/powerpoint/2010/main" val="344681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308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2847" r="43458" b="4105"/>
          <a:stretch/>
        </p:blipFill>
        <p:spPr bwMode="auto">
          <a:xfrm>
            <a:off x="0" y="-42760"/>
            <a:ext cx="9144000" cy="40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23528" y="411956"/>
            <a:ext cx="177800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、我们了解十进制吗？所谓的十进制，它是如何构成的？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059832" y="573528"/>
            <a:ext cx="4751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十进制由两个部分构成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581275" y="2494440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例如：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3721</a:t>
            </a: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947628"/>
              </p:ext>
            </p:extLst>
          </p:nvPr>
        </p:nvGraphicFramePr>
        <p:xfrm>
          <a:off x="2699470" y="2843468"/>
          <a:ext cx="5472112" cy="345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公式" r:id="rId5" imgW="2412720" imgH="203040" progId="Equation.3">
                  <p:embed/>
                </p:oleObj>
              </mc:Choice>
              <mc:Fallback>
                <p:oleObj name="公式" r:id="rId5" imgW="24127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470" y="2843468"/>
                        <a:ext cx="5472112" cy="345281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581275" y="3482659"/>
            <a:ext cx="377539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其它进位制的数又是如何的呢？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2581276" y="960915"/>
            <a:ext cx="6264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第一、它有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十个数字；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2581275" y="1727677"/>
            <a:ext cx="69850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第二、它有“权位”，即从右往左为个位、十位、百位</a:t>
            </a:r>
            <a:r>
              <a:rPr lang="zh-CN" alt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千位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等等。</a:t>
            </a:r>
          </a:p>
        </p:txBody>
      </p:sp>
    </p:spTree>
    <p:extLst>
      <p:ext uri="{BB962C8B-B14F-4D97-AF65-F5344CB8AC3E}">
        <p14:creationId xmlns:p14="http://schemas.microsoft.com/office/powerpoint/2010/main" val="386190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  <p:bldP spid="4105" grpId="0"/>
      <p:bldP spid="4107" grpId="0"/>
      <p:bldP spid="410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2847" r="43458" b="4105"/>
          <a:stretch/>
        </p:blipFill>
        <p:spPr bwMode="auto">
          <a:xfrm>
            <a:off x="2621" y="673792"/>
            <a:ext cx="9144000" cy="24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16073"/>
            <a:ext cx="2952328" cy="68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187624" y="130373"/>
            <a:ext cx="35417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二进制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267744" y="789552"/>
            <a:ext cx="626469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十进制是用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十个数来描述的，二进制是用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两个数字来描述的。如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等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431540" y="875559"/>
            <a:ext cx="172819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（１）二进制的表示方法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411760" y="1989881"/>
            <a:ext cx="62622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区分的写法：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</a:t>
            </a:r>
            <a:r>
              <a:rPr kumimoji="0"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或者（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904013"/>
              </p:ext>
            </p:extLst>
          </p:nvPr>
        </p:nvGraphicFramePr>
        <p:xfrm>
          <a:off x="2411760" y="2571750"/>
          <a:ext cx="5905500" cy="407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" name="公式" r:id="rId5" imgW="2781000" imgH="253800" progId="Equation.3">
                  <p:embed/>
                </p:oleObj>
              </mc:Choice>
              <mc:Fallback>
                <p:oleObj name="公式" r:id="rId5" imgW="27810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571750"/>
                        <a:ext cx="5905500" cy="407194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060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55576" y="123478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二、二进制与十进制的转换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9854" y="699542"/>
            <a:ext cx="76184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、二进制数转化为十进制数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19152" y="1347614"/>
            <a:ext cx="69731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将二进制数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110011</a:t>
            </a:r>
            <a:r>
              <a:rPr kumimoji="0"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化成十进制数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84819" y="2218719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956344" y="2222291"/>
            <a:ext cx="37753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根据进位制的定义可知</a:t>
            </a:r>
          </a:p>
        </p:txBody>
      </p:sp>
      <p:graphicFrame>
        <p:nvGraphicFramePr>
          <p:cNvPr id="61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832499"/>
              </p:ext>
            </p:extLst>
          </p:nvPr>
        </p:nvGraphicFramePr>
        <p:xfrm>
          <a:off x="0" y="2666835"/>
          <a:ext cx="6665502" cy="384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0" name="公式" r:id="rId3" imgW="3314520" imgH="253800" progId="Equation.3">
                  <p:embed/>
                </p:oleObj>
              </mc:Choice>
              <mc:Fallback>
                <p:oleObj name="公式" r:id="rId3" imgW="33145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66835"/>
                        <a:ext cx="6665502" cy="384034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528610"/>
              </p:ext>
            </p:extLst>
          </p:nvPr>
        </p:nvGraphicFramePr>
        <p:xfrm>
          <a:off x="1253119" y="3057860"/>
          <a:ext cx="3195638" cy="288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1" name="公式" r:id="rId5" imgW="1485720" imgH="177480" progId="Equation.3">
                  <p:embed/>
                </p:oleObj>
              </mc:Choice>
              <mc:Fallback>
                <p:oleObj name="公式" r:id="rId5" imgW="14857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3119" y="3057860"/>
                        <a:ext cx="3195638" cy="288131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287231"/>
              </p:ext>
            </p:extLst>
          </p:nvPr>
        </p:nvGraphicFramePr>
        <p:xfrm>
          <a:off x="1314325" y="3424550"/>
          <a:ext cx="655637" cy="288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2" name="公式" r:id="rId7" imgW="304560" imgH="177480" progId="Equation.3">
                  <p:embed/>
                </p:oleObj>
              </mc:Choice>
              <mc:Fallback>
                <p:oleObj name="公式" r:id="rId7" imgW="3045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4325" y="3424550"/>
                        <a:ext cx="655637" cy="288131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101163" y="3885899"/>
            <a:ext cx="38304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110011</a:t>
            </a:r>
            <a:r>
              <a:rPr kumimoji="0"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=51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3874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2" grpId="0"/>
      <p:bldP spid="6153" grpId="0"/>
      <p:bldP spid="6154" grpId="0"/>
      <p:bldP spid="61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619251" y="935176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619251" y="1367374"/>
            <a:ext cx="55948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将下面的二进制数化为十进制数？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677988" y="1853149"/>
            <a:ext cx="14280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260725" y="1853149"/>
            <a:ext cx="15942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111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614488" y="2644036"/>
            <a:ext cx="17604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1111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522063" y="2644036"/>
            <a:ext cx="19266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11111</a:t>
            </a:r>
          </a:p>
        </p:txBody>
      </p:sp>
    </p:spTree>
    <p:extLst>
      <p:ext uri="{BB962C8B-B14F-4D97-AF65-F5344CB8AC3E}">
        <p14:creationId xmlns:p14="http://schemas.microsoft.com/office/powerpoint/2010/main" val="303617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2847" r="43458" b="4105"/>
          <a:stretch/>
        </p:blipFill>
        <p:spPr bwMode="auto">
          <a:xfrm>
            <a:off x="0" y="646172"/>
            <a:ext cx="9144000" cy="311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779112" y="106936"/>
            <a:ext cx="41036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、十进制转换为二进制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63575" y="78938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zh-CN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81124" y="1138619"/>
            <a:ext cx="184260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0"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kumimoji="0"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kumimoji="0"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kumimoji="0"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化为二进制数</a:t>
            </a:r>
          </a:p>
        </p:txBody>
      </p:sp>
      <p:grpSp>
        <p:nvGrpSpPr>
          <p:cNvPr id="15376" name="Group 16"/>
          <p:cNvGrpSpPr>
            <a:grpSpLocks/>
          </p:cNvGrpSpPr>
          <p:nvPr/>
        </p:nvGrpSpPr>
        <p:grpSpPr bwMode="auto">
          <a:xfrm>
            <a:off x="4167188" y="2153328"/>
            <a:ext cx="1052512" cy="323850"/>
            <a:chOff x="1746" y="2024"/>
            <a:chExt cx="816" cy="363"/>
          </a:xfrm>
        </p:grpSpPr>
        <p:sp>
          <p:nvSpPr>
            <p:cNvPr id="15377" name="Line 17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Line 18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78351" y="209975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3533776" y="1190113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4578351" y="242360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15382" name="Group 22"/>
          <p:cNvGrpSpPr>
            <a:grpSpLocks/>
          </p:cNvGrpSpPr>
          <p:nvPr/>
        </p:nvGrpSpPr>
        <p:grpSpPr bwMode="auto">
          <a:xfrm>
            <a:off x="4283076" y="2477178"/>
            <a:ext cx="936625" cy="323850"/>
            <a:chOff x="1746" y="2024"/>
            <a:chExt cx="816" cy="363"/>
          </a:xfrm>
        </p:grpSpPr>
        <p:sp>
          <p:nvSpPr>
            <p:cNvPr id="15383" name="Line 23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Line 24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3641726" y="1523488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578351" y="274745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15387" name="Group 27"/>
          <p:cNvGrpSpPr>
            <a:grpSpLocks/>
          </p:cNvGrpSpPr>
          <p:nvPr/>
        </p:nvGrpSpPr>
        <p:grpSpPr bwMode="auto">
          <a:xfrm>
            <a:off x="4459288" y="2801028"/>
            <a:ext cx="760412" cy="325041"/>
            <a:chOff x="1746" y="2024"/>
            <a:chExt cx="816" cy="363"/>
          </a:xfrm>
        </p:grpSpPr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3857626" y="2190238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578351" y="307130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489576" y="242360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5489576" y="274745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cxnSp>
        <p:nvCxnSpPr>
          <p:cNvPr id="15395" name="AutoShape 35"/>
          <p:cNvCxnSpPr>
            <a:cxnSpLocks noChangeShapeType="1"/>
          </p:cNvCxnSpPr>
          <p:nvPr/>
        </p:nvCxnSpPr>
        <p:spPr bwMode="auto">
          <a:xfrm rot="16200000">
            <a:off x="4374356" y="1721528"/>
            <a:ext cx="2700338" cy="863600"/>
          </a:xfrm>
          <a:prstGeom prst="bentConnector3">
            <a:avLst>
              <a:gd name="adj1" fmla="val 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5221289" y="749582"/>
            <a:ext cx="649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余数</a:t>
            </a:r>
          </a:p>
        </p:txBody>
      </p:sp>
      <p:grpSp>
        <p:nvGrpSpPr>
          <p:cNvPr id="15397" name="Group 37"/>
          <p:cNvGrpSpPr>
            <a:grpSpLocks/>
          </p:cNvGrpSpPr>
          <p:nvPr/>
        </p:nvGrpSpPr>
        <p:grpSpPr bwMode="auto">
          <a:xfrm>
            <a:off x="4067176" y="1829478"/>
            <a:ext cx="1152525" cy="323850"/>
            <a:chOff x="1746" y="2024"/>
            <a:chExt cx="816" cy="363"/>
          </a:xfrm>
        </p:grpSpPr>
        <p:sp>
          <p:nvSpPr>
            <p:cNvPr id="15398" name="Line 38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99" name="Line 39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400" name="Group 40"/>
          <p:cNvGrpSpPr>
            <a:grpSpLocks/>
          </p:cNvGrpSpPr>
          <p:nvPr/>
        </p:nvGrpSpPr>
        <p:grpSpPr bwMode="auto">
          <a:xfrm>
            <a:off x="3995739" y="1505628"/>
            <a:ext cx="1152525" cy="323850"/>
            <a:chOff x="1746" y="2024"/>
            <a:chExt cx="816" cy="363"/>
          </a:xfrm>
        </p:grpSpPr>
        <p:sp>
          <p:nvSpPr>
            <p:cNvPr id="15401" name="Line 41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02" name="Line 42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403" name="Text Box 43"/>
          <p:cNvSpPr txBox="1">
            <a:spLocks noChangeArrowheads="1"/>
          </p:cNvSpPr>
          <p:nvPr/>
        </p:nvSpPr>
        <p:spPr bwMode="auto">
          <a:xfrm>
            <a:off x="4408489" y="1775900"/>
            <a:ext cx="406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</a:p>
        </p:txBody>
      </p:sp>
      <p:sp>
        <p:nvSpPr>
          <p:cNvPr id="15404" name="Text Box 44"/>
          <p:cNvSpPr txBox="1">
            <a:spLocks noChangeArrowheads="1"/>
          </p:cNvSpPr>
          <p:nvPr/>
        </p:nvSpPr>
        <p:spPr bwMode="auto">
          <a:xfrm>
            <a:off x="4408489" y="145205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</a:p>
        </p:txBody>
      </p:sp>
      <p:grpSp>
        <p:nvGrpSpPr>
          <p:cNvPr id="15405" name="Group 45"/>
          <p:cNvGrpSpPr>
            <a:grpSpLocks/>
          </p:cNvGrpSpPr>
          <p:nvPr/>
        </p:nvGrpSpPr>
        <p:grpSpPr bwMode="auto">
          <a:xfrm>
            <a:off x="3852863" y="1181778"/>
            <a:ext cx="1295400" cy="323850"/>
            <a:chOff x="1746" y="2024"/>
            <a:chExt cx="816" cy="363"/>
          </a:xfrm>
        </p:grpSpPr>
        <p:sp>
          <p:nvSpPr>
            <p:cNvPr id="15406" name="Line 46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07" name="Line 47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408" name="Group 48"/>
          <p:cNvGrpSpPr>
            <a:grpSpLocks/>
          </p:cNvGrpSpPr>
          <p:nvPr/>
        </p:nvGrpSpPr>
        <p:grpSpPr bwMode="auto">
          <a:xfrm>
            <a:off x="3708401" y="856738"/>
            <a:ext cx="1439863" cy="323850"/>
            <a:chOff x="1746" y="2024"/>
            <a:chExt cx="816" cy="363"/>
          </a:xfrm>
        </p:grpSpPr>
        <p:sp>
          <p:nvSpPr>
            <p:cNvPr id="15409" name="Line 49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10" name="Line 50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411" name="Text Box 51"/>
          <p:cNvSpPr txBox="1">
            <a:spLocks noChangeArrowheads="1"/>
          </p:cNvSpPr>
          <p:nvPr/>
        </p:nvSpPr>
        <p:spPr bwMode="auto">
          <a:xfrm>
            <a:off x="4408489" y="112820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48</a:t>
            </a:r>
          </a:p>
        </p:txBody>
      </p:sp>
      <p:sp>
        <p:nvSpPr>
          <p:cNvPr id="15412" name="Text Box 52"/>
          <p:cNvSpPr txBox="1">
            <a:spLocks noChangeArrowheads="1"/>
          </p:cNvSpPr>
          <p:nvPr/>
        </p:nvSpPr>
        <p:spPr bwMode="auto">
          <a:xfrm>
            <a:off x="4408489" y="803159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</a:p>
        </p:txBody>
      </p:sp>
      <p:sp>
        <p:nvSpPr>
          <p:cNvPr id="15413" name="Text Box 53"/>
          <p:cNvSpPr txBox="1">
            <a:spLocks noChangeArrowheads="1"/>
          </p:cNvSpPr>
          <p:nvPr/>
        </p:nvSpPr>
        <p:spPr bwMode="auto">
          <a:xfrm>
            <a:off x="3749676" y="1856863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4" name="Text Box 54"/>
          <p:cNvSpPr txBox="1">
            <a:spLocks noChangeArrowheads="1"/>
          </p:cNvSpPr>
          <p:nvPr/>
        </p:nvSpPr>
        <p:spPr bwMode="auto">
          <a:xfrm>
            <a:off x="3965576" y="2523613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5" name="Text Box 55"/>
          <p:cNvSpPr txBox="1">
            <a:spLocks noChangeArrowheads="1"/>
          </p:cNvSpPr>
          <p:nvPr/>
        </p:nvSpPr>
        <p:spPr bwMode="auto">
          <a:xfrm>
            <a:off x="4073526" y="2855797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6" name="Text Box 56"/>
          <p:cNvSpPr txBox="1">
            <a:spLocks noChangeArrowheads="1"/>
          </p:cNvSpPr>
          <p:nvPr/>
        </p:nvSpPr>
        <p:spPr bwMode="auto">
          <a:xfrm>
            <a:off x="3425826" y="856738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7" name="Text Box 57"/>
          <p:cNvSpPr txBox="1">
            <a:spLocks noChangeArrowheads="1"/>
          </p:cNvSpPr>
          <p:nvPr/>
        </p:nvSpPr>
        <p:spPr bwMode="auto">
          <a:xfrm>
            <a:off x="5489576" y="177590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5418" name="Text Box 58"/>
          <p:cNvSpPr txBox="1">
            <a:spLocks noChangeArrowheads="1"/>
          </p:cNvSpPr>
          <p:nvPr/>
        </p:nvSpPr>
        <p:spPr bwMode="auto">
          <a:xfrm>
            <a:off x="5489576" y="209975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419" name="Text Box 59"/>
          <p:cNvSpPr txBox="1">
            <a:spLocks noChangeArrowheads="1"/>
          </p:cNvSpPr>
          <p:nvPr/>
        </p:nvSpPr>
        <p:spPr bwMode="auto">
          <a:xfrm>
            <a:off x="5489576" y="112820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420" name="Text Box 60"/>
          <p:cNvSpPr txBox="1">
            <a:spLocks noChangeArrowheads="1"/>
          </p:cNvSpPr>
          <p:nvPr/>
        </p:nvSpPr>
        <p:spPr bwMode="auto">
          <a:xfrm>
            <a:off x="5489576" y="145205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5421" name="Text Box 61"/>
          <p:cNvSpPr txBox="1">
            <a:spLocks noChangeArrowheads="1"/>
          </p:cNvSpPr>
          <p:nvPr/>
        </p:nvSpPr>
        <p:spPr bwMode="auto">
          <a:xfrm>
            <a:off x="5489576" y="3071300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6588224" y="1289991"/>
            <a:ext cx="199101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将上式各步所得的余数从下到上排列，得到：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89=1011001</a:t>
            </a:r>
            <a:r>
              <a:rPr kumimoji="0" lang="zh-CN" altLang="en-US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5025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/>
      <p:bldP spid="15380" grpId="0"/>
      <p:bldP spid="15381" grpId="0"/>
      <p:bldP spid="15385" grpId="0"/>
      <p:bldP spid="15386" grpId="0"/>
      <p:bldP spid="15390" grpId="0"/>
      <p:bldP spid="15391" grpId="0"/>
      <p:bldP spid="15392" grpId="0"/>
      <p:bldP spid="15393" grpId="0"/>
      <p:bldP spid="15396" grpId="0"/>
      <p:bldP spid="15403" grpId="0"/>
      <p:bldP spid="15404" grpId="0"/>
      <p:bldP spid="15411" grpId="0"/>
      <p:bldP spid="15412" grpId="0"/>
      <p:bldP spid="15413" grpId="0"/>
      <p:bldP spid="15414" grpId="0"/>
      <p:bldP spid="15415" grpId="0"/>
      <p:bldP spid="15416" grpId="0"/>
      <p:bldP spid="15417" grpId="0"/>
      <p:bldP spid="15418" grpId="0"/>
      <p:bldP spid="15419" grpId="0"/>
      <p:bldP spid="15420" grpId="0"/>
      <p:bldP spid="15421" grpId="0"/>
      <p:bldP spid="154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321734" y="945774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321734" y="1377972"/>
            <a:ext cx="55707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将下面的十进制数化为二进制数？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80471" y="1863746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963209" y="1863746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715809" y="1863746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128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638272" y="1863746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256</a:t>
            </a:r>
          </a:p>
        </p:txBody>
      </p:sp>
    </p:spTree>
    <p:extLst>
      <p:ext uri="{BB962C8B-B14F-4D97-AF65-F5344CB8AC3E}">
        <p14:creationId xmlns:p14="http://schemas.microsoft.com/office/powerpoint/2010/main" val="119093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2847" r="43458" b="4105"/>
          <a:stretch/>
        </p:blipFill>
        <p:spPr bwMode="auto">
          <a:xfrm>
            <a:off x="-25105" y="615255"/>
            <a:ext cx="9144000" cy="372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85779" y="92035"/>
            <a:ext cx="41036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、十进制转换为二进制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3575" y="78938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zh-CN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91306" y="960835"/>
            <a:ext cx="165655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0"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kumimoji="0"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kumimoji="0"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kumimoji="0"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化为二进制数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077369" y="796528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672681" y="812007"/>
            <a:ext cx="35189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根据“逢二进一”的原则，有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704557" y="1135857"/>
            <a:ext cx="17235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2×44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4704557" y="1433513"/>
            <a:ext cx="17235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44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2×22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4704557" y="1729978"/>
            <a:ext cx="17140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2×11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683918" y="2027635"/>
            <a:ext cx="15858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2×5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810918" y="2324101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2×2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2359184" y="2579592"/>
            <a:ext cx="66990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2× 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 × 1 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2359184" y="3470406"/>
            <a:ext cx="64219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kumimoji="0"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501961" y="3101074"/>
            <a:ext cx="30059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结合“秦九韶算法”得：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2502820" y="3791466"/>
            <a:ext cx="26710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所以：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89=1011001</a:t>
            </a:r>
            <a:r>
              <a:rPr kumimoji="0" lang="zh-CN" altLang="en-US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8058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  <p:bldP spid="7184" grpId="0"/>
      <p:bldP spid="7185" grpId="0"/>
      <p:bldP spid="7186" grpId="0"/>
      <p:bldP spid="718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2847" r="43458" b="4105"/>
          <a:stretch/>
        </p:blipFill>
        <p:spPr bwMode="auto">
          <a:xfrm>
            <a:off x="0" y="646171"/>
            <a:ext cx="9144000" cy="300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40494" y="892199"/>
            <a:ext cx="195024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0"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 </a:t>
            </a:r>
            <a:r>
              <a:rPr kumimoji="0"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kumimoji="0"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kumimoji="0"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化为五进制数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482725" y="153590"/>
            <a:ext cx="5105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、十进制转换为其它进制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67732" y="819409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021941" y="828922"/>
            <a:ext cx="33867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根据除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取余法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527912" y="1303832"/>
            <a:ext cx="57502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作为除数，相应的除法算式为：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2981325" y="3113523"/>
            <a:ext cx="33185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89=324</a:t>
            </a:r>
            <a:r>
              <a:rPr kumimoji="0"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0"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kumimoji="0" lang="zh-CN" altLang="en-US" sz="2800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25" name="Group 33"/>
          <p:cNvGrpSpPr>
            <a:grpSpLocks/>
          </p:cNvGrpSpPr>
          <p:nvPr/>
        </p:nvGrpSpPr>
        <p:grpSpPr bwMode="auto">
          <a:xfrm>
            <a:off x="5056189" y="1827052"/>
            <a:ext cx="2724151" cy="1602582"/>
            <a:chOff x="1960" y="1978"/>
            <a:chExt cx="1716" cy="1346"/>
          </a:xfrm>
        </p:grpSpPr>
        <p:grpSp>
          <p:nvGrpSpPr>
            <p:cNvPr id="8206" name="Group 14"/>
            <p:cNvGrpSpPr>
              <a:grpSpLocks/>
            </p:cNvGrpSpPr>
            <p:nvPr/>
          </p:nvGrpSpPr>
          <p:grpSpPr bwMode="auto">
            <a:xfrm>
              <a:off x="2290" y="2069"/>
              <a:ext cx="816" cy="272"/>
              <a:chOff x="1746" y="2024"/>
              <a:chExt cx="816" cy="363"/>
            </a:xfrm>
          </p:grpSpPr>
          <p:sp>
            <p:nvSpPr>
              <p:cNvPr id="8201" name="Line 9"/>
              <p:cNvSpPr>
                <a:spLocks noChangeShapeType="1"/>
              </p:cNvSpPr>
              <p:nvPr/>
            </p:nvSpPr>
            <p:spPr bwMode="auto">
              <a:xfrm>
                <a:off x="1746" y="2024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2" name="Line 10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2498" y="1978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89</a:t>
              </a:r>
            </a:p>
          </p:txBody>
        </p:sp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1960" y="2023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2505" y="2257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17</a:t>
              </a:r>
            </a:p>
          </p:txBody>
        </p:sp>
        <p:grpSp>
          <p:nvGrpSpPr>
            <p:cNvPr id="8207" name="Group 15"/>
            <p:cNvGrpSpPr>
              <a:grpSpLocks/>
            </p:cNvGrpSpPr>
            <p:nvPr/>
          </p:nvGrpSpPr>
          <p:grpSpPr bwMode="auto">
            <a:xfrm>
              <a:off x="2381" y="2341"/>
              <a:ext cx="726" cy="272"/>
              <a:chOff x="1746" y="2024"/>
              <a:chExt cx="816" cy="363"/>
            </a:xfrm>
          </p:grpSpPr>
          <p:sp>
            <p:nvSpPr>
              <p:cNvPr id="8208" name="Line 16"/>
              <p:cNvSpPr>
                <a:spLocks noChangeShapeType="1"/>
              </p:cNvSpPr>
              <p:nvPr/>
            </p:nvSpPr>
            <p:spPr bwMode="auto">
              <a:xfrm>
                <a:off x="1746" y="2024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9" name="Line 17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2064" y="2341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>
              <a:off x="2664" y="2559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grpSp>
          <p:nvGrpSpPr>
            <p:cNvPr id="8212" name="Group 20"/>
            <p:cNvGrpSpPr>
              <a:grpSpLocks/>
            </p:cNvGrpSpPr>
            <p:nvPr/>
          </p:nvGrpSpPr>
          <p:grpSpPr bwMode="auto">
            <a:xfrm>
              <a:off x="2517" y="2613"/>
              <a:ext cx="590" cy="273"/>
              <a:chOff x="1746" y="2024"/>
              <a:chExt cx="816" cy="363"/>
            </a:xfrm>
          </p:grpSpPr>
          <p:sp>
            <p:nvSpPr>
              <p:cNvPr id="8213" name="Line 21"/>
              <p:cNvSpPr>
                <a:spLocks noChangeShapeType="1"/>
              </p:cNvSpPr>
              <p:nvPr/>
            </p:nvSpPr>
            <p:spPr bwMode="auto">
              <a:xfrm>
                <a:off x="1746" y="2024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4" name="Line 22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5" name="Text Box 23"/>
            <p:cNvSpPr txBox="1">
              <a:spLocks noChangeArrowheads="1"/>
            </p:cNvSpPr>
            <p:nvPr/>
          </p:nvSpPr>
          <p:spPr bwMode="auto">
            <a:xfrm>
              <a:off x="2245" y="2658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2612" y="2885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3276" y="2349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3276" y="2617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3276" y="2885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cxnSp>
          <p:nvCxnSpPr>
            <p:cNvPr id="8221" name="AutoShape 29"/>
            <p:cNvCxnSpPr>
              <a:cxnSpLocks noChangeShapeType="1"/>
            </p:cNvCxnSpPr>
            <p:nvPr/>
          </p:nvCxnSpPr>
          <p:spPr bwMode="auto">
            <a:xfrm rot="16200000">
              <a:off x="2948" y="2499"/>
              <a:ext cx="908" cy="499"/>
            </a:xfrm>
            <a:prstGeom prst="bentConnector3">
              <a:avLst>
                <a:gd name="adj1" fmla="val 131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23" name="Text Box 31"/>
            <p:cNvSpPr txBox="1">
              <a:spLocks noChangeArrowheads="1"/>
            </p:cNvSpPr>
            <p:nvPr/>
          </p:nvSpPr>
          <p:spPr bwMode="auto">
            <a:xfrm>
              <a:off x="3107" y="1978"/>
              <a:ext cx="56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0"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余数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974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  <p:bldP spid="8199" grpId="0"/>
      <p:bldP spid="8200" grpId="0"/>
      <p:bldP spid="82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46255" y="144573"/>
            <a:ext cx="48526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辗转相除法（欧几里得算法）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0726" y="806054"/>
            <a:ext cx="61478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观察用辗转相除法求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的最大公约数的过程 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720726" y="1331983"/>
            <a:ext cx="7667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 用两数中较大的数除以较小的数，求得商和余数</a:t>
            </a:r>
            <a:b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8251=6105×1+2146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720725" y="2259807"/>
            <a:ext cx="79549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结论： 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的公约数就是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的公约数，求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的最大公约数，只要求出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的公约数就可以了。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755650" y="3123576"/>
            <a:ext cx="770413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 对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重复第一步的做法</a:t>
            </a:r>
            <a:b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6105=2146×2+1813</a:t>
            </a:r>
            <a:b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同理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的最大公约数也是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1813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的最大公约数。 </a:t>
            </a:r>
          </a:p>
        </p:txBody>
      </p:sp>
      <p:sp>
        <p:nvSpPr>
          <p:cNvPr id="4109" name="WordArt 13"/>
          <p:cNvSpPr>
            <a:spLocks noChangeArrowheads="1" noChangeShapeType="1" noTextEdit="1"/>
          </p:cNvSpPr>
          <p:nvPr/>
        </p:nvSpPr>
        <p:spPr bwMode="auto">
          <a:xfrm>
            <a:off x="6084888" y="2930129"/>
            <a:ext cx="1524000" cy="2357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为什么呢？</a:t>
            </a:r>
          </a:p>
        </p:txBody>
      </p:sp>
      <p:sp>
        <p:nvSpPr>
          <p:cNvPr id="4111" name="WordArt 15"/>
          <p:cNvSpPr>
            <a:spLocks noChangeArrowheads="1" noChangeShapeType="1" noTextEdit="1"/>
          </p:cNvSpPr>
          <p:nvPr/>
        </p:nvSpPr>
        <p:spPr bwMode="auto">
          <a:xfrm>
            <a:off x="900113" y="4226719"/>
            <a:ext cx="3962400" cy="2357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思考：从上述的过程你体会到了什么</a:t>
            </a:r>
            <a:r>
              <a:rPr lang="zh-CN" altLang="en-US" sz="2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10695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5" grpId="0"/>
      <p:bldP spid="4106" grpId="0"/>
      <p:bldP spid="4108" grpId="0"/>
      <p:bldP spid="4109" grpId="0" animBg="1"/>
      <p:bldP spid="41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965325" y="358379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611560" y="1707654"/>
            <a:ext cx="4032448" cy="274096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INPUT </a:t>
            </a:r>
            <a:r>
              <a:rPr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a,k,n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pPr algn="ctr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t=a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MOD 10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WHILE 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b=</a:t>
            </a:r>
            <a:r>
              <a:rPr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*^(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\10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MOD 10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WEND</a:t>
            </a:r>
          </a:p>
          <a:p>
            <a:pPr algn="ctr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PRINT  </a:t>
            </a:r>
            <a:r>
              <a:rPr lang="en-US" altLang="zh-CN" sz="24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 algn="ctr"/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END</a:t>
            </a:r>
          </a:p>
          <a:p>
            <a:pPr algn="ctr"/>
            <a:endParaRPr lang="en-US" altLang="zh-CN" sz="24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19548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例题</a:t>
            </a: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的程序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062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Administrator\桌面\新建文件夹 (4)\u=2260382851,1276239835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7" t="14433" r="10442" b="10169"/>
          <a:stretch/>
        </p:blipFill>
        <p:spPr bwMode="auto">
          <a:xfrm>
            <a:off x="0" y="741966"/>
            <a:ext cx="9063886" cy="36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860033" y="1103710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</a:t>
            </a:r>
            <a:endParaRPr kumimoji="0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3888313" y="2083490"/>
            <a:ext cx="533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、掌握二进制与十进制之间的转换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3995936" y="1497922"/>
            <a:ext cx="533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、进位制的概念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43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018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Documents and Settings\Administrator\桌面\新建文件夹 (4)\u=1684119446,2887417745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" t="13442" r="3897" b="15285"/>
          <a:stretch/>
        </p:blipFill>
        <p:spPr bwMode="auto">
          <a:xfrm>
            <a:off x="3940176" y="101464"/>
            <a:ext cx="5263769" cy="441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Documents and Settings\Administrator\桌面\新建文件夹 (4)\u=1684119446,2887417745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" t="13442" r="3897" b="15285"/>
          <a:stretch/>
        </p:blipFill>
        <p:spPr bwMode="auto">
          <a:xfrm>
            <a:off x="-8317" y="87474"/>
            <a:ext cx="3948492" cy="491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66725" y="234554"/>
            <a:ext cx="14750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完整的过程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538163" y="598855"/>
            <a:ext cx="24609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8251=6105×1+2146 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38163" y="1156067"/>
            <a:ext cx="24609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6105=2146×2+1813 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38164" y="1714471"/>
            <a:ext cx="22685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2146=1813×1+333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538164" y="2337198"/>
            <a:ext cx="21403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1813=333×5+148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727076" y="2894410"/>
            <a:ext cx="18838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333=148×2+37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727075" y="3452813"/>
            <a:ext cx="162736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148=37×4+0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3940176" y="198805"/>
            <a:ext cx="512512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用辗转相除法求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225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135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4643438" y="598855"/>
            <a:ext cx="18838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225=135×1+90</a:t>
            </a:r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4643439" y="1238251"/>
            <a:ext cx="17556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135=90×1+45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4826001" y="1832373"/>
            <a:ext cx="12266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90=45×2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395288" y="3868342"/>
            <a:ext cx="35290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显然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37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148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37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的最大公约数，也就是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 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4211638" y="2085976"/>
            <a:ext cx="46799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显然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的最大公约数，也就是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225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135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 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5199063" y="358259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4211638" y="2773829"/>
            <a:ext cx="4464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：从上面的两个例子可以看出计算的规律是什么？ </a:t>
            </a:r>
          </a:p>
        </p:txBody>
      </p:sp>
      <p:sp>
        <p:nvSpPr>
          <p:cNvPr id="7192" name="AutoShape 24"/>
          <p:cNvSpPr>
            <a:spLocks noChangeArrowheads="1"/>
          </p:cNvSpPr>
          <p:nvPr/>
        </p:nvSpPr>
        <p:spPr bwMode="auto">
          <a:xfrm rot="-23543789">
            <a:off x="862014" y="1006079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3" name="AutoShape 25"/>
          <p:cNvSpPr>
            <a:spLocks noChangeArrowheads="1"/>
          </p:cNvSpPr>
          <p:nvPr/>
        </p:nvSpPr>
        <p:spPr bwMode="auto">
          <a:xfrm rot="-23543789">
            <a:off x="1906589" y="1006079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4" name="AutoShape 26"/>
          <p:cNvSpPr>
            <a:spLocks noChangeArrowheads="1"/>
          </p:cNvSpPr>
          <p:nvPr/>
        </p:nvSpPr>
        <p:spPr bwMode="auto">
          <a:xfrm rot="-23543789">
            <a:off x="862014" y="1545431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5" name="AutoShape 27"/>
          <p:cNvSpPr>
            <a:spLocks noChangeArrowheads="1"/>
          </p:cNvSpPr>
          <p:nvPr/>
        </p:nvSpPr>
        <p:spPr bwMode="auto">
          <a:xfrm rot="-23543789">
            <a:off x="1906589" y="1545431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6" name="AutoShape 28"/>
          <p:cNvSpPr>
            <a:spLocks noChangeArrowheads="1"/>
          </p:cNvSpPr>
          <p:nvPr/>
        </p:nvSpPr>
        <p:spPr bwMode="auto">
          <a:xfrm rot="-23543789">
            <a:off x="862014" y="2085975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7" name="AutoShape 29"/>
          <p:cNvSpPr>
            <a:spLocks noChangeArrowheads="1"/>
          </p:cNvSpPr>
          <p:nvPr/>
        </p:nvSpPr>
        <p:spPr bwMode="auto">
          <a:xfrm rot="-23543789">
            <a:off x="1906589" y="2085975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8" name="AutoShape 30"/>
          <p:cNvSpPr>
            <a:spLocks noChangeArrowheads="1"/>
          </p:cNvSpPr>
          <p:nvPr/>
        </p:nvSpPr>
        <p:spPr bwMode="auto">
          <a:xfrm rot="-23543789">
            <a:off x="862014" y="2680097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9" name="AutoShape 31"/>
          <p:cNvSpPr>
            <a:spLocks noChangeArrowheads="1"/>
          </p:cNvSpPr>
          <p:nvPr/>
        </p:nvSpPr>
        <p:spPr bwMode="auto">
          <a:xfrm rot="-23543789">
            <a:off x="1906589" y="2680097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 rot="-23543789">
            <a:off x="862014" y="3165872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 rot="-23543789">
            <a:off x="1906589" y="3165872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 rot="-23543789">
            <a:off x="4822826" y="1006079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 rot="-23543789">
            <a:off x="5580064" y="1006079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4" name="AutoShape 36"/>
          <p:cNvSpPr>
            <a:spLocks noChangeArrowheads="1"/>
          </p:cNvSpPr>
          <p:nvPr/>
        </p:nvSpPr>
        <p:spPr bwMode="auto">
          <a:xfrm rot="-23543789">
            <a:off x="4895851" y="1600200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5" name="AutoShape 37"/>
          <p:cNvSpPr>
            <a:spLocks noChangeArrowheads="1"/>
          </p:cNvSpPr>
          <p:nvPr/>
        </p:nvSpPr>
        <p:spPr bwMode="auto">
          <a:xfrm rot="-23543789">
            <a:off x="5580064" y="1600200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4283075" y="3433763"/>
            <a:ext cx="25635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：用大数除以小数</a:t>
            </a: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4279107" y="3750469"/>
            <a:ext cx="4370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：除数变成被除数，余数变成除数</a:t>
            </a:r>
          </a:p>
        </p:txBody>
      </p:sp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4283076" y="4048126"/>
            <a:ext cx="31486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：重复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，直到余数为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4898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  <p:bldP spid="7177" grpId="0"/>
      <p:bldP spid="7178" grpId="0"/>
      <p:bldP spid="7179" grpId="0"/>
      <p:bldP spid="7180" grpId="0"/>
      <p:bldP spid="7182" grpId="0"/>
      <p:bldP spid="7183" grpId="0"/>
      <p:bldP spid="7184" grpId="0"/>
      <p:bldP spid="7185" grpId="0"/>
      <p:bldP spid="7186" grpId="0"/>
      <p:bldP spid="7187" grpId="0"/>
      <p:bldP spid="7189" grpId="0"/>
      <p:bldP spid="7192" grpId="0" animBg="1"/>
      <p:bldP spid="7193" grpId="0" animBg="1"/>
      <p:bldP spid="7194" grpId="0" animBg="1"/>
      <p:bldP spid="7195" grpId="0" animBg="1"/>
      <p:bldP spid="7196" grpId="0" animBg="1"/>
      <p:bldP spid="7197" grpId="0" animBg="1"/>
      <p:bldP spid="7198" grpId="0" animBg="1"/>
      <p:bldP spid="7199" grpId="0" animBg="1"/>
      <p:bldP spid="7200" grpId="0" animBg="1"/>
      <p:bldP spid="7201" grpId="0" animBg="1"/>
      <p:bldP spid="7202" grpId="0" animBg="1"/>
      <p:bldP spid="7203" grpId="0" animBg="1"/>
      <p:bldP spid="7204" grpId="0" animBg="1"/>
      <p:bldP spid="7205" grpId="0" animBg="1"/>
      <p:bldP spid="7206" grpId="0"/>
      <p:bldP spid="7207" grpId="0"/>
      <p:bldP spid="72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C:\Documents and Settings\Administrator\桌面\新建文件夹 (4)\u=1684119446,2887417745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" t="13442" r="3897" b="15285"/>
          <a:stretch/>
        </p:blipFill>
        <p:spPr bwMode="auto">
          <a:xfrm>
            <a:off x="126327" y="424498"/>
            <a:ext cx="8838159" cy="416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2"/>
            <a:ext cx="8532813" cy="4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68313" y="581889"/>
            <a:ext cx="8280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辗转相除法是一个反复执行直到余数等于</a:t>
            </a: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停止的步骤，这实际上是一个循环结构。</a:t>
            </a:r>
          </a:p>
        </p:txBody>
      </p:sp>
      <p:grpSp>
        <p:nvGrpSpPr>
          <p:cNvPr id="5146" name="Group 26"/>
          <p:cNvGrpSpPr>
            <a:grpSpLocks/>
          </p:cNvGrpSpPr>
          <p:nvPr/>
        </p:nvGrpSpPr>
        <p:grpSpPr bwMode="auto">
          <a:xfrm>
            <a:off x="5892802" y="1289775"/>
            <a:ext cx="2460626" cy="3175398"/>
            <a:chOff x="3878" y="923"/>
            <a:chExt cx="1550" cy="2667"/>
          </a:xfrm>
        </p:grpSpPr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3878" y="923"/>
              <a:ext cx="1550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  <a:ea typeface="宋体" panose="02010600030101010101" pitchFamily="2" charset="-122"/>
                </a:rPr>
                <a:t>8251=6105×1+2146 </a:t>
              </a:r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3878" y="1391"/>
              <a:ext cx="1550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  <a:ea typeface="宋体" panose="02010600030101010101" pitchFamily="2" charset="-122"/>
                </a:rPr>
                <a:t>6105=2146×2+1813 </a:t>
              </a:r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3878" y="1860"/>
              <a:ext cx="1429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  <a:ea typeface="宋体" panose="02010600030101010101" pitchFamily="2" charset="-122"/>
                </a:rPr>
                <a:t>2146=1813×1+333</a:t>
              </a:r>
            </a:p>
          </p:txBody>
        </p:sp>
        <p:sp>
          <p:nvSpPr>
            <p:cNvPr id="5133" name="Rectangle 13"/>
            <p:cNvSpPr>
              <a:spLocks noChangeArrowheads="1"/>
            </p:cNvSpPr>
            <p:nvPr/>
          </p:nvSpPr>
          <p:spPr bwMode="auto">
            <a:xfrm>
              <a:off x="3878" y="2383"/>
              <a:ext cx="134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  <a:ea typeface="宋体" panose="02010600030101010101" pitchFamily="2" charset="-122"/>
                </a:rPr>
                <a:t>1813=333×5+148</a:t>
              </a:r>
            </a:p>
          </p:txBody>
        </p:sp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3997" y="2851"/>
              <a:ext cx="1187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  <a:ea typeface="宋体" panose="02010600030101010101" pitchFamily="2" charset="-122"/>
                </a:rPr>
                <a:t>333=148×2+37</a:t>
              </a:r>
            </a:p>
          </p:txBody>
        </p:sp>
        <p:sp>
          <p:nvSpPr>
            <p:cNvPr id="5135" name="Rectangle 15"/>
            <p:cNvSpPr>
              <a:spLocks noChangeArrowheads="1"/>
            </p:cNvSpPr>
            <p:nvPr/>
          </p:nvSpPr>
          <p:spPr bwMode="auto">
            <a:xfrm>
              <a:off x="3997" y="3254"/>
              <a:ext cx="1025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148=37×4+0</a:t>
              </a:r>
            </a:p>
          </p:txBody>
        </p:sp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 rot="-23543789">
              <a:off x="4082" y="1265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7" name="AutoShape 17"/>
            <p:cNvSpPr>
              <a:spLocks noChangeArrowheads="1"/>
            </p:cNvSpPr>
            <p:nvPr/>
          </p:nvSpPr>
          <p:spPr bwMode="auto">
            <a:xfrm rot="-23543789">
              <a:off x="4740" y="1265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8" name="AutoShape 18"/>
            <p:cNvSpPr>
              <a:spLocks noChangeArrowheads="1"/>
            </p:cNvSpPr>
            <p:nvPr/>
          </p:nvSpPr>
          <p:spPr bwMode="auto">
            <a:xfrm rot="-23543789">
              <a:off x="4082" y="1718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9" name="AutoShape 19"/>
            <p:cNvSpPr>
              <a:spLocks noChangeArrowheads="1"/>
            </p:cNvSpPr>
            <p:nvPr/>
          </p:nvSpPr>
          <p:spPr bwMode="auto">
            <a:xfrm rot="-23543789">
              <a:off x="4740" y="1718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0" name="AutoShape 20"/>
            <p:cNvSpPr>
              <a:spLocks noChangeArrowheads="1"/>
            </p:cNvSpPr>
            <p:nvPr/>
          </p:nvSpPr>
          <p:spPr bwMode="auto">
            <a:xfrm rot="-23543789">
              <a:off x="4082" y="2172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 rot="-23543789">
              <a:off x="4740" y="2172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2" name="AutoShape 22"/>
            <p:cNvSpPr>
              <a:spLocks noChangeArrowheads="1"/>
            </p:cNvSpPr>
            <p:nvPr/>
          </p:nvSpPr>
          <p:spPr bwMode="auto">
            <a:xfrm rot="-23543789">
              <a:off x="4082" y="2671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3" name="AutoShape 23"/>
            <p:cNvSpPr>
              <a:spLocks noChangeArrowheads="1"/>
            </p:cNvSpPr>
            <p:nvPr/>
          </p:nvSpPr>
          <p:spPr bwMode="auto">
            <a:xfrm rot="-23543789">
              <a:off x="4740" y="2671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4" name="AutoShape 24"/>
            <p:cNvSpPr>
              <a:spLocks noChangeArrowheads="1"/>
            </p:cNvSpPr>
            <p:nvPr/>
          </p:nvSpPr>
          <p:spPr bwMode="auto">
            <a:xfrm rot="-23543789">
              <a:off x="4082" y="3079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5" name="AutoShape 25"/>
            <p:cNvSpPr>
              <a:spLocks noChangeArrowheads="1"/>
            </p:cNvSpPr>
            <p:nvPr/>
          </p:nvSpPr>
          <p:spPr bwMode="auto">
            <a:xfrm rot="-23543789">
              <a:off x="4740" y="3079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5996698" y="937200"/>
            <a:ext cx="20842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×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q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447675" y="1369219"/>
            <a:ext cx="35397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用程序框图表示出右边的过程</a:t>
            </a:r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auto">
          <a:xfrm>
            <a:off x="1403351" y="2140744"/>
            <a:ext cx="1584325" cy="269081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MOD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150" name="AutoShape 30"/>
          <p:cNvSpPr>
            <a:spLocks noChangeArrowheads="1"/>
          </p:cNvSpPr>
          <p:nvPr/>
        </p:nvSpPr>
        <p:spPr bwMode="auto">
          <a:xfrm>
            <a:off x="1403351" y="2590801"/>
            <a:ext cx="1584325" cy="269081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151" name="AutoShape 31"/>
          <p:cNvSpPr>
            <a:spLocks noChangeArrowheads="1"/>
          </p:cNvSpPr>
          <p:nvPr/>
        </p:nvSpPr>
        <p:spPr bwMode="auto">
          <a:xfrm>
            <a:off x="1403351" y="3040857"/>
            <a:ext cx="1584325" cy="269081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1403351" y="3490912"/>
            <a:ext cx="1584325" cy="377429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=0?</a:t>
            </a:r>
          </a:p>
        </p:txBody>
      </p:sp>
      <p:cxnSp>
        <p:nvCxnSpPr>
          <p:cNvPr id="5153" name="AutoShape 33"/>
          <p:cNvCxnSpPr>
            <a:cxnSpLocks noChangeShapeType="1"/>
            <a:stCxn id="5149" idx="2"/>
            <a:endCxn id="5150" idx="0"/>
          </p:cNvCxnSpPr>
          <p:nvPr/>
        </p:nvCxnSpPr>
        <p:spPr bwMode="auto">
          <a:xfrm>
            <a:off x="2195513" y="2409825"/>
            <a:ext cx="0" cy="1809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54" name="AutoShape 34"/>
          <p:cNvCxnSpPr>
            <a:cxnSpLocks noChangeShapeType="1"/>
            <a:stCxn id="5150" idx="2"/>
            <a:endCxn id="5151" idx="0"/>
          </p:cNvCxnSpPr>
          <p:nvPr/>
        </p:nvCxnSpPr>
        <p:spPr bwMode="auto">
          <a:xfrm>
            <a:off x="2195513" y="2859881"/>
            <a:ext cx="0" cy="1809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55" name="AutoShape 35"/>
          <p:cNvCxnSpPr>
            <a:cxnSpLocks noChangeShapeType="1"/>
            <a:stCxn id="5151" idx="2"/>
            <a:endCxn id="5152" idx="0"/>
          </p:cNvCxnSpPr>
          <p:nvPr/>
        </p:nvCxnSpPr>
        <p:spPr bwMode="auto">
          <a:xfrm>
            <a:off x="2195513" y="3309938"/>
            <a:ext cx="0" cy="1809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56" name="AutoShape 36"/>
          <p:cNvCxnSpPr>
            <a:cxnSpLocks noChangeShapeType="1"/>
          </p:cNvCxnSpPr>
          <p:nvPr/>
        </p:nvCxnSpPr>
        <p:spPr bwMode="auto">
          <a:xfrm flipH="1" flipV="1">
            <a:off x="2195514" y="1977629"/>
            <a:ext cx="790575" cy="1702594"/>
          </a:xfrm>
          <a:prstGeom prst="bentConnector4">
            <a:avLst>
              <a:gd name="adj1" fmla="val -67472"/>
              <a:gd name="adj2" fmla="val 9971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58" name="AutoShape 38"/>
          <p:cNvCxnSpPr>
            <a:cxnSpLocks noChangeShapeType="1"/>
            <a:endCxn id="5149" idx="0"/>
          </p:cNvCxnSpPr>
          <p:nvPr/>
        </p:nvCxnSpPr>
        <p:spPr bwMode="auto">
          <a:xfrm>
            <a:off x="2195513" y="1815704"/>
            <a:ext cx="0" cy="32504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60" name="AutoShape 40"/>
          <p:cNvCxnSpPr>
            <a:cxnSpLocks noChangeShapeType="1"/>
            <a:stCxn id="5152" idx="2"/>
          </p:cNvCxnSpPr>
          <p:nvPr/>
        </p:nvCxnSpPr>
        <p:spPr bwMode="auto">
          <a:xfrm>
            <a:off x="2195513" y="3868342"/>
            <a:ext cx="0" cy="32504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1541463" y="3814763"/>
            <a:ext cx="4411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987675" y="3652838"/>
            <a:ext cx="4411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684214" y="1869281"/>
            <a:ext cx="3455987" cy="2215754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64" name="WordArt 44"/>
          <p:cNvSpPr>
            <a:spLocks noChangeArrowheads="1" noChangeShapeType="1" noTextEdit="1"/>
          </p:cNvSpPr>
          <p:nvPr/>
        </p:nvSpPr>
        <p:spPr bwMode="auto">
          <a:xfrm>
            <a:off x="1403350" y="168952"/>
            <a:ext cx="5924550" cy="192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：辗转相除法中的关键步骤是哪种逻辑结构？ </a:t>
            </a:r>
          </a:p>
        </p:txBody>
      </p:sp>
    </p:spTree>
    <p:extLst>
      <p:ext uri="{BB962C8B-B14F-4D97-AF65-F5344CB8AC3E}">
        <p14:creationId xmlns:p14="http://schemas.microsoft.com/office/powerpoint/2010/main" val="61057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47" grpId="0"/>
      <p:bldP spid="5148" grpId="0"/>
      <p:bldP spid="5149" grpId="0" animBg="1"/>
      <p:bldP spid="5150" grpId="0" animBg="1"/>
      <p:bldP spid="5151" grpId="0" animBg="1"/>
      <p:bldP spid="5152" grpId="0" animBg="1"/>
      <p:bldP spid="5161" grpId="0"/>
      <p:bldP spid="5162" grpId="0"/>
      <p:bldP spid="5163" grpId="0" animBg="1"/>
      <p:bldP spid="51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5" y="627534"/>
            <a:ext cx="9144000" cy="39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27584" y="34827"/>
            <a:ext cx="49423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九章算术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》——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更相减损术 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51521" y="948301"/>
            <a:ext cx="100835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算理：</a:t>
            </a:r>
            <a:r>
              <a:rPr lang="zh-CN" altLang="en-US" sz="16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可半者半之，不可半者，副置分母、子之数，以少减多，更相减损，求其等也，以等数约之。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763689" y="1118898"/>
            <a:ext cx="301004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第一步：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任意给顶两个正整数；判断他们是否都是偶数。若是，则用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约简；若不是则执行第二步。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5148064" y="1284327"/>
            <a:ext cx="36004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第二步：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以较大的数减较小的数，接着把所得的差与较小的数比较，并以大数减小数。继续这个操作，直到所得的减数和差相等为止，则这个等数就是所求的最大公约数。</a:t>
            </a:r>
          </a:p>
        </p:txBody>
      </p:sp>
    </p:spTree>
    <p:extLst>
      <p:ext uri="{BB962C8B-B14F-4D97-AF65-F5344CB8AC3E}">
        <p14:creationId xmlns:p14="http://schemas.microsoft.com/office/powerpoint/2010/main" val="239112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3" grpId="0"/>
      <p:bldP spid="61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istrator\桌面\新建文件夹 (4)\u=3553516134,4008602852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" t="6267" r="2825" b="29464"/>
          <a:stretch/>
        </p:blipFill>
        <p:spPr bwMode="auto">
          <a:xfrm>
            <a:off x="38261" y="0"/>
            <a:ext cx="9143999" cy="390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 rot="175055">
            <a:off x="395536" y="1162645"/>
            <a:ext cx="24320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 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用更相减损术求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227760" y="1339143"/>
            <a:ext cx="366786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解：由于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不是偶数，把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以大数减小数，并辗转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相减得：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7308304" y="599253"/>
            <a:ext cx="146706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b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b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b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</a:p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</a:p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7155794" y="2517885"/>
            <a:ext cx="172535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的最大公约数等于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</a:t>
            </a:r>
          </a:p>
        </p:txBody>
      </p:sp>
    </p:spTree>
    <p:extLst>
      <p:ext uri="{BB962C8B-B14F-4D97-AF65-F5344CB8AC3E}">
        <p14:creationId xmlns:p14="http://schemas.microsoft.com/office/powerpoint/2010/main" val="108567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398" grpId="0"/>
      <p:bldP spid="593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798009" y="1357435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2798010" y="1923678"/>
            <a:ext cx="180049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66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课本</a:t>
            </a:r>
            <a:r>
              <a:rPr lang="en-US" altLang="zh-CN" sz="2800" dirty="0" smtClean="0">
                <a:solidFill>
                  <a:srgbClr val="66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P35</a:t>
            </a:r>
          </a:p>
          <a:p>
            <a:r>
              <a:rPr lang="zh-CN" altLang="en-US" sz="2800" dirty="0" smtClean="0">
                <a:solidFill>
                  <a:srgbClr val="66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r>
              <a:rPr lang="zh-CN" altLang="en-US" sz="2800" dirty="0">
                <a:solidFill>
                  <a:srgbClr val="66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800" dirty="0">
                <a:solidFill>
                  <a:srgbClr val="66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66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151692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1072</TotalTime>
  <Words>2220</Words>
  <Application>Microsoft Office PowerPoint</Application>
  <PresentationFormat>全屏显示(16:9)</PresentationFormat>
  <Paragraphs>322</Paragraphs>
  <Slides>42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650TGp_Proper_pride_light</vt:lpstr>
      <vt:lpstr>9_Office 主题</vt:lpstr>
      <vt:lpstr>Equation</vt:lpstr>
      <vt:lpstr>公式</vt:lpstr>
      <vt:lpstr>§1.3   算法案例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91</cp:revision>
  <dcterms:created xsi:type="dcterms:W3CDTF">2011-09-29T10:22:55Z</dcterms:created>
  <dcterms:modified xsi:type="dcterms:W3CDTF">2015-01-10T06:59:13Z</dcterms:modified>
</cp:coreProperties>
</file>