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286" r:id="rId18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4" y="-67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18486-2CBF-4E5C-9747-3D834A5C6E0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55701-D6E1-42C2-9F9F-0CC87BC87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923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54E32-260F-45B6-A7AD-58E89735C8E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94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1556792"/>
            <a:ext cx="12195175" cy="3962127"/>
            <a:chOff x="0" y="1556792"/>
            <a:chExt cx="12195175" cy="3962127"/>
          </a:xfrm>
        </p:grpSpPr>
        <p:sp>
          <p:nvSpPr>
            <p:cNvPr id="8" name="直角三角形 7"/>
            <p:cNvSpPr/>
            <p:nvPr userDrawn="1"/>
          </p:nvSpPr>
          <p:spPr>
            <a:xfrm flipH="1">
              <a:off x="10634068" y="1772816"/>
              <a:ext cx="255710" cy="216024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0" y="1988840"/>
              <a:ext cx="12195175" cy="2816696"/>
            </a:xfrm>
            <a:prstGeom prst="rect">
              <a:avLst/>
            </a:prstGeom>
            <a:solidFill>
              <a:srgbClr val="988328">
                <a:alpha val="32000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10889778" y="1772816"/>
              <a:ext cx="896441" cy="3240360"/>
            </a:xfrm>
            <a:prstGeom prst="rect">
              <a:avLst/>
            </a:prstGeom>
            <a:solidFill>
              <a:srgbClr val="CC0000">
                <a:alpha val="65098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直角三角形 10"/>
            <p:cNvSpPr/>
            <p:nvPr userDrawn="1"/>
          </p:nvSpPr>
          <p:spPr>
            <a:xfrm flipH="1" flipV="1">
              <a:off x="10634067" y="4805536"/>
              <a:ext cx="255709" cy="207640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2" descr="C:\Users\user\Desktop\未标题-1 拷贝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860" y="1556792"/>
              <a:ext cx="2402335" cy="3962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376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18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85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91淘课logo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107" y="6093296"/>
            <a:ext cx="10081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0" y="1556792"/>
            <a:ext cx="12195175" cy="3962127"/>
            <a:chOff x="0" y="1556792"/>
            <a:chExt cx="12195175" cy="3962127"/>
          </a:xfrm>
        </p:grpSpPr>
        <p:sp>
          <p:nvSpPr>
            <p:cNvPr id="21" name="直角三角形 20"/>
            <p:cNvSpPr/>
            <p:nvPr userDrawn="1"/>
          </p:nvSpPr>
          <p:spPr>
            <a:xfrm flipH="1">
              <a:off x="10634068" y="1772816"/>
              <a:ext cx="255710" cy="216024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0" y="1988840"/>
              <a:ext cx="12195175" cy="2816696"/>
            </a:xfrm>
            <a:prstGeom prst="rect">
              <a:avLst/>
            </a:prstGeom>
            <a:solidFill>
              <a:srgbClr val="92D050">
                <a:alpha val="42000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0889778" y="1772816"/>
              <a:ext cx="896441" cy="3240360"/>
            </a:xfrm>
            <a:prstGeom prst="rect">
              <a:avLst/>
            </a:prstGeom>
            <a:solidFill>
              <a:srgbClr val="CC0000">
                <a:alpha val="65098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直角三角形 26"/>
            <p:cNvSpPr/>
            <p:nvPr userDrawn="1"/>
          </p:nvSpPr>
          <p:spPr>
            <a:xfrm flipH="1" flipV="1">
              <a:off x="10634067" y="4805536"/>
              <a:ext cx="255709" cy="207640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" descr="C:\Users\user\Desktop\未标题-1 拷贝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860" y="1556792"/>
              <a:ext cx="2402335" cy="3962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9829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280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12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14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733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67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50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3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8" descr="91淘课logo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107" y="5722032"/>
            <a:ext cx="10081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0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520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46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994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60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859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25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320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53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9763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7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4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6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298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5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image" Target="../media/image10.gi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11" Type="http://schemas.openxmlformats.org/officeDocument/2006/relationships/image" Target="../media/image8.jp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slide" Target="slide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1077284" y="1905001"/>
            <a:ext cx="592500" cy="303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第</a:t>
            </a:r>
            <a:endParaRPr lang="en-US" altLang="zh-CN" sz="270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一</a:t>
            </a:r>
            <a:endParaRPr lang="en-US" altLang="zh-CN" sz="270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章</a:t>
            </a:r>
            <a:endParaRPr lang="en-US" altLang="zh-CN" sz="270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算</a:t>
            </a:r>
            <a:endParaRPr lang="en-US" altLang="zh-CN" sz="270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法</a:t>
            </a:r>
            <a:endParaRPr lang="en-US" altLang="zh-CN" sz="270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初</a:t>
            </a:r>
            <a:endParaRPr lang="en-US" altLang="zh-CN" sz="270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>
                <a:solidFill>
                  <a:srgbClr val="08080C"/>
                </a:solidFill>
              </a:rPr>
              <a:t>步</a:t>
            </a:r>
          </a:p>
        </p:txBody>
      </p:sp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2857227" y="2527301"/>
            <a:ext cx="7370216" cy="1214967"/>
          </a:xfrm>
          <a:prstGeom prst="rect">
            <a:avLst/>
          </a:prstGeom>
        </p:spPr>
        <p:txBody>
          <a:bodyPr wrap="none" lIns="121935" tIns="60968" rIns="121935" bIns="60968" fromWordArt="1">
            <a:prstTxWarp prst="textDoubleWave1">
              <a:avLst>
                <a:gd name="adj1" fmla="val 0"/>
                <a:gd name="adj2" fmla="val -60"/>
              </a:avLst>
            </a:prstTxWarp>
          </a:bodyPr>
          <a:lstStyle/>
          <a:p>
            <a:pPr algn="ctr"/>
            <a:r>
              <a:rPr lang="en-US" altLang="zh-CN" sz="4800" b="1" kern="10" spc="-2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</a:rPr>
              <a:t>§1.1.1</a:t>
            </a:r>
            <a:r>
              <a:rPr lang="zh-CN" altLang="en-US" sz="4800" b="1" kern="10" spc="-24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</a:rPr>
              <a:t>算法</a:t>
            </a:r>
            <a:r>
              <a:rPr lang="zh-CN" altLang="en-US" sz="4800" b="1" kern="10" spc="-2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</a:rPr>
              <a:t>的概念</a:t>
            </a:r>
          </a:p>
        </p:txBody>
      </p:sp>
    </p:spTree>
    <p:extLst>
      <p:ext uri="{BB962C8B-B14F-4D97-AF65-F5344CB8AC3E}">
        <p14:creationId xmlns:p14="http://schemas.microsoft.com/office/powerpoint/2010/main" val="37645294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09759" y="7939"/>
            <a:ext cx="10975658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00"/>
              <a:t>课堂练习</a:t>
            </a:r>
            <a:endParaRPr lang="zh-CN" altLang="en-US" sz="3700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968056" y="1484785"/>
            <a:ext cx="7931098" cy="98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任意给定一个正实数，设计一个算法求这个数为半径的圆的面积。</a:t>
            </a: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2229044" y="2822576"/>
            <a:ext cx="9201818" cy="27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算法步骤：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第一步，给定一个正实数</a:t>
            </a:r>
            <a:r>
              <a:rPr lang="en-US" altLang="zh-CN" sz="2800" b="1" dirty="0"/>
              <a:t>r.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第二步，计算以</a:t>
            </a:r>
            <a:r>
              <a:rPr lang="en-US" altLang="zh-CN" sz="2800" b="1" dirty="0"/>
              <a:t>r</a:t>
            </a:r>
            <a:r>
              <a:rPr lang="zh-CN" altLang="en-US" sz="2800" b="1" dirty="0"/>
              <a:t>为半径的圆的面积</a:t>
            </a:r>
            <a:r>
              <a:rPr lang="en-US" altLang="zh-CN" sz="2800" b="1" dirty="0"/>
              <a:t>S=πr</a:t>
            </a:r>
            <a:r>
              <a:rPr lang="en-US" altLang="zh-CN" sz="2800" b="1" baseline="30000" dirty="0"/>
              <a:t>2</a:t>
            </a:r>
            <a:r>
              <a:rPr lang="zh-CN" altLang="en-US" sz="2800" b="1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第三步，得到圆的面积</a:t>
            </a:r>
            <a:r>
              <a:rPr lang="en-US" altLang="zh-CN" sz="2800" b="1" dirty="0"/>
              <a:t>S</a:t>
            </a:r>
            <a:r>
              <a:rPr lang="zh-CN" altLang="en-US" sz="2800" b="1" dirty="0"/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55" y="1"/>
            <a:ext cx="2301951" cy="205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138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39411" y="1196753"/>
            <a:ext cx="11909000" cy="55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35" tIns="60968" rIns="121935" bIns="6096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任意给定一个大于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的正整数</a:t>
            </a:r>
            <a:r>
              <a:rPr lang="en-US" altLang="zh-CN" sz="2800" b="1" i="1" dirty="0">
                <a:latin typeface="Times New Roman" pitchFamily="18" charset="0"/>
              </a:rPr>
              <a:t>n</a:t>
            </a:r>
            <a:r>
              <a:rPr lang="zh-CN" altLang="en-US" sz="2800" b="1" dirty="0"/>
              <a:t>，设计一个算法求出</a:t>
            </a:r>
            <a:r>
              <a:rPr lang="en-US" altLang="zh-CN" sz="2800" b="1" i="1" dirty="0">
                <a:latin typeface="Times New Roman" pitchFamily="18" charset="0"/>
              </a:rPr>
              <a:t>n</a:t>
            </a:r>
            <a:r>
              <a:rPr lang="zh-CN" altLang="en-US" sz="2800" b="1" dirty="0"/>
              <a:t>的所有因数。</a:t>
            </a: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681138" y="1750767"/>
            <a:ext cx="8153405" cy="141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算法步骤：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第一步，给定一个大于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的正整数</a:t>
            </a:r>
            <a:r>
              <a:rPr lang="en-US" altLang="zh-CN" sz="2800" b="1" i="1" dirty="0">
                <a:latin typeface="Times New Roman" pitchFamily="18" charset="0"/>
              </a:rPr>
              <a:t>n</a:t>
            </a:r>
            <a:r>
              <a:rPr lang="en-US" altLang="zh-CN" sz="2800" b="1" dirty="0"/>
              <a:t>.</a:t>
            </a: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681138" y="3040991"/>
            <a:ext cx="8767399" cy="55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r>
              <a:rPr lang="zh-CN" altLang="en-US" sz="2800" b="1" dirty="0"/>
              <a:t>第二步，令</a:t>
            </a:r>
            <a:r>
              <a:rPr lang="en-US" altLang="zh-CN" sz="2800" b="1" i="1" dirty="0">
                <a:latin typeface="Times New Roman" pitchFamily="18" charset="0"/>
              </a:rPr>
              <a:t>i  </a:t>
            </a:r>
            <a:r>
              <a:rPr lang="en-US" altLang="zh-CN" sz="2800" b="1" dirty="0"/>
              <a:t>=1,</a:t>
            </a: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694597" y="3496043"/>
            <a:ext cx="5013582" cy="55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>
            <a:spAutoFit/>
          </a:bodyPr>
          <a:lstStyle/>
          <a:p>
            <a:r>
              <a:rPr lang="zh-CN" altLang="en-US" sz="2800" b="1" dirty="0"/>
              <a:t>第三步，用</a:t>
            </a:r>
            <a:r>
              <a:rPr lang="en-US" altLang="zh-CN" sz="2800" b="1" i="1" dirty="0">
                <a:latin typeface="Times New Roman" pitchFamily="18" charset="0"/>
              </a:rPr>
              <a:t>i</a:t>
            </a:r>
            <a:r>
              <a:rPr lang="zh-CN" altLang="en-US" sz="2800" b="1" dirty="0"/>
              <a:t>除</a:t>
            </a:r>
            <a:r>
              <a:rPr lang="en-US" altLang="zh-CN" sz="2800" b="1" i="1" dirty="0">
                <a:latin typeface="Times New Roman" pitchFamily="18" charset="0"/>
              </a:rPr>
              <a:t>n</a:t>
            </a:r>
            <a:r>
              <a:rPr lang="zh-CN" altLang="en-US" sz="2800" b="1" dirty="0"/>
              <a:t>，得到余数</a:t>
            </a:r>
            <a:r>
              <a:rPr lang="en-US" altLang="zh-CN" sz="2800" b="1" i="1" dirty="0">
                <a:latin typeface="Times New Roman" pitchFamily="18" charset="0"/>
              </a:rPr>
              <a:t>r</a:t>
            </a:r>
            <a:r>
              <a:rPr lang="zh-CN" altLang="en-US" sz="2800" b="1" dirty="0"/>
              <a:t>。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705015" y="4050057"/>
            <a:ext cx="11538651" cy="98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35" tIns="60968" rIns="121935" bIns="60968">
            <a:spAutoFit/>
          </a:bodyPr>
          <a:lstStyle/>
          <a:p>
            <a:r>
              <a:rPr lang="zh-CN" altLang="en-US" sz="2800" b="1" dirty="0"/>
              <a:t>第四步，判断“</a:t>
            </a:r>
            <a:r>
              <a:rPr lang="en-US" altLang="zh-CN" sz="2800" b="1" i="1" dirty="0">
                <a:latin typeface="Times New Roman" pitchFamily="18" charset="0"/>
              </a:rPr>
              <a:t>r</a:t>
            </a:r>
            <a:r>
              <a:rPr lang="en-US" altLang="zh-CN" sz="2800" b="1" dirty="0"/>
              <a:t>=</a:t>
            </a:r>
            <a:r>
              <a:rPr lang="en-US" altLang="zh-CN" sz="2800" b="1" i="1" dirty="0">
                <a:latin typeface="Times New Roman" pitchFamily="18" charset="0"/>
              </a:rPr>
              <a:t>0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是否成立，若是，则</a:t>
            </a:r>
            <a:r>
              <a:rPr lang="en-US" altLang="zh-CN" sz="2800" b="1" i="1" dirty="0">
                <a:latin typeface="Times New Roman" pitchFamily="18" charset="0"/>
              </a:rPr>
              <a:t>i</a:t>
            </a:r>
            <a:r>
              <a:rPr lang="zh-CN" altLang="en-US" sz="2800" b="1" dirty="0"/>
              <a:t>是</a:t>
            </a:r>
            <a:r>
              <a:rPr lang="en-US" altLang="zh-CN" sz="2800" b="1" i="1" dirty="0">
                <a:latin typeface="Times New Roman" pitchFamily="18" charset="0"/>
              </a:rPr>
              <a:t>n</a:t>
            </a:r>
            <a:r>
              <a:rPr lang="zh-CN" altLang="en-US" sz="2800" b="1" dirty="0"/>
              <a:t>的因数；否则，</a:t>
            </a:r>
            <a:r>
              <a:rPr lang="en-US" altLang="zh-CN" sz="2800" b="1" i="1" dirty="0">
                <a:latin typeface="Times New Roman" pitchFamily="18" charset="0"/>
              </a:rPr>
              <a:t>i</a:t>
            </a:r>
            <a:r>
              <a:rPr lang="zh-CN" altLang="en-US" sz="2800" b="1" dirty="0"/>
              <a:t>不是</a:t>
            </a:r>
            <a:r>
              <a:rPr lang="en-US" altLang="zh-CN" sz="2800" b="1" i="1" dirty="0">
                <a:latin typeface="Times New Roman" pitchFamily="18" charset="0"/>
              </a:rPr>
              <a:t>n</a:t>
            </a:r>
            <a:r>
              <a:rPr lang="zh-CN" altLang="en-US" sz="2800" b="1" dirty="0"/>
              <a:t>的</a:t>
            </a:r>
            <a:r>
              <a:rPr lang="zh-CN" altLang="en-US" sz="2800" b="1" dirty="0" smtClean="0"/>
              <a:t>因数</a:t>
            </a:r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714282" y="4955076"/>
            <a:ext cx="5770200" cy="55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>
            <a:spAutoFit/>
          </a:bodyPr>
          <a:lstStyle/>
          <a:p>
            <a:r>
              <a:rPr lang="zh-CN" altLang="en-US" sz="2800" b="1" dirty="0"/>
              <a:t>第五步，使</a:t>
            </a:r>
            <a:r>
              <a:rPr lang="en-US" altLang="zh-CN" sz="2800" b="1" i="1" dirty="0">
                <a:latin typeface="Times New Roman" pitchFamily="18" charset="0"/>
              </a:rPr>
              <a:t>i</a:t>
            </a:r>
            <a:r>
              <a:rPr lang="zh-CN" altLang="en-US" sz="2800" b="1" dirty="0"/>
              <a:t>的值增加</a:t>
            </a:r>
            <a:r>
              <a:rPr lang="en-US" altLang="zh-CN" sz="2800" b="1" i="1" dirty="0">
                <a:latin typeface="Times New Roman" pitchFamily="18" charset="0"/>
              </a:rPr>
              <a:t>1</a:t>
            </a:r>
            <a:r>
              <a:rPr lang="zh-CN" altLang="en-US" sz="2800" b="1" dirty="0"/>
              <a:t>，仍用</a:t>
            </a:r>
            <a:r>
              <a:rPr lang="en-US" altLang="zh-CN" sz="2800" b="1" i="1" dirty="0">
                <a:latin typeface="Times New Roman" pitchFamily="18" charset="0"/>
              </a:rPr>
              <a:t>i</a:t>
            </a:r>
            <a:r>
              <a:rPr lang="zh-CN" altLang="en-US" sz="2800" b="1" dirty="0" smtClean="0"/>
              <a:t>表示</a:t>
            </a:r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711365" y="5500960"/>
            <a:ext cx="9562905" cy="98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>
            <a:spAutoFit/>
          </a:bodyPr>
          <a:lstStyle/>
          <a:p>
            <a:r>
              <a:rPr lang="zh-CN" altLang="en-US" sz="2800" b="1" dirty="0"/>
              <a:t>第六步，判断“</a:t>
            </a:r>
            <a:r>
              <a:rPr lang="en-US" altLang="zh-CN" sz="2800" b="1" i="1" dirty="0">
                <a:latin typeface="Times New Roman" pitchFamily="18" charset="0"/>
              </a:rPr>
              <a:t>i&gt;n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是否成立，若是，则算法结束，否则，</a:t>
            </a:r>
          </a:p>
          <a:p>
            <a:r>
              <a:rPr lang="zh-CN" altLang="en-US" sz="2800" b="1" dirty="0"/>
              <a:t>返回第三</a:t>
            </a:r>
            <a:r>
              <a:rPr lang="zh-CN" altLang="en-US" sz="2800" b="1" dirty="0" smtClean="0"/>
              <a:t>步</a:t>
            </a:r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609759" y="338051"/>
            <a:ext cx="10975658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课堂练习</a:t>
            </a:r>
          </a:p>
        </p:txBody>
      </p:sp>
    </p:spTree>
    <p:extLst>
      <p:ext uri="{BB962C8B-B14F-4D97-AF65-F5344CB8AC3E}">
        <p14:creationId xmlns:p14="http://schemas.microsoft.com/office/powerpoint/2010/main" val="27992887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>
            <a:spLocks noChangeArrowheads="1"/>
          </p:cNvSpPr>
          <p:nvPr/>
        </p:nvSpPr>
        <p:spPr>
          <a:xfrm>
            <a:off x="609759" y="7939"/>
            <a:ext cx="10975658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自我评价</a:t>
            </a: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4171017" y="1166519"/>
            <a:ext cx="4336062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chemeClr val="bg1"/>
              </a:gs>
              <a:gs pos="50000">
                <a:srgbClr val="FFCC66">
                  <a:alpha val="50000"/>
                </a:srgbClr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4176874" y="1193841"/>
            <a:ext cx="3472237" cy="53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dirty="0"/>
              <a:t>课堂练习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978541" y="1740139"/>
            <a:ext cx="9936104" cy="769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GB" sz="2800" b="1" dirty="0"/>
              <a:t>写出解一元二次方程</a:t>
            </a:r>
            <a:r>
              <a:rPr lang="en-GB" altLang="zh-CN" sz="2800" b="1" i="1" dirty="0">
                <a:latin typeface="Times New Roman" pitchFamily="18" charset="0"/>
              </a:rPr>
              <a:t>ax</a:t>
            </a:r>
            <a:r>
              <a:rPr lang="en-GB" altLang="zh-CN" sz="2800" b="1" i="1" baseline="30000" dirty="0">
                <a:latin typeface="Times New Roman" pitchFamily="18" charset="0"/>
              </a:rPr>
              <a:t>2</a:t>
            </a:r>
            <a:r>
              <a:rPr lang="en-GB" altLang="zh-CN" sz="2800" b="1" i="1" dirty="0">
                <a:latin typeface="Times New Roman" pitchFamily="18" charset="0"/>
              </a:rPr>
              <a:t>+bx+c=0(a≠0)</a:t>
            </a:r>
            <a:r>
              <a:rPr lang="zh-CN" altLang="en-GB" sz="2800" b="1" dirty="0"/>
              <a:t>的一个算法</a:t>
            </a:r>
            <a:endParaRPr lang="zh-CN" altLang="en-US" sz="2800" b="1" dirty="0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2002772" y="2848772"/>
            <a:ext cx="9358103" cy="27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endParaRPr lang="en-GB" altLang="zh-CN" sz="2800" b="1" dirty="0"/>
          </a:p>
          <a:p>
            <a:endParaRPr lang="en-GB" altLang="zh-CN" sz="2800" b="1" dirty="0"/>
          </a:p>
          <a:p>
            <a:endParaRPr lang="en-GB" altLang="zh-CN" sz="2800" b="1" dirty="0"/>
          </a:p>
          <a:p>
            <a:endParaRPr lang="en-GB" altLang="zh-CN" sz="2800" b="1" dirty="0"/>
          </a:p>
          <a:p>
            <a:endParaRPr lang="en-GB" altLang="zh-CN" sz="2800" b="1" dirty="0"/>
          </a:p>
          <a:p>
            <a:r>
              <a:rPr lang="en-GB" altLang="zh-CN" sz="2800" b="1" dirty="0"/>
              <a:t>  S3    </a:t>
            </a:r>
            <a:r>
              <a:rPr lang="zh-CN" altLang="en-GB" sz="2800" b="1" dirty="0"/>
              <a:t>输出计算结果</a:t>
            </a:r>
            <a:r>
              <a:rPr lang="en-GB" altLang="zh-CN" sz="2800" b="1" i="1" dirty="0">
                <a:latin typeface="Times New Roman" pitchFamily="18" charset="0"/>
              </a:rPr>
              <a:t>x</a:t>
            </a:r>
            <a:r>
              <a:rPr lang="en-GB" altLang="zh-CN" sz="2800" b="1" i="1" baseline="-25000" dirty="0">
                <a:latin typeface="Times New Roman" pitchFamily="18" charset="0"/>
              </a:rPr>
              <a:t>1</a:t>
            </a:r>
            <a:r>
              <a:rPr lang="zh-CN" altLang="en-GB" sz="2800" b="1" dirty="0"/>
              <a:t>，</a:t>
            </a:r>
            <a:r>
              <a:rPr lang="en-GB" altLang="zh-CN" sz="2800" b="1" i="1" dirty="0">
                <a:latin typeface="Times New Roman" pitchFamily="18" charset="0"/>
              </a:rPr>
              <a:t>x</a:t>
            </a:r>
            <a:r>
              <a:rPr lang="en-GB" altLang="zh-CN" sz="2800" b="1" i="1" baseline="-25000" dirty="0">
                <a:latin typeface="Times New Roman" pitchFamily="18" charset="0"/>
              </a:rPr>
              <a:t>2</a:t>
            </a:r>
            <a:r>
              <a:rPr lang="zh-CN" altLang="en-GB" sz="2800" b="1" dirty="0"/>
              <a:t>或无解信息。</a:t>
            </a:r>
            <a:endParaRPr lang="zh-CN" altLang="en-US" sz="2800" b="1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210144"/>
              </p:ext>
            </p:extLst>
          </p:nvPr>
        </p:nvGraphicFramePr>
        <p:xfrm>
          <a:off x="3645850" y="4202997"/>
          <a:ext cx="3300743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公式" r:id="rId3" imgW="1358640" imgH="444240" progId="Equation.3">
                  <p:embed/>
                </p:oleObj>
              </mc:Choice>
              <mc:Fallback>
                <p:oleObj name="公式" r:id="rId3" imgW="13586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5850" y="4202997"/>
                        <a:ext cx="3300743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978540" y="2601913"/>
                <a:ext cx="7672367" cy="1846676"/>
              </a:xfrm>
              <a:prstGeom prst="rect">
                <a:avLst/>
              </a:prstGeom>
              <a:noFill/>
            </p:spPr>
            <p:txBody>
              <a:bodyPr wrap="square" lIns="121935" tIns="60968" rIns="121935" bIns="60968" rtlCol="0">
                <a:spAutoFit/>
              </a:bodyPr>
              <a:lstStyle/>
              <a:p>
                <a:r>
                  <a:rPr lang="zh-CN" altLang="en-GB" sz="2800" b="1" dirty="0"/>
                  <a:t>解：算法如下</a:t>
                </a:r>
              </a:p>
              <a:p>
                <a:r>
                  <a:rPr lang="en-GB" altLang="zh-CN" sz="2800" b="1" dirty="0"/>
                  <a:t>S1    </a:t>
                </a:r>
                <a:r>
                  <a:rPr lang="zh-CN" altLang="en-GB" sz="2800" b="1" dirty="0"/>
                  <a:t>计算△</a:t>
                </a:r>
                <a:r>
                  <a:rPr lang="en-GB" altLang="zh-CN" sz="2800" b="1" dirty="0"/>
                  <a:t>=</a:t>
                </a:r>
                <a:r>
                  <a:rPr lang="en-GB" altLang="zh-CN" sz="2800" b="1" i="1" dirty="0">
                    <a:latin typeface="Times New Roman" pitchFamily="18" charset="0"/>
                  </a:rPr>
                  <a:t>b</a:t>
                </a:r>
                <a:r>
                  <a:rPr lang="en-GB" altLang="zh-CN" sz="2800" b="1" i="1" baseline="30000" dirty="0">
                    <a:latin typeface="Times New Roman" pitchFamily="18" charset="0"/>
                  </a:rPr>
                  <a:t>2</a:t>
                </a:r>
                <a:r>
                  <a:rPr lang="en-GB" altLang="zh-CN" sz="2800" b="1" i="1" dirty="0">
                    <a:latin typeface="Times New Roman" pitchFamily="18" charset="0"/>
                  </a:rPr>
                  <a:t>-4ac</a:t>
                </a:r>
              </a:p>
              <a:p>
                <a:r>
                  <a:rPr lang="en-GB" altLang="zh-CN" sz="2800" b="1" dirty="0"/>
                  <a:t>S2    </a:t>
                </a:r>
                <a:r>
                  <a:rPr lang="zh-CN" altLang="en-GB" sz="2800" b="1" dirty="0"/>
                  <a:t>如果△</a:t>
                </a:r>
                <a14:m>
                  <m:oMath xmlns:m="http://schemas.openxmlformats.org/officeDocument/2006/math">
                    <m:r>
                      <a:rPr lang="en-GB" altLang="zh-CN" sz="2800" b="1" i="1" dirty="0" smtClean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GB" altLang="zh-CN" sz="2800" b="1" dirty="0"/>
                  <a:t>0</a:t>
                </a:r>
                <a:r>
                  <a:rPr lang="zh-CN" altLang="en-GB" sz="2800" b="1" dirty="0"/>
                  <a:t>，则方程无解；否则</a:t>
                </a:r>
              </a:p>
              <a:p>
                <a:endParaRPr lang="zh-CN" alt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8540" y="2601913"/>
                <a:ext cx="7672367" cy="1846676"/>
              </a:xfrm>
              <a:prstGeom prst="rect">
                <a:avLst/>
              </a:prstGeom>
              <a:blipFill rotWithShape="1">
                <a:blip r:embed="rId5"/>
                <a:stretch>
                  <a:fillRect l="-1272" t="-3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6568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05679" y="1630363"/>
            <a:ext cx="1507459" cy="199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 anchor="ctr"/>
          <a:lstStyle/>
          <a:p>
            <a:pPr algn="ctr"/>
            <a:r>
              <a:rPr lang="zh-CN" altLang="en-GB" sz="4800" b="1" dirty="0">
                <a:solidFill>
                  <a:schemeClr val="tx2"/>
                </a:solidFill>
                <a:ea typeface="黑体" pitchFamily="2" charset="-122"/>
              </a:rPr>
              <a:t>课堂小结</a:t>
            </a:r>
            <a:endParaRPr lang="zh-CN" altLang="en-US" sz="4800" b="1" dirty="0">
              <a:solidFill>
                <a:schemeClr val="tx2"/>
              </a:solidFill>
              <a:ea typeface="黑体" pitchFamily="2" charset="-122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808875" y="1565276"/>
            <a:ext cx="7799831" cy="20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本节课主要讲了算法的概念，算法就是解决问题的步骤，平时无论我们做什么事都离不开算法，算法的描述可以用自然语言，也可以用数学语言。</a:t>
            </a: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3808875" y="3317876"/>
            <a:ext cx="7799831" cy="27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算法的概念</a:t>
            </a:r>
            <a:r>
              <a:rPr lang="zh-CN" altLang="en-US" sz="2800" b="1" dirty="0"/>
              <a:t>：由基本运算及规定的运算顺序所构成的完整的解题步骤，或者是按照要求设计好的有限的计算序列，并且这样的步骤或序列能解决一类问题。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41"/>
            <a:ext cx="2736339" cy="26623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26" y="3941441"/>
            <a:ext cx="2736339" cy="266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4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779136" y="1"/>
            <a:ext cx="10975658" cy="569913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00" b="1" dirty="0"/>
              <a:t>算法的五个重要特征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3247887" y="1177375"/>
            <a:ext cx="8003084" cy="1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）概括性：必须能解决某一类问题，并用能重复使用； </a:t>
            </a:r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3247887" y="2725677"/>
            <a:ext cx="8003084" cy="1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）逻辑性：前一步是后一步的前提，每一步都是正确无误的；</a:t>
            </a:r>
          </a:p>
        </p:txBody>
      </p:sp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3247887" y="4509120"/>
            <a:ext cx="8003084" cy="1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）有穷性：必须在有限个步骤内完成，不能无休止地执行下去；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54" y="1771101"/>
            <a:ext cx="368396" cy="2857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007" y="1923501"/>
            <a:ext cx="368396" cy="2857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259" y="2075901"/>
            <a:ext cx="368396" cy="2857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12" y="2228301"/>
            <a:ext cx="368396" cy="2857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765" y="2380701"/>
            <a:ext cx="368396" cy="285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018" y="2533101"/>
            <a:ext cx="368396" cy="2857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288" y="2818850"/>
            <a:ext cx="368396" cy="2857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4821" y="2818851"/>
            <a:ext cx="709450" cy="5502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51" y="3290338"/>
            <a:ext cx="368396" cy="2857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16" y="3525287"/>
            <a:ext cx="368396" cy="2857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18" y="3811038"/>
            <a:ext cx="368396" cy="2857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69" y="4096787"/>
            <a:ext cx="368396" cy="2857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927" y="4314966"/>
            <a:ext cx="1566839" cy="121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936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3266868" y="1298575"/>
            <a:ext cx="8003084" cy="1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）不唯一性：算法不一定是唯一的，可以有不同的算法； 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3266868" y="3140075"/>
            <a:ext cx="8003084" cy="1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）普遍性：同一类问题，可以用同一算法去解决；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35" y="1892301"/>
            <a:ext cx="368396" cy="2857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88" y="2044701"/>
            <a:ext cx="368396" cy="285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40" y="2197101"/>
            <a:ext cx="368396" cy="2857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493" y="2349501"/>
            <a:ext cx="368396" cy="2857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46" y="2501901"/>
            <a:ext cx="368396" cy="2857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999" y="2654301"/>
            <a:ext cx="368396" cy="2857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269" y="2940050"/>
            <a:ext cx="368396" cy="285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3802" y="2940051"/>
            <a:ext cx="709450" cy="5502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032" y="3411538"/>
            <a:ext cx="368396" cy="2857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097" y="3646487"/>
            <a:ext cx="368396" cy="2857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99" y="3932238"/>
            <a:ext cx="368396" cy="2857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50" y="4217987"/>
            <a:ext cx="368396" cy="2857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908" y="4436166"/>
            <a:ext cx="1566839" cy="121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17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336" y="1889710"/>
            <a:ext cx="4101050" cy="3104567"/>
          </a:xfrm>
          <a:prstGeom prst="rect">
            <a:avLst/>
          </a:prstGeom>
        </p:spPr>
      </p:pic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4160336" y="1919289"/>
            <a:ext cx="4101050" cy="3074987"/>
          </a:xfrm>
          <a:prstGeom prst="ellips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3974021" y="1766890"/>
            <a:ext cx="4490618" cy="3367087"/>
          </a:xfrm>
          <a:prstGeom prst="ellipse">
            <a:avLst/>
          </a:prstGeom>
          <a:noFill/>
          <a:ln w="19050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6199214" y="9652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/>
          <a:lstStyle/>
          <a:p>
            <a:endParaRPr lang="zh-CN" alt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rot="3600000">
            <a:off x="8756813" y="2010692"/>
            <a:ext cx="0" cy="1084016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/>
          <a:lstStyle/>
          <a:p>
            <a:endParaRPr lang="zh-CN" altLang="en-US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rot="7200000">
            <a:off x="8621311" y="3979192"/>
            <a:ext cx="0" cy="1084016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/>
          <a:lstStyle/>
          <a:p>
            <a:endParaRPr lang="zh-CN" alt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rot="10800000">
            <a:off x="6182276" y="51435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/>
          <a:lstStyle/>
          <a:p>
            <a:endParaRPr lang="zh-CN" altLang="en-US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4400000">
            <a:off x="3794054" y="3966492"/>
            <a:ext cx="0" cy="1084016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/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rot="18000000">
            <a:off x="3692428" y="2010692"/>
            <a:ext cx="0" cy="1084016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/>
          <a:lstStyle/>
          <a:p>
            <a:endParaRPr lang="zh-CN" altLang="en-US"/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8557795" y="3060701"/>
            <a:ext cx="694447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 rot="17941139">
            <a:off x="7351050" y="1054998"/>
            <a:ext cx="520700" cy="1236455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 rot="3729888">
            <a:off x="7353167" y="4606235"/>
            <a:ext cx="520700" cy="1236455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 rot="7152749">
            <a:off x="4520329" y="4509398"/>
            <a:ext cx="520700" cy="1236455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 rot="10646526">
            <a:off x="3103842" y="3048001"/>
            <a:ext cx="694447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943706" y="2492377"/>
            <a:ext cx="2508903" cy="1966913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算法的特性</a:t>
            </a: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 rot="1522013">
            <a:off x="6660768" y="772756"/>
            <a:ext cx="2686750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/>
              <a:t>概括性</a:t>
            </a:r>
            <a:r>
              <a:rPr lang="zh-CN" altLang="en-US" sz="3200" dirty="0"/>
              <a:t> </a:t>
            </a:r>
            <a:endParaRPr lang="en-US" altLang="zh-CN" sz="3200" dirty="0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 rot="5400000">
            <a:off x="9094678" y="2894364"/>
            <a:ext cx="1282700" cy="127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/>
              <a:t>逻辑性 </a:t>
            </a:r>
            <a:endParaRPr lang="en-US" altLang="zh-CN" sz="3700" b="1" dirty="0"/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 rot="20561298">
            <a:off x="7007993" y="5471756"/>
            <a:ext cx="2053701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/>
              <a:t>有穷性 </a:t>
            </a:r>
            <a:endParaRPr lang="en-US" altLang="zh-CN" sz="3700" b="1" dirty="0"/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 rot="1286223">
            <a:off x="3256281" y="5405081"/>
            <a:ext cx="2170149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/>
              <a:t>不惟一性 </a:t>
            </a:r>
            <a:endParaRPr lang="en-US" altLang="zh-CN" sz="3700" b="1" dirty="0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414302" y="3257551"/>
            <a:ext cx="1710712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/>
              <a:t>普遍性</a:t>
            </a:r>
            <a:endParaRPr lang="en-US" altLang="zh-CN" sz="3700" b="1" dirty="0"/>
          </a:p>
        </p:txBody>
      </p:sp>
    </p:spTree>
    <p:extLst>
      <p:ext uri="{BB962C8B-B14F-4D97-AF65-F5344CB8AC3E}">
        <p14:creationId xmlns:p14="http://schemas.microsoft.com/office/powerpoint/2010/main" val="15835895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690" y="3789288"/>
            <a:ext cx="339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4">
            <a:hlinkClick r:id="rId3"/>
          </p:cNvPr>
          <p:cNvSpPr txBox="1">
            <a:spLocks noChangeArrowheads="1"/>
          </p:cNvSpPr>
          <p:nvPr/>
        </p:nvSpPr>
        <p:spPr bwMode="auto">
          <a:xfrm>
            <a:off x="4564471" y="3825538"/>
            <a:ext cx="357028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8" rIns="91417" bIns="45708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en-US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://www.91taoke.com</a:t>
            </a:r>
            <a:endParaRPr lang="en-US" altLang="zh-CN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369395" y="2594475"/>
            <a:ext cx="3960440" cy="923330"/>
          </a:xfrm>
          <a:prstGeom prst="rect">
            <a:avLst/>
          </a:prstGeom>
          <a:noFill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C00000"/>
                </a:solidFill>
              </a:rPr>
              <a:t>谢谢观看！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0982673" y="1844824"/>
            <a:ext cx="592500" cy="303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第</a:t>
            </a:r>
            <a:endParaRPr lang="en-US" altLang="zh-CN" sz="2700" dirty="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一</a:t>
            </a:r>
            <a:endParaRPr lang="en-US" altLang="zh-CN" sz="2700" dirty="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章</a:t>
            </a:r>
            <a:endParaRPr lang="en-US" altLang="zh-CN" sz="2700" dirty="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算</a:t>
            </a:r>
            <a:endParaRPr lang="en-US" altLang="zh-CN" sz="2700" dirty="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法</a:t>
            </a:r>
            <a:endParaRPr lang="en-US" altLang="zh-CN" sz="2700" dirty="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初</a:t>
            </a:r>
            <a:endParaRPr lang="en-US" altLang="zh-CN" sz="2700" dirty="0">
              <a:solidFill>
                <a:srgbClr val="08080C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dirty="0">
                <a:solidFill>
                  <a:srgbClr val="08080C"/>
                </a:solidFill>
              </a:rPr>
              <a:t>步</a:t>
            </a:r>
          </a:p>
        </p:txBody>
      </p:sp>
    </p:spTree>
    <p:extLst>
      <p:ext uri="{BB962C8B-B14F-4D97-AF65-F5344CB8AC3E}">
        <p14:creationId xmlns:p14="http://schemas.microsoft.com/office/powerpoint/2010/main" val="82287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81472" y="253287"/>
            <a:ext cx="5487829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>
                <a:solidFill>
                  <a:srgbClr val="0000CC"/>
                </a:solidFill>
              </a:rPr>
              <a:t>创设情境 </a:t>
            </a: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247881" y="1682412"/>
            <a:ext cx="11524280" cy="313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35" tIns="60968" rIns="121935" bIns="60968" anchor="ctr">
            <a:spAutoFit/>
          </a:bodyPr>
          <a:lstStyle/>
          <a:p>
            <a:r>
              <a:rPr lang="zh-CN" altLang="en-US" sz="2800" b="1" dirty="0"/>
              <a:t>    算法作为一个名词，在中学教科书中并没有出现过，我们在基础教育阶段还没有接触算法概念。但是我们却从小学就开始接触算法，熟悉许多问题的算法。如，做四则运算要先乘除后加减，从里往外脱括弧，竖式笔算等都是算法，至于乘法口诀、珠算口诀更是算法的具体体现。我们知道解一元二次方程的算法，求解一元一次不等式、一元二次不等式的算法，解线性方程组的算法，求两个数的最大公因数的算法等。因此，算法其实是重要的数学对象。</a:t>
            </a:r>
          </a:p>
        </p:txBody>
      </p:sp>
    </p:spTree>
    <p:extLst>
      <p:ext uri="{BB962C8B-B14F-4D97-AF65-F5344CB8AC3E}">
        <p14:creationId xmlns:p14="http://schemas.microsoft.com/office/powerpoint/2010/main" val="3907521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89275" y="253286"/>
            <a:ext cx="5487829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00" b="1" dirty="0">
                <a:solidFill>
                  <a:srgbClr val="0000CC"/>
                </a:solidFill>
              </a:rPr>
              <a:t>探索研究</a:t>
            </a:r>
            <a:r>
              <a:rPr lang="zh-CN" altLang="en-US" sz="3700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56767" y="1412776"/>
            <a:ext cx="10964904" cy="184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35" tIns="60968" rIns="121935" bIns="60968" anchor="ctr">
            <a:spAutoFit/>
          </a:bodyPr>
          <a:lstStyle/>
          <a:p>
            <a:r>
              <a:rPr lang="zh-CN" altLang="en-US" sz="2800" b="1" dirty="0"/>
              <a:t>       算法</a:t>
            </a:r>
            <a:r>
              <a:rPr lang="en-US" altLang="zh-CN" sz="2800" b="1" dirty="0"/>
              <a:t>(algorithm)</a:t>
            </a:r>
            <a:r>
              <a:rPr lang="zh-CN" altLang="en-US" sz="2800" b="1" dirty="0"/>
              <a:t>一词源于算术</a:t>
            </a:r>
            <a:r>
              <a:rPr lang="en-US" altLang="zh-CN" sz="2800" b="1" dirty="0"/>
              <a:t>(algorism)</a:t>
            </a:r>
            <a:r>
              <a:rPr lang="zh-CN" altLang="en-US" sz="2800" b="1" dirty="0"/>
              <a:t>，即算术方法，是指一个由已知推求未知的运算过程。后来，人们把它推广到一般，把进行某一工作的方法和步骤称为算法。</a:t>
            </a:r>
          </a:p>
          <a:p>
            <a:r>
              <a:rPr lang="zh-CN" altLang="en-US" sz="2800" b="1" dirty="0"/>
              <a:t>       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13337" y="2811045"/>
            <a:ext cx="10626317" cy="227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r>
              <a:rPr lang="zh-CN" altLang="en-US" sz="2800" b="1" dirty="0"/>
              <a:t>       广义地说，算法就是做某一件事的步骤或程序。菜谱是做菜肴的算法，洗衣机的使用说明书是操作洗衣机的算法，歌谱是一首歌曲的算法。在数学中，主要研究计算机能实现的算法，即按照某种机械程序步骤一定可以得到结果的解决问题的程序。比如解方程的算法、函数求值的算法、作图的算法，等等。 </a:t>
            </a:r>
          </a:p>
        </p:txBody>
      </p:sp>
    </p:spTree>
    <p:extLst>
      <p:ext uri="{BB962C8B-B14F-4D97-AF65-F5344CB8AC3E}">
        <p14:creationId xmlns:p14="http://schemas.microsoft.com/office/powerpoint/2010/main" val="1358123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745261" y="1320801"/>
            <a:ext cx="4539315" cy="4787900"/>
          </a:xfrm>
          <a:prstGeom prst="roundRect">
            <a:avLst>
              <a:gd name="adj" fmla="val 8815"/>
            </a:avLst>
          </a:prstGeom>
          <a:solidFill>
            <a:schemeClr val="bg1"/>
          </a:solidFill>
          <a:ln w="9525">
            <a:solidFill>
              <a:srgbClr val="FF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09759" y="292895"/>
            <a:ext cx="10975658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/>
              <a:t>请大家研究解决下面的一个问题 </a:t>
            </a:r>
          </a:p>
        </p:txBody>
      </p:sp>
      <p:sp>
        <p:nvSpPr>
          <p:cNvPr id="3" name="Rectangle 31"/>
          <p:cNvSpPr>
            <a:spLocks noChangeArrowheads="1"/>
          </p:cNvSpPr>
          <p:nvPr/>
        </p:nvSpPr>
        <p:spPr bwMode="auto">
          <a:xfrm>
            <a:off x="878646" y="1600200"/>
            <a:ext cx="4446158" cy="3139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1935" tIns="60968" rIns="121935" bIns="60968">
            <a:spAutoFit/>
          </a:bodyPr>
          <a:lstStyle/>
          <a:p>
            <a:r>
              <a:rPr lang="en-US" altLang="zh-CN" sz="2800" dirty="0"/>
              <a:t>1</a:t>
            </a:r>
            <a:r>
              <a:rPr lang="zh-CN" altLang="en-US" sz="2800" dirty="0"/>
              <a:t>．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两个大人和两个小孩一起渡河，渡口只有一条小船，每次只能渡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个大人或两个小孩，他们四人都会划船，但都不会游泳。试问他们怎样渡过河去？请写出一个渡河方案。</a:t>
            </a: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961412" y="1346201"/>
            <a:ext cx="4780678" cy="4787900"/>
          </a:xfrm>
          <a:prstGeom prst="roundRect">
            <a:avLst>
              <a:gd name="adj" fmla="val 8815"/>
            </a:avLst>
          </a:prstGeom>
          <a:noFill/>
          <a:ln w="9525">
            <a:solidFill>
              <a:srgbClr val="FF99FF"/>
            </a:solidFill>
            <a:round/>
            <a:headEnd/>
            <a:tailEnd/>
          </a:ln>
          <a:effectLst/>
          <a:extLst/>
        </p:spPr>
        <p:txBody>
          <a:bodyPr wrap="none" lIns="121935" tIns="60968" rIns="121935" bIns="60968" anchor="ctr"/>
          <a:lstStyle/>
          <a:p>
            <a:endParaRPr lang="zh-CN" altLang="en-US" sz="2400" b="1"/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6866138" y="1555751"/>
            <a:ext cx="4073527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S1  </a:t>
            </a:r>
            <a:r>
              <a:rPr lang="zh-CN" altLang="en-US" sz="2400" b="1" dirty="0"/>
              <a:t>两个小孩同船过河去；</a:t>
            </a:r>
          </a:p>
        </p:txBody>
      </p:sp>
      <p:sp>
        <p:nvSpPr>
          <p:cNvPr id="7" name="Rectangle 35"/>
          <p:cNvSpPr>
            <a:spLocks noChangeArrowheads="1"/>
          </p:cNvSpPr>
          <p:nvPr/>
        </p:nvSpPr>
        <p:spPr bwMode="auto">
          <a:xfrm>
            <a:off x="6866138" y="2055814"/>
            <a:ext cx="4073527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S2  </a:t>
            </a:r>
            <a:r>
              <a:rPr lang="zh-CN" altLang="en-US" sz="2400" b="1" dirty="0"/>
              <a:t>一个小孩划船回来；</a:t>
            </a:r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6866138" y="2555877"/>
            <a:ext cx="4073527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S3  </a:t>
            </a:r>
            <a:r>
              <a:rPr lang="zh-CN" altLang="en-US" sz="2400" b="1" dirty="0"/>
              <a:t>一个大人划船过河去；</a:t>
            </a: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6866138" y="3054351"/>
            <a:ext cx="4073527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S4  </a:t>
            </a:r>
            <a:r>
              <a:rPr lang="zh-CN" altLang="en-US" sz="2400" b="1" dirty="0"/>
              <a:t>对岸的小孩划船回来；</a:t>
            </a:r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6866140" y="3554414"/>
            <a:ext cx="4431336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S5  </a:t>
            </a:r>
            <a:r>
              <a:rPr lang="zh-CN" altLang="en-US" sz="2400" b="1" dirty="0"/>
              <a:t>两个小孩同船渡过河去；</a:t>
            </a:r>
          </a:p>
        </p:txBody>
      </p:sp>
      <p:sp>
        <p:nvSpPr>
          <p:cNvPr id="11" name="Rectangle 41"/>
          <p:cNvSpPr>
            <a:spLocks noChangeArrowheads="1"/>
          </p:cNvSpPr>
          <p:nvPr/>
        </p:nvSpPr>
        <p:spPr bwMode="auto">
          <a:xfrm>
            <a:off x="6866138" y="4052889"/>
            <a:ext cx="4073527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S6  </a:t>
            </a:r>
            <a:r>
              <a:rPr lang="zh-CN" altLang="en-US" sz="2400" b="1" dirty="0"/>
              <a:t>一个小孩划船回来； </a:t>
            </a:r>
          </a:p>
        </p:txBody>
      </p:sp>
      <p:sp>
        <p:nvSpPr>
          <p:cNvPr id="12" name="Rectangle 42"/>
          <p:cNvSpPr>
            <a:spLocks noChangeArrowheads="1"/>
          </p:cNvSpPr>
          <p:nvPr/>
        </p:nvSpPr>
        <p:spPr bwMode="auto">
          <a:xfrm>
            <a:off x="6866140" y="4552951"/>
            <a:ext cx="5041095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S7  </a:t>
            </a:r>
            <a:r>
              <a:rPr lang="zh-CN" altLang="en-US" sz="2400" b="1" dirty="0"/>
              <a:t>余下的一个大人独自划船渡过河去；对岸的小孩划船回来；</a:t>
            </a: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6866138" y="5437189"/>
            <a:ext cx="4875952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S8  </a:t>
            </a:r>
            <a:r>
              <a:rPr lang="zh-CN" altLang="en-US" sz="2400" b="1" dirty="0"/>
              <a:t>两个小孩再同时划船渡过河去。</a:t>
            </a:r>
            <a:r>
              <a:rPr lang="en-US" altLang="zh-CN" sz="2400" b="1" dirty="0"/>
              <a:t> </a:t>
            </a:r>
            <a:endParaRPr lang="zh-CN" altLang="en-US" sz="2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576" y="2814638"/>
            <a:ext cx="1626023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9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745261" y="1139884"/>
            <a:ext cx="4704254" cy="4968817"/>
          </a:xfrm>
          <a:prstGeom prst="roundRect">
            <a:avLst>
              <a:gd name="adj" fmla="val 8815"/>
            </a:avLst>
          </a:prstGeom>
          <a:solidFill>
            <a:schemeClr val="bg1"/>
          </a:solidFill>
          <a:ln w="9525">
            <a:solidFill>
              <a:srgbClr val="FF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/>
          </a:p>
        </p:txBody>
      </p:sp>
      <p:sp>
        <p:nvSpPr>
          <p:cNvPr id="3" name="Rectangle 31"/>
          <p:cNvSpPr>
            <a:spLocks noChangeArrowheads="1"/>
          </p:cNvSpPr>
          <p:nvPr/>
        </p:nvSpPr>
        <p:spPr bwMode="auto">
          <a:xfrm>
            <a:off x="878646" y="1600200"/>
            <a:ext cx="4446158" cy="184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．一群小兔一群鸡，两群合到一群里，要数腿共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48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，要数脑袋整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17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，多少小兔多少鸡？</a:t>
            </a: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6790262" y="851663"/>
            <a:ext cx="4653419" cy="5167255"/>
          </a:xfrm>
          <a:prstGeom prst="roundRect">
            <a:avLst>
              <a:gd name="adj" fmla="val 8815"/>
            </a:avLst>
          </a:prstGeom>
          <a:noFill/>
          <a:ln w="9525">
            <a:solidFill>
              <a:srgbClr val="FF99FF"/>
            </a:solidFill>
            <a:round/>
            <a:headEnd/>
            <a:tailEnd/>
          </a:ln>
          <a:effectLst/>
          <a:extLst/>
        </p:spPr>
        <p:txBody>
          <a:bodyPr wrap="none" lIns="121935" tIns="60968" rIns="121935" bIns="60968" anchor="ctr"/>
          <a:lstStyle/>
          <a:p>
            <a:endParaRPr lang="zh-CN" altLang="en-US" sz="2400" dirty="0"/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7043979" y="1181805"/>
            <a:ext cx="4253491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1.</a:t>
            </a:r>
            <a:r>
              <a:rPr lang="zh-CN" altLang="en-US" sz="2400" b="1" dirty="0"/>
              <a:t>解得鸡</a:t>
            </a:r>
            <a:r>
              <a:rPr lang="en-US" altLang="zh-CN" sz="2400" b="1" dirty="0"/>
              <a:t>10</a:t>
            </a:r>
            <a:r>
              <a:rPr lang="zh-CN" altLang="en-US" sz="2400" b="1" dirty="0"/>
              <a:t>只，兔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只；</a:t>
            </a: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7056806" y="1697742"/>
            <a:ext cx="4386875" cy="529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endParaRPr lang="zh-CN" altLang="en-US" sz="2400" b="1" dirty="0"/>
          </a:p>
          <a:p>
            <a:endParaRPr lang="zh-CN" altLang="en-US" sz="2400" b="1" dirty="0"/>
          </a:p>
          <a:p>
            <a:endParaRPr lang="zh-CN" altLang="en-US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zh-CN" altLang="en-US" sz="2400" b="1" dirty="0"/>
          </a:p>
          <a:p>
            <a:endParaRPr lang="zh-CN" altLang="en-US" sz="2400" b="1" dirty="0"/>
          </a:p>
          <a:p>
            <a:endParaRPr lang="zh-CN" altLang="en-US" sz="2400" b="1" dirty="0"/>
          </a:p>
          <a:p>
            <a:endParaRPr lang="zh-CN" altLang="en-US" sz="2400" b="1" dirty="0"/>
          </a:p>
        </p:txBody>
      </p:sp>
      <p:graphicFrame>
        <p:nvGraphicFramePr>
          <p:cNvPr id="8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940097"/>
              </p:ext>
            </p:extLst>
          </p:nvPr>
        </p:nvGraphicFramePr>
        <p:xfrm>
          <a:off x="9040705" y="2199769"/>
          <a:ext cx="2204024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" name="公式" r:id="rId3" imgW="1193800" imgH="444500" progId="Equation.3">
                  <p:embed/>
                </p:oleObj>
              </mc:Choice>
              <mc:Fallback>
                <p:oleObj name="公式" r:id="rId3" imgW="11938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0705" y="2199769"/>
                        <a:ext cx="2204024" cy="765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646544"/>
              </p:ext>
            </p:extLst>
          </p:nvPr>
        </p:nvGraphicFramePr>
        <p:xfrm>
          <a:off x="7939805" y="2943616"/>
          <a:ext cx="183774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公式" r:id="rId5" imgW="977476" imgH="203112" progId="Equation.3">
                  <p:embed/>
                </p:oleObj>
              </mc:Choice>
              <mc:Fallback>
                <p:oleObj name="公式" r:id="rId5" imgW="977476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9805" y="2943616"/>
                        <a:ext cx="1837745" cy="309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069842"/>
              </p:ext>
            </p:extLst>
          </p:nvPr>
        </p:nvGraphicFramePr>
        <p:xfrm>
          <a:off x="8903871" y="4050139"/>
          <a:ext cx="2356464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公式" r:id="rId7" imgW="1117600" imgH="368300" progId="Equation.3">
                  <p:embed/>
                </p:oleObj>
              </mc:Choice>
              <mc:Fallback>
                <p:oleObj name="公式" r:id="rId7" imgW="11176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3871" y="4050139"/>
                        <a:ext cx="2356464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713899"/>
              </p:ext>
            </p:extLst>
          </p:nvPr>
        </p:nvGraphicFramePr>
        <p:xfrm>
          <a:off x="8911218" y="4634104"/>
          <a:ext cx="2602061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" name="公式" r:id="rId9" imgW="1117600" imgH="368300" progId="Equation.3">
                  <p:embed/>
                </p:oleObj>
              </mc:Choice>
              <mc:Fallback>
                <p:oleObj name="公式" r:id="rId9" imgW="11176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11218" y="4634104"/>
                        <a:ext cx="2602061" cy="65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56808" y="1689804"/>
            <a:ext cx="4386874" cy="1231122"/>
          </a:xfrm>
          <a:prstGeom prst="rect">
            <a:avLst/>
          </a:prstGeom>
          <a:noFill/>
        </p:spPr>
        <p:txBody>
          <a:bodyPr wrap="square" lIns="121935" tIns="60968" rIns="121935" bIns="6096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2.</a:t>
            </a:r>
            <a:r>
              <a:rPr lang="zh-CN" altLang="en-US" sz="2400" b="1" dirty="0"/>
              <a:t>归纳一般二元一次方程组</a:t>
            </a:r>
            <a:r>
              <a:rPr lang="zh-CN" altLang="en-US" sz="2400" b="1" dirty="0" smtClean="0"/>
              <a:t>的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通用</a:t>
            </a:r>
            <a:r>
              <a:rPr lang="zh-CN" altLang="en-US" sz="2400" b="1" dirty="0"/>
              <a:t>方法。</a:t>
            </a:r>
            <a:r>
              <a:rPr lang="zh-CN" altLang="en-US" sz="2400" b="1" dirty="0" smtClean="0"/>
              <a:t>即</a:t>
            </a:r>
            <a:endParaRPr lang="zh-CN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88977" y="2852176"/>
            <a:ext cx="749594" cy="492459"/>
          </a:xfrm>
          <a:prstGeom prst="rect">
            <a:avLst/>
          </a:prstGeom>
          <a:noFill/>
        </p:spPr>
        <p:txBody>
          <a:bodyPr wrap="none" lIns="121935" tIns="60968" rIns="121935" bIns="60968" rtlCol="0">
            <a:spAutoFit/>
          </a:bodyPr>
          <a:lstStyle/>
          <a:p>
            <a:r>
              <a:rPr lang="zh-CN" altLang="en-US" sz="2400" b="1" dirty="0"/>
              <a:t>令</a:t>
            </a:r>
            <a:r>
              <a:rPr lang="en-US" altLang="zh-CN" sz="2400" b="1" dirty="0"/>
              <a:t>D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987787" y="3402999"/>
            <a:ext cx="4152770" cy="1231122"/>
          </a:xfrm>
          <a:prstGeom prst="rect">
            <a:avLst/>
          </a:prstGeom>
          <a:noFill/>
        </p:spPr>
        <p:txBody>
          <a:bodyPr wrap="none" lIns="121935" tIns="60968" rIns="121935" bIns="60968" rtlCol="0">
            <a:spAutoFit/>
          </a:bodyPr>
          <a:lstStyle/>
          <a:p>
            <a:r>
              <a:rPr lang="zh-CN" altLang="en-US" sz="2400" b="1" dirty="0"/>
              <a:t>若</a:t>
            </a:r>
            <a:r>
              <a:rPr lang="en-US" altLang="zh-CN" sz="2400" b="1" dirty="0"/>
              <a:t>D=0</a:t>
            </a:r>
            <a:r>
              <a:rPr lang="zh-CN" altLang="en-US" sz="2400" b="1" dirty="0"/>
              <a:t>，方程组无解或有</a:t>
            </a:r>
            <a:r>
              <a:rPr lang="zh-CN" altLang="en-US" sz="2400" b="1" dirty="0" smtClean="0"/>
              <a:t>无数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多</a:t>
            </a:r>
            <a:r>
              <a:rPr lang="zh-CN" altLang="en-US" sz="2400" b="1" dirty="0"/>
              <a:t>解。</a:t>
            </a:r>
          </a:p>
          <a:p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043979" y="4203218"/>
            <a:ext cx="1815592" cy="861791"/>
          </a:xfrm>
          <a:prstGeom prst="rect">
            <a:avLst/>
          </a:prstGeom>
          <a:noFill/>
        </p:spPr>
        <p:txBody>
          <a:bodyPr wrap="none" lIns="121935" tIns="60968" rIns="121935" bIns="60968" rtlCol="0">
            <a:spAutoFit/>
          </a:bodyPr>
          <a:lstStyle/>
          <a:p>
            <a:r>
              <a:rPr lang="zh-CN" altLang="en-US" sz="2400" b="1" dirty="0"/>
              <a:t>若</a:t>
            </a:r>
            <a:r>
              <a:rPr lang="en-US" altLang="zh-CN" sz="2400" b="1" dirty="0"/>
              <a:t>D ≠ 0</a:t>
            </a:r>
            <a:r>
              <a:rPr lang="zh-CN" altLang="en-US" sz="2400" b="1" dirty="0"/>
              <a:t>，则</a:t>
            </a:r>
          </a:p>
          <a:p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987787" y="5204926"/>
            <a:ext cx="4268186" cy="1231122"/>
          </a:xfrm>
          <a:prstGeom prst="rect">
            <a:avLst/>
          </a:prstGeom>
          <a:noFill/>
        </p:spPr>
        <p:txBody>
          <a:bodyPr wrap="none" lIns="121935" tIns="60968" rIns="121935" bIns="60968" rtlCol="0">
            <a:spAutoFit/>
          </a:bodyPr>
          <a:lstStyle/>
          <a:p>
            <a:r>
              <a:rPr lang="zh-CN" altLang="en-US" sz="2400" b="1" dirty="0"/>
              <a:t>由此可得解二元一次方程组</a:t>
            </a:r>
            <a:r>
              <a:rPr lang="zh-CN" altLang="en-US" sz="2400" b="1" dirty="0" smtClean="0"/>
              <a:t>的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算法</a:t>
            </a:r>
            <a:r>
              <a:rPr lang="zh-CN" altLang="en-US" sz="2400" b="1" dirty="0"/>
              <a:t>。</a:t>
            </a:r>
          </a:p>
          <a:p>
            <a:endParaRPr lang="zh-CN" altLang="en-US" sz="24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97" y="3825735"/>
            <a:ext cx="4202513" cy="21931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82" y="15933"/>
            <a:ext cx="1016265" cy="1123951"/>
          </a:xfrm>
          <a:prstGeom prst="rect">
            <a:avLst/>
          </a:prstGeom>
        </p:spPr>
      </p:pic>
      <p:pic>
        <p:nvPicPr>
          <p:cNvPr id="8226" name="Picture 34" descr="C:\Documents and Settings\Administrator\桌面\新建文件夹 (4)\u=4003526458,3904630491&amp;fm=21&amp;gp=0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729" y="41389"/>
            <a:ext cx="1778463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376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35447" y="404664"/>
            <a:ext cx="11585416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/>
              <a:t>由此可得解二元一次方程组的算法 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308611"/>
              </p:ext>
            </p:extLst>
          </p:nvPr>
        </p:nvGraphicFramePr>
        <p:xfrm>
          <a:off x="4080841" y="1196753"/>
          <a:ext cx="2856126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0" name="公式" r:id="rId3" imgW="1143000" imgH="482600" progId="Equation.3">
                  <p:embed/>
                </p:oleObj>
              </mc:Choice>
              <mc:Fallback>
                <p:oleObj name="公式" r:id="rId3" imgW="11430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0841" y="1196753"/>
                        <a:ext cx="2856126" cy="91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473103" y="2005199"/>
            <a:ext cx="8324901" cy="69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S1	</a:t>
            </a:r>
            <a:r>
              <a:rPr lang="zh-CN" altLang="en-US" sz="2800" b="1" dirty="0"/>
              <a:t>计算 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001839"/>
              </p:ext>
            </p:extLst>
          </p:nvPr>
        </p:nvGraphicFramePr>
        <p:xfrm>
          <a:off x="3505299" y="2149827"/>
          <a:ext cx="283919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1" name="公式" r:id="rId5" imgW="1117115" imgH="215806" progId="Equation.3">
                  <p:embed/>
                </p:oleObj>
              </mc:Choice>
              <mc:Fallback>
                <p:oleObj name="公式" r:id="rId5" imgW="1117115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99" y="2149827"/>
                        <a:ext cx="283919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487876" y="2844626"/>
            <a:ext cx="9507531" cy="1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S2	</a:t>
            </a:r>
            <a:r>
              <a:rPr lang="zh-CN" altLang="en-US" sz="2800" b="1" dirty="0"/>
              <a:t>如果</a:t>
            </a:r>
            <a:r>
              <a:rPr lang="en-US" altLang="zh-CN" sz="2800" b="1" dirty="0"/>
              <a:t>D=0</a:t>
            </a:r>
            <a:r>
              <a:rPr lang="zh-CN" altLang="en-US" sz="2800" b="1" dirty="0"/>
              <a:t>，则原方程组无解或有无穷多组解；否则（</a:t>
            </a:r>
            <a:r>
              <a:rPr lang="en-US" altLang="zh-CN" sz="2800" b="1" dirty="0"/>
              <a:t>D≠0</a:t>
            </a:r>
            <a:r>
              <a:rPr lang="zh-CN" altLang="en-US" sz="2800" b="1" dirty="0"/>
              <a:t>），</a:t>
            </a:r>
            <a:endParaRPr lang="en-US" altLang="zh-CN" sz="2800" b="1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212041"/>
              </p:ext>
            </p:extLst>
          </p:nvPr>
        </p:nvGraphicFramePr>
        <p:xfrm>
          <a:off x="3361283" y="3717032"/>
          <a:ext cx="2557599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公式" r:id="rId7" imgW="1117600" imgH="368300" progId="Equation.3">
                  <p:embed/>
                </p:oleObj>
              </mc:Choice>
              <mc:Fallback>
                <p:oleObj name="公式" r:id="rId7" imgW="11176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1283" y="3717032"/>
                        <a:ext cx="2557599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498455"/>
              </p:ext>
            </p:extLst>
          </p:nvPr>
        </p:nvGraphicFramePr>
        <p:xfrm>
          <a:off x="6241641" y="3645024"/>
          <a:ext cx="260417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公式" r:id="rId9" imgW="1117600" imgH="368300" progId="Equation.3">
                  <p:embed/>
                </p:oleObj>
              </mc:Choice>
              <mc:Fallback>
                <p:oleObj name="公式" r:id="rId9" imgW="11176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1641" y="3645024"/>
                        <a:ext cx="2604178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1402657" y="4635501"/>
            <a:ext cx="8324901" cy="69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S3</a:t>
            </a:r>
            <a:r>
              <a:rPr lang="zh-CN" altLang="en-US" sz="2800" b="1" dirty="0"/>
              <a:t> 	输出计算结果、或者无法求解的信息。</a:t>
            </a:r>
          </a:p>
        </p:txBody>
      </p:sp>
    </p:spTree>
    <p:extLst>
      <p:ext uri="{BB962C8B-B14F-4D97-AF65-F5344CB8AC3E}">
        <p14:creationId xmlns:p14="http://schemas.microsoft.com/office/powerpoint/2010/main" val="3824649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09759" y="7939"/>
            <a:ext cx="10975658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00"/>
              <a:t>什么是算法？</a:t>
            </a:r>
            <a:endParaRPr lang="zh-CN" altLang="en-US" sz="3700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03253" y="1193800"/>
            <a:ext cx="1795401" cy="1335088"/>
            <a:chOff x="0" y="0"/>
            <a:chExt cx="1016" cy="1008"/>
          </a:xfrm>
        </p:grpSpPr>
        <p:pic>
          <p:nvPicPr>
            <p:cNvPr id="4" name="Picture 4" descr="23f3490aedcc4c1ceb24886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80"/>
              <a:ext cx="845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32" y="24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2479263" y="1257301"/>
            <a:ext cx="9402565" cy="1274763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 sz="2800"/>
          </a:p>
        </p:txBody>
      </p:sp>
      <p:sp>
        <p:nvSpPr>
          <p:cNvPr id="8" name="AutoShape 8" descr="白色大理石"/>
          <p:cNvSpPr>
            <a:spLocks noChangeArrowheads="1"/>
          </p:cNvSpPr>
          <p:nvPr/>
        </p:nvSpPr>
        <p:spPr bwMode="auto">
          <a:xfrm>
            <a:off x="2371284" y="1181100"/>
            <a:ext cx="9620638" cy="1422400"/>
          </a:xfrm>
          <a:prstGeom prst="roundRect">
            <a:avLst>
              <a:gd name="adj" fmla="val 13019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 sz="280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623234" y="1336675"/>
            <a:ext cx="9358103" cy="141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算法（</a:t>
            </a:r>
            <a:r>
              <a:rPr lang="en-US" altLang="zh-CN" sz="2800" b="1" dirty="0"/>
              <a:t>algorithm</a:t>
            </a:r>
            <a:r>
              <a:rPr lang="zh-CN" altLang="en-US" sz="2800" b="1" dirty="0"/>
              <a:t>）一词出现于</a:t>
            </a:r>
            <a:r>
              <a:rPr lang="en-US" altLang="zh-CN" sz="2800" b="1" dirty="0"/>
              <a:t>12</a:t>
            </a:r>
            <a:r>
              <a:rPr lang="zh-CN" altLang="en-US" sz="2800" b="1" dirty="0"/>
              <a:t>世纪，指的是阿拉伯数字进行算术运算的过程。</a:t>
            </a:r>
          </a:p>
        </p:txBody>
      </p:sp>
      <p:sp>
        <p:nvSpPr>
          <p:cNvPr id="10" name="AutoShape 17" descr="白色大理石"/>
          <p:cNvSpPr>
            <a:spLocks noChangeArrowheads="1"/>
          </p:cNvSpPr>
          <p:nvPr/>
        </p:nvSpPr>
        <p:spPr bwMode="auto">
          <a:xfrm>
            <a:off x="271004" y="2908300"/>
            <a:ext cx="9620638" cy="1422400"/>
          </a:xfrm>
          <a:prstGeom prst="roundRect">
            <a:avLst>
              <a:gd name="adj" fmla="val 13019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 sz="2800"/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522954" y="3063875"/>
            <a:ext cx="9358103" cy="141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在数学中，算法通常是指按照一定规则来解决某一类问题的明确和有限的步骤。</a:t>
            </a:r>
          </a:p>
        </p:txBody>
      </p:sp>
      <p:pic>
        <p:nvPicPr>
          <p:cNvPr id="12" name="Picture 12" descr="23f3490aedcc4c1ceb24886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83821" y="3050772"/>
            <a:ext cx="1408700" cy="102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6" descr="白色大理石"/>
          <p:cNvSpPr>
            <a:spLocks noChangeArrowheads="1"/>
          </p:cNvSpPr>
          <p:nvPr/>
        </p:nvSpPr>
        <p:spPr bwMode="auto">
          <a:xfrm>
            <a:off x="2335606" y="4411663"/>
            <a:ext cx="9620638" cy="1422400"/>
          </a:xfrm>
          <a:prstGeom prst="roundRect">
            <a:avLst>
              <a:gd name="adj" fmla="val 13019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 sz="2800"/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657109" y="4803775"/>
            <a:ext cx="9358103" cy="769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算法通常可以编成计算机程序，让计算机执行并解决。</a:t>
            </a:r>
          </a:p>
        </p:txBody>
      </p: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237128" y="4660900"/>
            <a:ext cx="1795401" cy="1335088"/>
            <a:chOff x="0" y="0"/>
            <a:chExt cx="1016" cy="1008"/>
          </a:xfrm>
        </p:grpSpPr>
        <p:pic>
          <p:nvPicPr>
            <p:cNvPr id="16" name="Picture 22" descr="23f3490aedcc4c1ceb24886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80"/>
              <a:ext cx="845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8" name="AutoShape 24"/>
            <p:cNvSpPr>
              <a:spLocks noChangeArrowheads="1"/>
            </p:cNvSpPr>
            <p:nvPr/>
          </p:nvSpPr>
          <p:spPr bwMode="auto">
            <a:xfrm>
              <a:off x="32" y="24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9" name="Group 34"/>
          <p:cNvGrpSpPr>
            <a:grpSpLocks/>
          </p:cNvGrpSpPr>
          <p:nvPr/>
        </p:nvGrpSpPr>
        <p:grpSpPr bwMode="auto">
          <a:xfrm>
            <a:off x="6514682" y="5521325"/>
            <a:ext cx="4852664" cy="1336675"/>
            <a:chOff x="4052" y="3454"/>
            <a:chExt cx="2292" cy="842"/>
          </a:xfrm>
        </p:grpSpPr>
        <p:pic>
          <p:nvPicPr>
            <p:cNvPr id="20" name="Picture 35" descr="c73de172936c14398601b0d4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2" y="3651"/>
              <a:ext cx="495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888" y="3454"/>
              <a:ext cx="872" cy="262"/>
            </a:xfrm>
            <a:prstGeom prst="cloudCallout">
              <a:avLst>
                <a:gd name="adj1" fmla="val -84634"/>
                <a:gd name="adj2" fmla="val 877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37"/>
            <p:cNvSpPr txBox="1">
              <a:spLocks noChangeArrowheads="1"/>
            </p:cNvSpPr>
            <p:nvPr/>
          </p:nvSpPr>
          <p:spPr bwMode="auto">
            <a:xfrm>
              <a:off x="4900" y="3493"/>
              <a:ext cx="144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行楷" pitchFamily="2" charset="-122"/>
                </a:rPr>
                <a:t>我一定会回来的！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1365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09759" y="7939"/>
            <a:ext cx="10975658" cy="569912"/>
          </a:xfrm>
          <a:prstGeom prst="rect">
            <a:avLst/>
          </a:prstGeom>
        </p:spPr>
        <p:txBody>
          <a:bodyPr lIns="121935" tIns="60968" rIns="121935" bIns="60968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00" b="1"/>
              <a:t>例题分析</a:t>
            </a:r>
            <a:r>
              <a:rPr lang="zh-CN" altLang="en-US" sz="3700"/>
              <a:t> </a:t>
            </a:r>
            <a:endParaRPr lang="zh-CN" altLang="en-US" sz="3700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70023" y="1149351"/>
            <a:ext cx="3607739" cy="4991100"/>
            <a:chOff x="0" y="0"/>
            <a:chExt cx="1704" cy="3144"/>
          </a:xfrm>
        </p:grpSpPr>
        <p:pic>
          <p:nvPicPr>
            <p:cNvPr id="4" name="Picture 4" descr="22dm_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" y="1995"/>
              <a:ext cx="878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704" cy="3144"/>
            </a:xfrm>
            <a:prstGeom prst="roundRect">
              <a:avLst>
                <a:gd name="adj" fmla="val 4963"/>
              </a:avLst>
            </a:prstGeom>
            <a:noFill/>
            <a:ln w="9525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242808" y="1755776"/>
            <a:ext cx="2690983" cy="141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例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 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设计一个算法，判断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是否为质数</a:t>
            </a: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353000" y="1149351"/>
            <a:ext cx="7469545" cy="5003800"/>
          </a:xfrm>
          <a:prstGeom prst="roundRect">
            <a:avLst>
              <a:gd name="adj" fmla="val 2727"/>
            </a:avLst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 sz="240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988167" y="1092201"/>
            <a:ext cx="6559141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第一步，用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，得余数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。因为余数不为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，所以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不能整除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。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4988167" y="2060848"/>
            <a:ext cx="6609954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第二步，</a:t>
            </a:r>
            <a:r>
              <a:rPr lang="zh-CN" altLang="en-US" sz="2400" b="1" dirty="0"/>
              <a:t>用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，得余数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。因为余数不为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，所以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不能整除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。</a:t>
            </a:r>
            <a:endParaRPr lang="en-US" altLang="zh-CN" sz="2400" b="1" dirty="0"/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4988165" y="2924944"/>
            <a:ext cx="6665002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第三步，</a:t>
            </a:r>
            <a:r>
              <a:rPr lang="zh-CN" altLang="en-US" sz="2400" b="1" dirty="0"/>
              <a:t>用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，得余数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。因为余数不为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，所以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不能整除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。</a:t>
            </a:r>
            <a:endParaRPr lang="en-US" altLang="zh-CN" sz="2400" b="1" dirty="0"/>
          </a:p>
        </p:txBody>
      </p:sp>
      <p:sp>
        <p:nvSpPr>
          <p:cNvPr id="11" name="Rectangle 34"/>
          <p:cNvSpPr>
            <a:spLocks noChangeArrowheads="1"/>
          </p:cNvSpPr>
          <p:nvPr/>
        </p:nvSpPr>
        <p:spPr bwMode="auto">
          <a:xfrm>
            <a:off x="4988165" y="3861048"/>
            <a:ext cx="6684058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第四步，</a:t>
            </a:r>
            <a:r>
              <a:rPr lang="zh-CN" altLang="en-US" sz="2400" b="1" dirty="0"/>
              <a:t>用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，得余数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。因为余数不为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，所以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不能整除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。</a:t>
            </a:r>
          </a:p>
        </p:txBody>
      </p:sp>
      <p:sp>
        <p:nvSpPr>
          <p:cNvPr id="12" name="Rectangle 41"/>
          <p:cNvSpPr>
            <a:spLocks noChangeArrowheads="1"/>
          </p:cNvSpPr>
          <p:nvPr/>
        </p:nvSpPr>
        <p:spPr bwMode="auto">
          <a:xfrm>
            <a:off x="4962760" y="4876023"/>
            <a:ext cx="6635361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第五步，</a:t>
            </a:r>
            <a:r>
              <a:rPr lang="zh-CN" altLang="en-US" sz="2400" b="1" dirty="0"/>
              <a:t>用</a:t>
            </a:r>
            <a:r>
              <a:rPr lang="en-US" altLang="zh-CN" sz="2400" b="1" dirty="0"/>
              <a:t>6</a:t>
            </a:r>
            <a:r>
              <a:rPr lang="zh-CN" altLang="en-US" sz="2400" b="1" dirty="0"/>
              <a:t>除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，得余数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。因为余数不为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，所以</a:t>
            </a:r>
            <a:r>
              <a:rPr lang="en-US" altLang="zh-CN" sz="2400" b="1" dirty="0"/>
              <a:t>6</a:t>
            </a:r>
            <a:r>
              <a:rPr lang="zh-CN" altLang="en-US" sz="2400" b="1" dirty="0"/>
              <a:t>不能整除</a:t>
            </a:r>
            <a:r>
              <a:rPr lang="en-US" altLang="zh-CN" sz="2400" b="1" dirty="0"/>
              <a:t>7.</a:t>
            </a:r>
            <a:r>
              <a:rPr lang="zh-CN" altLang="en-US" sz="2400" b="1" dirty="0"/>
              <a:t>因此，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是质数。</a:t>
            </a:r>
          </a:p>
        </p:txBody>
      </p:sp>
    </p:spTree>
    <p:extLst>
      <p:ext uri="{BB962C8B-B14F-4D97-AF65-F5344CB8AC3E}">
        <p14:creationId xmlns:p14="http://schemas.microsoft.com/office/powerpoint/2010/main" val="399724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74257" y="1149351"/>
            <a:ext cx="3607739" cy="4991100"/>
            <a:chOff x="0" y="0"/>
            <a:chExt cx="1704" cy="3144"/>
          </a:xfrm>
        </p:grpSpPr>
        <p:pic>
          <p:nvPicPr>
            <p:cNvPr id="3" name="Picture 4" descr="22dm_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" y="1995"/>
              <a:ext cx="878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704" cy="3144"/>
            </a:xfrm>
            <a:prstGeom prst="roundRect">
              <a:avLst>
                <a:gd name="adj" fmla="val 4963"/>
              </a:avLst>
            </a:prstGeom>
            <a:noFill/>
            <a:ln w="9525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19590" y="1176339"/>
            <a:ext cx="3203615" cy="313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35" tIns="60968" rIns="121935" bIns="60968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例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 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任意给定一个整数</a:t>
            </a:r>
            <a:r>
              <a:rPr lang="en-US" altLang="zh-CN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altLang="zh-CN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&gt;2)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，试设计一个程序或步骤对</a:t>
            </a:r>
            <a:r>
              <a:rPr lang="en-US" altLang="zh-CN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是否为质数做出判定。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370103" y="1128713"/>
            <a:ext cx="7469545" cy="5003800"/>
          </a:xfrm>
          <a:prstGeom prst="roundRect">
            <a:avLst>
              <a:gd name="adj" fmla="val 2727"/>
            </a:avLst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35" tIns="60968" rIns="121935" bIns="60968" anchor="ctr"/>
          <a:lstStyle/>
          <a:p>
            <a:endParaRPr lang="zh-CN" altLang="en-US" sz="2400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988165" y="1092201"/>
            <a:ext cx="6377060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第一步，给定大于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的整数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988167" y="1770812"/>
            <a:ext cx="6377060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第二步，令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i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=2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4964602" y="2624355"/>
            <a:ext cx="6377060" cy="6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第三步，用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i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除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n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得到余数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r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4988165" y="3448267"/>
            <a:ext cx="7118087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第四步，判断</a:t>
            </a:r>
            <a:r>
              <a:rPr lang="zh-CN" altLang="en-US" sz="2400" b="1" dirty="0">
                <a:latin typeface="Arial"/>
                <a:ea typeface="楷体_GB2312" pitchFamily="49" charset="-122"/>
              </a:rPr>
              <a:t>“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r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=0</a:t>
            </a:r>
            <a:r>
              <a:rPr lang="en-US" altLang="zh-CN" sz="2400" b="1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是否成立，若是，则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不是质数，结束算法；否则，将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i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的值增加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，仍用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i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表示。</a:t>
            </a:r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4988167" y="4573589"/>
            <a:ext cx="6635361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第五步，判断</a:t>
            </a:r>
            <a:r>
              <a:rPr lang="zh-CN" altLang="en-US" sz="2400" b="1" dirty="0">
                <a:latin typeface="Arial"/>
                <a:ea typeface="楷体_GB2312" pitchFamily="49" charset="-122"/>
              </a:rPr>
              <a:t>“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i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&gt;(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n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-1)</a:t>
            </a:r>
            <a:r>
              <a:rPr lang="en-US" altLang="zh-CN" sz="2400" b="1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是否成立，若是，则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是质数，结束算法；否则，返回第三步。</a:t>
            </a:r>
          </a:p>
        </p:txBody>
      </p:sp>
    </p:spTree>
    <p:extLst>
      <p:ext uri="{BB962C8B-B14F-4D97-AF65-F5344CB8AC3E}">
        <p14:creationId xmlns:p14="http://schemas.microsoft.com/office/powerpoint/2010/main" val="3191847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演示文稿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演示文稿2</Template>
  <TotalTime>709</TotalTime>
  <Words>1273</Words>
  <Application>Microsoft Office PowerPoint</Application>
  <PresentationFormat>自定义</PresentationFormat>
  <Paragraphs>122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演示文稿2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</cp:lastModifiedBy>
  <cp:revision>68</cp:revision>
  <dcterms:created xsi:type="dcterms:W3CDTF">2014-07-19T07:02:48Z</dcterms:created>
  <dcterms:modified xsi:type="dcterms:W3CDTF">2015-05-16T01:36:22Z</dcterms:modified>
</cp:coreProperties>
</file>