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22"/>
  </p:notesMasterIdLst>
  <p:handoutMasterIdLst>
    <p:handoutMasterId r:id="rId23"/>
  </p:handoutMasterIdLst>
  <p:sldIdLst>
    <p:sldId id="256" r:id="rId3"/>
    <p:sldId id="310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7" r:id="rId20"/>
    <p:sldId id="309" r:id="rId21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6600"/>
    <a:srgbClr val="336600"/>
    <a:srgbClr val="E66036"/>
    <a:srgbClr val="8FD2FB"/>
    <a:srgbClr val="0E8BE0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7" autoAdjust="0"/>
    <p:restoredTop sz="95167" autoAdjust="0"/>
  </p:normalViewPr>
  <p:slideViewPr>
    <p:cSldViewPr>
      <p:cViewPr>
        <p:scale>
          <a:sx n="100" d="100"/>
          <a:sy n="100" d="100"/>
        </p:scale>
        <p:origin x="-917" y="-34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96" y="4588146"/>
            <a:ext cx="1387707" cy="54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91" y="627633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55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5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15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96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19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43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8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73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488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247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67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787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47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67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67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31" y="114327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102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"/>
            <a:ext cx="9144000" cy="477441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52722" y="572693"/>
            <a:ext cx="8810683" cy="4429125"/>
            <a:chOff x="40" y="391"/>
            <a:chExt cx="2608" cy="3810"/>
          </a:xfrm>
        </p:grpSpPr>
        <p:sp>
          <p:nvSpPr>
            <p:cNvPr id="3082" name="AutoShape 17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14" name="Picture 2" descr="C:\Users\chaoran\Desktop\logo.png"/>
          <p:cNvPicPr>
            <a:picLocks noChangeAspect="1" noChangeArrowheads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12" y="4572000"/>
            <a:ext cx="2018968" cy="381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/>
          <a:srcRect r="68571"/>
          <a:stretch/>
        </p:blipFill>
        <p:spPr bwMode="auto">
          <a:xfrm>
            <a:off x="5599730" y="4355313"/>
            <a:ext cx="1077726" cy="64651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/>
          <a:stretch/>
        </p:blipFill>
        <p:spPr bwMode="auto">
          <a:xfrm>
            <a:off x="6677460" y="4355038"/>
            <a:ext cx="2207623" cy="59422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00148" y="1371600"/>
            <a:ext cx="33906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450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543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1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8" y="1491631"/>
            <a:ext cx="7026324" cy="864096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§1.2.3  </a:t>
            </a: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循环语句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519695"/>
            <a:ext cx="482453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算法初步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847446"/>
            <a:ext cx="107632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049" y="2597826"/>
            <a:ext cx="537276" cy="49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334" y="3840891"/>
            <a:ext cx="546370" cy="50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966"/>
            <a:ext cx="4171354" cy="103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5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" t="2868" r="4632" b="7408"/>
          <a:stretch/>
        </p:blipFill>
        <p:spPr bwMode="auto">
          <a:xfrm>
            <a:off x="4081176" y="-139686"/>
            <a:ext cx="3620500" cy="5075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899592" y="210094"/>
            <a:ext cx="16417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  </a:t>
            </a:r>
            <a:r>
              <a:rPr lang="en-US" alt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P24</a:t>
            </a:r>
          </a:p>
        </p:txBody>
      </p:sp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107950" y="1045369"/>
            <a:ext cx="3954929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根据你画出的用二分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法求方程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-2=0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近似根的程序框图，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写出相应的程序语句。</a:t>
            </a:r>
          </a:p>
        </p:txBody>
      </p:sp>
      <p:grpSp>
        <p:nvGrpSpPr>
          <p:cNvPr id="126982" name="Group 6"/>
          <p:cNvGrpSpPr>
            <a:grpSpLocks/>
          </p:cNvGrpSpPr>
          <p:nvPr/>
        </p:nvGrpSpPr>
        <p:grpSpPr bwMode="auto">
          <a:xfrm>
            <a:off x="3826475" y="-29440"/>
            <a:ext cx="4465638" cy="4965469"/>
            <a:chOff x="2880" y="0"/>
            <a:chExt cx="2813" cy="4320"/>
          </a:xfrm>
          <a:noFill/>
        </p:grpSpPr>
        <p:sp>
          <p:nvSpPr>
            <p:cNvPr id="126983" name="Rectangle 7"/>
            <p:cNvSpPr>
              <a:spLocks noChangeArrowheads="1"/>
            </p:cNvSpPr>
            <p:nvPr/>
          </p:nvSpPr>
          <p:spPr bwMode="auto">
            <a:xfrm>
              <a:off x="2880" y="0"/>
              <a:ext cx="2813" cy="4320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400"/>
            </a:p>
          </p:txBody>
        </p:sp>
        <p:grpSp>
          <p:nvGrpSpPr>
            <p:cNvPr id="126984" name="Group 8"/>
            <p:cNvGrpSpPr>
              <a:grpSpLocks/>
            </p:cNvGrpSpPr>
            <p:nvPr/>
          </p:nvGrpSpPr>
          <p:grpSpPr bwMode="auto">
            <a:xfrm>
              <a:off x="4014" y="73"/>
              <a:ext cx="318" cy="363"/>
              <a:chOff x="748" y="1207"/>
              <a:chExt cx="318" cy="363"/>
            </a:xfrm>
            <a:grpFill/>
          </p:grpSpPr>
          <p:sp>
            <p:nvSpPr>
              <p:cNvPr id="126985" name="AutoShape 9"/>
              <p:cNvSpPr>
                <a:spLocks noChangeArrowheads="1"/>
              </p:cNvSpPr>
              <p:nvPr/>
            </p:nvSpPr>
            <p:spPr bwMode="auto">
              <a:xfrm>
                <a:off x="748" y="1207"/>
                <a:ext cx="318" cy="228"/>
              </a:xfrm>
              <a:prstGeom prst="roundRect">
                <a:avLst>
                  <a:gd name="adj" fmla="val 16667"/>
                </a:avLst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400" dirty="0">
                    <a:solidFill>
                      <a:srgbClr val="FFFFFF"/>
                    </a:solidFill>
                    <a:latin typeface="Times New Roman" pitchFamily="18" charset="0"/>
                  </a:rPr>
                  <a:t>开始</a:t>
                </a:r>
              </a:p>
            </p:txBody>
          </p:sp>
          <p:sp>
            <p:nvSpPr>
              <p:cNvPr id="126986" name="Line 10"/>
              <p:cNvSpPr>
                <a:spLocks noChangeShapeType="1"/>
              </p:cNvSpPr>
              <p:nvPr/>
            </p:nvSpPr>
            <p:spPr bwMode="auto">
              <a:xfrm>
                <a:off x="930" y="1434"/>
                <a:ext cx="0" cy="136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</p:grpSp>
        <p:grpSp>
          <p:nvGrpSpPr>
            <p:cNvPr id="126987" name="Group 11"/>
            <p:cNvGrpSpPr>
              <a:grpSpLocks/>
            </p:cNvGrpSpPr>
            <p:nvPr/>
          </p:nvGrpSpPr>
          <p:grpSpPr bwMode="auto">
            <a:xfrm>
              <a:off x="3924" y="391"/>
              <a:ext cx="589" cy="317"/>
              <a:chOff x="658" y="1525"/>
              <a:chExt cx="589" cy="317"/>
            </a:xfrm>
            <a:grpFill/>
          </p:grpSpPr>
          <p:sp>
            <p:nvSpPr>
              <p:cNvPr id="126988" name="Rectangle 12"/>
              <p:cNvSpPr>
                <a:spLocks noChangeArrowheads="1"/>
              </p:cNvSpPr>
              <p:nvPr/>
            </p:nvSpPr>
            <p:spPr bwMode="auto">
              <a:xfrm>
                <a:off x="658" y="1525"/>
                <a:ext cx="589" cy="182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400" i="1" dirty="0">
                    <a:solidFill>
                      <a:srgbClr val="FFFFFF"/>
                    </a:solidFill>
                    <a:latin typeface="Times New Roman" pitchFamily="18" charset="0"/>
                  </a:rPr>
                  <a:t>x</a:t>
                </a:r>
                <a:r>
                  <a:rPr kumimoji="1" lang="en-US" altLang="zh-CN" sz="1400" baseline="-25000" dirty="0">
                    <a:solidFill>
                      <a:srgbClr val="FFFFFF"/>
                    </a:solidFill>
                    <a:latin typeface="Times New Roman" pitchFamily="18" charset="0"/>
                  </a:rPr>
                  <a:t>1</a:t>
                </a:r>
                <a:r>
                  <a:rPr kumimoji="1" lang="en-US" altLang="zh-CN" sz="1400" dirty="0">
                    <a:solidFill>
                      <a:srgbClr val="FFFFFF"/>
                    </a:solidFill>
                    <a:latin typeface="Times New Roman" pitchFamily="18" charset="0"/>
                  </a:rPr>
                  <a:t>=1,</a:t>
                </a:r>
                <a:r>
                  <a:rPr kumimoji="1" lang="en-US" altLang="zh-CN" sz="1400" i="1" dirty="0">
                    <a:solidFill>
                      <a:srgbClr val="FFFFFF"/>
                    </a:solidFill>
                    <a:latin typeface="Times New Roman" pitchFamily="18" charset="0"/>
                  </a:rPr>
                  <a:t>x</a:t>
                </a:r>
                <a:r>
                  <a:rPr kumimoji="1" lang="en-US" altLang="zh-CN" sz="1400" baseline="-25000" dirty="0">
                    <a:solidFill>
                      <a:srgbClr val="FFFFFF"/>
                    </a:solidFill>
                    <a:latin typeface="Times New Roman" pitchFamily="18" charset="0"/>
                  </a:rPr>
                  <a:t>2</a:t>
                </a:r>
                <a:r>
                  <a:rPr kumimoji="1" lang="en-US" altLang="zh-CN" sz="1400" dirty="0">
                    <a:solidFill>
                      <a:srgbClr val="FFFFFF"/>
                    </a:solidFill>
                    <a:latin typeface="Times New Roman" pitchFamily="18" charset="0"/>
                  </a:rPr>
                  <a:t>=2</a:t>
                </a:r>
              </a:p>
            </p:txBody>
          </p:sp>
          <p:sp>
            <p:nvSpPr>
              <p:cNvPr id="126989" name="Line 13"/>
              <p:cNvSpPr>
                <a:spLocks noChangeShapeType="1"/>
              </p:cNvSpPr>
              <p:nvPr/>
            </p:nvSpPr>
            <p:spPr bwMode="auto">
              <a:xfrm>
                <a:off x="930" y="1661"/>
                <a:ext cx="0" cy="181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</p:grpSp>
        <p:grpSp>
          <p:nvGrpSpPr>
            <p:cNvPr id="126990" name="Group 14"/>
            <p:cNvGrpSpPr>
              <a:grpSpLocks/>
            </p:cNvGrpSpPr>
            <p:nvPr/>
          </p:nvGrpSpPr>
          <p:grpSpPr bwMode="auto">
            <a:xfrm>
              <a:off x="3923" y="708"/>
              <a:ext cx="545" cy="318"/>
              <a:chOff x="657" y="1797"/>
              <a:chExt cx="545" cy="318"/>
            </a:xfrm>
            <a:grpFill/>
          </p:grpSpPr>
          <p:sp>
            <p:nvSpPr>
              <p:cNvPr id="126991" name="Rectangle 15"/>
              <p:cNvSpPr>
                <a:spLocks noChangeArrowheads="1"/>
              </p:cNvSpPr>
              <p:nvPr/>
            </p:nvSpPr>
            <p:spPr bwMode="auto">
              <a:xfrm>
                <a:off x="657" y="1797"/>
                <a:ext cx="545" cy="181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400" i="1" dirty="0">
                    <a:solidFill>
                      <a:srgbClr val="FFFFFF"/>
                    </a:solidFill>
                    <a:latin typeface="Times New Roman" pitchFamily="18" charset="0"/>
                  </a:rPr>
                  <a:t>c</a:t>
                </a:r>
                <a:r>
                  <a:rPr kumimoji="1" lang="en-US" altLang="zh-CN" sz="1400" dirty="0">
                    <a:solidFill>
                      <a:srgbClr val="FFFFFF"/>
                    </a:solidFill>
                    <a:latin typeface="Times New Roman" pitchFamily="18" charset="0"/>
                  </a:rPr>
                  <a:t>=0.005</a:t>
                </a:r>
              </a:p>
            </p:txBody>
          </p:sp>
          <p:sp>
            <p:nvSpPr>
              <p:cNvPr id="126992" name="Line 16"/>
              <p:cNvSpPr>
                <a:spLocks noChangeShapeType="1"/>
              </p:cNvSpPr>
              <p:nvPr/>
            </p:nvSpPr>
            <p:spPr bwMode="auto">
              <a:xfrm>
                <a:off x="930" y="1888"/>
                <a:ext cx="0" cy="227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</p:grpSp>
        <p:grpSp>
          <p:nvGrpSpPr>
            <p:cNvPr id="126993" name="Group 17"/>
            <p:cNvGrpSpPr>
              <a:grpSpLocks/>
            </p:cNvGrpSpPr>
            <p:nvPr/>
          </p:nvGrpSpPr>
          <p:grpSpPr bwMode="auto">
            <a:xfrm>
              <a:off x="3878" y="3747"/>
              <a:ext cx="590" cy="272"/>
              <a:chOff x="3787" y="3702"/>
              <a:chExt cx="590" cy="272"/>
            </a:xfrm>
            <a:grpFill/>
          </p:grpSpPr>
          <p:sp>
            <p:nvSpPr>
              <p:cNvPr id="126994" name="AutoShape 18"/>
              <p:cNvSpPr>
                <a:spLocks noChangeArrowheads="1"/>
              </p:cNvSpPr>
              <p:nvPr/>
            </p:nvSpPr>
            <p:spPr bwMode="auto">
              <a:xfrm>
                <a:off x="3787" y="3702"/>
                <a:ext cx="590" cy="137"/>
              </a:xfrm>
              <a:prstGeom prst="parallelogram">
                <a:avLst>
                  <a:gd name="adj" fmla="val 107664"/>
                </a:avLst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400" dirty="0">
                    <a:solidFill>
                      <a:srgbClr val="FFFFFF"/>
                    </a:solidFill>
                    <a:latin typeface="Times New Roman" pitchFamily="18" charset="0"/>
                  </a:rPr>
                  <a:t>输出</a:t>
                </a:r>
                <a:r>
                  <a:rPr kumimoji="1" lang="en-US" altLang="zh-CN" sz="1400" i="1" dirty="0">
                    <a:solidFill>
                      <a:srgbClr val="FFFFFF"/>
                    </a:solidFill>
                    <a:latin typeface="Times New Roman" pitchFamily="18" charset="0"/>
                  </a:rPr>
                  <a:t>x</a:t>
                </a:r>
              </a:p>
            </p:txBody>
          </p:sp>
          <p:sp>
            <p:nvSpPr>
              <p:cNvPr id="126995" name="Line 19"/>
              <p:cNvSpPr>
                <a:spLocks noChangeShapeType="1"/>
              </p:cNvSpPr>
              <p:nvPr/>
            </p:nvSpPr>
            <p:spPr bwMode="auto">
              <a:xfrm>
                <a:off x="4105" y="3838"/>
                <a:ext cx="0" cy="136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</p:grpSp>
        <p:grpSp>
          <p:nvGrpSpPr>
            <p:cNvPr id="126996" name="Group 20"/>
            <p:cNvGrpSpPr>
              <a:grpSpLocks/>
            </p:cNvGrpSpPr>
            <p:nvPr/>
          </p:nvGrpSpPr>
          <p:grpSpPr bwMode="auto">
            <a:xfrm>
              <a:off x="3878" y="1027"/>
              <a:ext cx="635" cy="407"/>
              <a:chOff x="612" y="2115"/>
              <a:chExt cx="635" cy="407"/>
            </a:xfrm>
            <a:grpFill/>
          </p:grpSpPr>
          <p:sp>
            <p:nvSpPr>
              <p:cNvPr id="126997" name="Line 21"/>
              <p:cNvSpPr>
                <a:spLocks noChangeShapeType="1"/>
              </p:cNvSpPr>
              <p:nvPr/>
            </p:nvSpPr>
            <p:spPr bwMode="auto">
              <a:xfrm>
                <a:off x="930" y="2341"/>
                <a:ext cx="0" cy="181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  <p:sp>
            <p:nvSpPr>
              <p:cNvPr id="126999" name="Rectangle 23"/>
              <p:cNvSpPr>
                <a:spLocks noChangeArrowheads="1"/>
              </p:cNvSpPr>
              <p:nvPr/>
            </p:nvSpPr>
            <p:spPr bwMode="auto">
              <a:xfrm>
                <a:off x="612" y="2115"/>
                <a:ext cx="635" cy="27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zh-CN" sz="1400">
                  <a:latin typeface="Times New Roman" pitchFamily="18" charset="0"/>
                </a:endParaRPr>
              </a:p>
            </p:txBody>
          </p:sp>
        </p:grpSp>
        <p:grpSp>
          <p:nvGrpSpPr>
            <p:cNvPr id="127001" name="Group 25"/>
            <p:cNvGrpSpPr>
              <a:grpSpLocks/>
            </p:cNvGrpSpPr>
            <p:nvPr/>
          </p:nvGrpSpPr>
          <p:grpSpPr bwMode="auto">
            <a:xfrm>
              <a:off x="3878" y="1434"/>
              <a:ext cx="680" cy="318"/>
              <a:chOff x="612" y="2568"/>
              <a:chExt cx="680" cy="318"/>
            </a:xfrm>
            <a:grpFill/>
          </p:grpSpPr>
          <p:sp>
            <p:nvSpPr>
              <p:cNvPr id="127003" name="Rectangle 27"/>
              <p:cNvSpPr>
                <a:spLocks noChangeArrowheads="1"/>
              </p:cNvSpPr>
              <p:nvPr/>
            </p:nvSpPr>
            <p:spPr bwMode="auto">
              <a:xfrm>
                <a:off x="612" y="2568"/>
                <a:ext cx="680" cy="18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zh-CN" sz="1400">
                  <a:latin typeface="Times New Roman" pitchFamily="18" charset="0"/>
                </a:endParaRPr>
              </a:p>
            </p:txBody>
          </p:sp>
          <p:sp>
            <p:nvSpPr>
              <p:cNvPr id="127005" name="Line 29"/>
              <p:cNvSpPr>
                <a:spLocks noChangeShapeType="1"/>
              </p:cNvSpPr>
              <p:nvPr/>
            </p:nvSpPr>
            <p:spPr bwMode="auto">
              <a:xfrm>
                <a:off x="930" y="2659"/>
                <a:ext cx="0" cy="227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</p:grpSp>
        <p:grpSp>
          <p:nvGrpSpPr>
            <p:cNvPr id="127006" name="Group 30"/>
            <p:cNvGrpSpPr>
              <a:grpSpLocks/>
            </p:cNvGrpSpPr>
            <p:nvPr/>
          </p:nvGrpSpPr>
          <p:grpSpPr bwMode="auto">
            <a:xfrm>
              <a:off x="3878" y="1751"/>
              <a:ext cx="680" cy="317"/>
              <a:chOff x="612" y="2886"/>
              <a:chExt cx="680" cy="317"/>
            </a:xfrm>
            <a:grpFill/>
          </p:grpSpPr>
          <p:sp>
            <p:nvSpPr>
              <p:cNvPr id="127008" name="Rectangle 32"/>
              <p:cNvSpPr>
                <a:spLocks noChangeArrowheads="1"/>
              </p:cNvSpPr>
              <p:nvPr/>
            </p:nvSpPr>
            <p:spPr bwMode="auto">
              <a:xfrm>
                <a:off x="612" y="2886"/>
                <a:ext cx="680" cy="18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zh-CN" sz="1400">
                  <a:latin typeface="Times New Roman" pitchFamily="18" charset="0"/>
                </a:endParaRPr>
              </a:p>
            </p:txBody>
          </p:sp>
          <p:sp>
            <p:nvSpPr>
              <p:cNvPr id="127010" name="Line 34"/>
              <p:cNvSpPr>
                <a:spLocks noChangeShapeType="1"/>
              </p:cNvSpPr>
              <p:nvPr/>
            </p:nvSpPr>
            <p:spPr bwMode="auto">
              <a:xfrm>
                <a:off x="930" y="2976"/>
                <a:ext cx="0" cy="227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</p:grpSp>
        <p:grpSp>
          <p:nvGrpSpPr>
            <p:cNvPr id="127011" name="Group 35"/>
            <p:cNvGrpSpPr>
              <a:grpSpLocks/>
            </p:cNvGrpSpPr>
            <p:nvPr/>
          </p:nvGrpSpPr>
          <p:grpSpPr bwMode="auto">
            <a:xfrm>
              <a:off x="3470" y="2432"/>
              <a:ext cx="1497" cy="367"/>
              <a:chOff x="3107" y="2473"/>
              <a:chExt cx="1497" cy="367"/>
            </a:xfrm>
            <a:grpFill/>
          </p:grpSpPr>
          <p:sp>
            <p:nvSpPr>
              <p:cNvPr id="127012" name="AutoShape 36"/>
              <p:cNvSpPr>
                <a:spLocks noChangeArrowheads="1"/>
              </p:cNvSpPr>
              <p:nvPr/>
            </p:nvSpPr>
            <p:spPr bwMode="auto">
              <a:xfrm>
                <a:off x="3380" y="2523"/>
                <a:ext cx="953" cy="317"/>
              </a:xfrm>
              <a:prstGeom prst="diamond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400" i="1" dirty="0">
                    <a:solidFill>
                      <a:srgbClr val="FFFFFF"/>
                    </a:solidFill>
                    <a:latin typeface="Times New Roman" pitchFamily="18" charset="0"/>
                  </a:rPr>
                  <a:t>f</a:t>
                </a:r>
                <a:r>
                  <a:rPr kumimoji="1" lang="en-US" altLang="zh-CN" sz="1400" dirty="0">
                    <a:solidFill>
                      <a:srgbClr val="FFFFFF"/>
                    </a:solidFill>
                    <a:latin typeface="Times New Roman" pitchFamily="18" charset="0"/>
                  </a:rPr>
                  <a:t>(</a:t>
                </a:r>
                <a:r>
                  <a:rPr kumimoji="1" lang="en-US" altLang="zh-CN" sz="1400" i="1" dirty="0">
                    <a:solidFill>
                      <a:srgbClr val="FFFFFF"/>
                    </a:solidFill>
                    <a:latin typeface="Times New Roman" pitchFamily="18" charset="0"/>
                  </a:rPr>
                  <a:t>x</a:t>
                </a:r>
                <a:r>
                  <a:rPr kumimoji="1" lang="en-US" altLang="zh-CN" sz="1400" baseline="-25000" dirty="0">
                    <a:solidFill>
                      <a:srgbClr val="FFFFFF"/>
                    </a:solidFill>
                    <a:latin typeface="Times New Roman" pitchFamily="18" charset="0"/>
                  </a:rPr>
                  <a:t>1</a:t>
                </a:r>
                <a:r>
                  <a:rPr kumimoji="1" lang="en-US" altLang="zh-CN" sz="1400" dirty="0">
                    <a:solidFill>
                      <a:srgbClr val="FFFFFF"/>
                    </a:solidFill>
                    <a:latin typeface="Times New Roman" pitchFamily="18" charset="0"/>
                  </a:rPr>
                  <a:t>)</a:t>
                </a:r>
                <a:r>
                  <a:rPr kumimoji="1" lang="en-US" altLang="zh-CN" sz="1400" i="1" dirty="0">
                    <a:solidFill>
                      <a:srgbClr val="FFFFFF"/>
                    </a:solidFill>
                    <a:latin typeface="Times New Roman" pitchFamily="18" charset="0"/>
                  </a:rPr>
                  <a:t>f</a:t>
                </a:r>
                <a:r>
                  <a:rPr kumimoji="1" lang="en-US" altLang="zh-CN" sz="1400" dirty="0">
                    <a:solidFill>
                      <a:srgbClr val="FFFFFF"/>
                    </a:solidFill>
                    <a:latin typeface="Times New Roman" pitchFamily="18" charset="0"/>
                  </a:rPr>
                  <a:t>(</a:t>
                </a:r>
                <a:r>
                  <a:rPr kumimoji="1" lang="en-US" altLang="zh-CN" sz="1400" i="1" dirty="0">
                    <a:solidFill>
                      <a:srgbClr val="FFFFFF"/>
                    </a:solidFill>
                    <a:latin typeface="Times New Roman" pitchFamily="18" charset="0"/>
                  </a:rPr>
                  <a:t>x</a:t>
                </a:r>
                <a:r>
                  <a:rPr kumimoji="1" lang="en-US" altLang="zh-CN" sz="1400" dirty="0">
                    <a:solidFill>
                      <a:srgbClr val="FFFFFF"/>
                    </a:solidFill>
                    <a:latin typeface="Times New Roman" pitchFamily="18" charset="0"/>
                  </a:rPr>
                  <a:t>)&lt;0?</a:t>
                </a:r>
              </a:p>
            </p:txBody>
          </p:sp>
          <p:sp>
            <p:nvSpPr>
              <p:cNvPr id="127013" name="Line 37"/>
              <p:cNvSpPr>
                <a:spLocks noChangeShapeType="1"/>
              </p:cNvSpPr>
              <p:nvPr/>
            </p:nvSpPr>
            <p:spPr bwMode="auto">
              <a:xfrm>
                <a:off x="3107" y="2704"/>
                <a:ext cx="0" cy="136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  <p:sp>
            <p:nvSpPr>
              <p:cNvPr id="127014" name="Line 38"/>
              <p:cNvSpPr>
                <a:spLocks noChangeShapeType="1"/>
              </p:cNvSpPr>
              <p:nvPr/>
            </p:nvSpPr>
            <p:spPr bwMode="auto">
              <a:xfrm>
                <a:off x="3107" y="2704"/>
                <a:ext cx="272" cy="0"/>
              </a:xfrm>
              <a:prstGeom prst="line">
                <a:avLst/>
              </a:prstGeom>
              <a:grp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  <p:sp>
            <p:nvSpPr>
              <p:cNvPr id="127015" name="Text Box 39"/>
              <p:cNvSpPr txBox="1">
                <a:spLocks noChangeArrowheads="1"/>
              </p:cNvSpPr>
              <p:nvPr/>
            </p:nvSpPr>
            <p:spPr bwMode="auto">
              <a:xfrm>
                <a:off x="3153" y="2473"/>
                <a:ext cx="229" cy="268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400">
                    <a:solidFill>
                      <a:schemeClr val="bg1"/>
                    </a:solidFill>
                    <a:latin typeface="Times New Roman" pitchFamily="18" charset="0"/>
                  </a:rPr>
                  <a:t>否</a:t>
                </a:r>
              </a:p>
            </p:txBody>
          </p:sp>
          <p:sp>
            <p:nvSpPr>
              <p:cNvPr id="127016" name="Text Box 40"/>
              <p:cNvSpPr txBox="1">
                <a:spLocks noChangeArrowheads="1"/>
              </p:cNvSpPr>
              <p:nvPr/>
            </p:nvSpPr>
            <p:spPr bwMode="auto">
              <a:xfrm>
                <a:off x="4332" y="2478"/>
                <a:ext cx="229" cy="268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400">
                    <a:solidFill>
                      <a:schemeClr val="bg1"/>
                    </a:solidFill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27017" name="Line 41"/>
              <p:cNvSpPr>
                <a:spLocks noChangeShapeType="1"/>
              </p:cNvSpPr>
              <p:nvPr/>
            </p:nvSpPr>
            <p:spPr bwMode="auto">
              <a:xfrm>
                <a:off x="4332" y="2704"/>
                <a:ext cx="272" cy="0"/>
              </a:xfrm>
              <a:prstGeom prst="line">
                <a:avLst/>
              </a:prstGeom>
              <a:grp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  <p:sp>
            <p:nvSpPr>
              <p:cNvPr id="127018" name="Line 42"/>
              <p:cNvSpPr>
                <a:spLocks noChangeShapeType="1"/>
              </p:cNvSpPr>
              <p:nvPr/>
            </p:nvSpPr>
            <p:spPr bwMode="auto">
              <a:xfrm>
                <a:off x="4604" y="2704"/>
                <a:ext cx="0" cy="136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</p:grpSp>
        <p:grpSp>
          <p:nvGrpSpPr>
            <p:cNvPr id="127019" name="Group 43"/>
            <p:cNvGrpSpPr>
              <a:grpSpLocks/>
            </p:cNvGrpSpPr>
            <p:nvPr/>
          </p:nvGrpSpPr>
          <p:grpSpPr bwMode="auto">
            <a:xfrm>
              <a:off x="3243" y="2796"/>
              <a:ext cx="408" cy="317"/>
              <a:chOff x="3742" y="3385"/>
              <a:chExt cx="408" cy="317"/>
            </a:xfrm>
            <a:grpFill/>
          </p:grpSpPr>
          <p:sp>
            <p:nvSpPr>
              <p:cNvPr id="127020" name="Rectangle 44"/>
              <p:cNvSpPr>
                <a:spLocks noChangeArrowheads="1"/>
              </p:cNvSpPr>
              <p:nvPr/>
            </p:nvSpPr>
            <p:spPr bwMode="auto">
              <a:xfrm>
                <a:off x="3742" y="3385"/>
                <a:ext cx="408" cy="181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400" i="1" dirty="0">
                    <a:solidFill>
                      <a:srgbClr val="FFFFFF"/>
                    </a:solidFill>
                    <a:latin typeface="Times New Roman" pitchFamily="18" charset="0"/>
                  </a:rPr>
                  <a:t>x</a:t>
                </a:r>
                <a:r>
                  <a:rPr kumimoji="1" lang="en-US" altLang="zh-CN" sz="1400" i="1" baseline="-25000" dirty="0">
                    <a:solidFill>
                      <a:srgbClr val="FFFFFF"/>
                    </a:solidFill>
                    <a:latin typeface="Times New Roman" pitchFamily="18" charset="0"/>
                  </a:rPr>
                  <a:t>1</a:t>
                </a:r>
                <a:r>
                  <a:rPr kumimoji="1" lang="en-US" altLang="zh-CN" sz="1400" i="1" dirty="0">
                    <a:solidFill>
                      <a:srgbClr val="FFFFFF"/>
                    </a:solidFill>
                    <a:latin typeface="Times New Roman" pitchFamily="18" charset="0"/>
                  </a:rPr>
                  <a:t>=x</a:t>
                </a:r>
              </a:p>
            </p:txBody>
          </p:sp>
          <p:sp>
            <p:nvSpPr>
              <p:cNvPr id="127021" name="Line 45"/>
              <p:cNvSpPr>
                <a:spLocks noChangeShapeType="1"/>
              </p:cNvSpPr>
              <p:nvPr/>
            </p:nvSpPr>
            <p:spPr bwMode="auto">
              <a:xfrm>
                <a:off x="3969" y="3521"/>
                <a:ext cx="0" cy="181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</p:grpSp>
        <p:grpSp>
          <p:nvGrpSpPr>
            <p:cNvPr id="127022" name="Group 46"/>
            <p:cNvGrpSpPr>
              <a:grpSpLocks/>
            </p:cNvGrpSpPr>
            <p:nvPr/>
          </p:nvGrpSpPr>
          <p:grpSpPr bwMode="auto">
            <a:xfrm>
              <a:off x="4740" y="2795"/>
              <a:ext cx="408" cy="317"/>
              <a:chOff x="3742" y="3385"/>
              <a:chExt cx="408" cy="317"/>
            </a:xfrm>
            <a:grpFill/>
          </p:grpSpPr>
          <p:sp>
            <p:nvSpPr>
              <p:cNvPr id="127023" name="Rectangle 47"/>
              <p:cNvSpPr>
                <a:spLocks noChangeArrowheads="1"/>
              </p:cNvSpPr>
              <p:nvPr/>
            </p:nvSpPr>
            <p:spPr bwMode="auto">
              <a:xfrm>
                <a:off x="3742" y="3385"/>
                <a:ext cx="408" cy="181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400" i="1" dirty="0">
                    <a:solidFill>
                      <a:srgbClr val="FFFFFF"/>
                    </a:solidFill>
                    <a:latin typeface="Times New Roman" pitchFamily="18" charset="0"/>
                  </a:rPr>
                  <a:t>x</a:t>
                </a:r>
                <a:r>
                  <a:rPr kumimoji="1" lang="en-US" altLang="zh-CN" sz="1400" baseline="-25000" dirty="0">
                    <a:solidFill>
                      <a:srgbClr val="FFFFFF"/>
                    </a:solidFill>
                    <a:latin typeface="Times New Roman" pitchFamily="18" charset="0"/>
                  </a:rPr>
                  <a:t>2</a:t>
                </a:r>
                <a:r>
                  <a:rPr kumimoji="1" lang="en-US" altLang="zh-CN" sz="1400" dirty="0">
                    <a:solidFill>
                      <a:srgbClr val="FFFFFF"/>
                    </a:solidFill>
                    <a:latin typeface="Times New Roman" pitchFamily="18" charset="0"/>
                  </a:rPr>
                  <a:t>=</a:t>
                </a:r>
                <a:r>
                  <a:rPr kumimoji="1" lang="en-US" altLang="zh-CN" sz="1400" i="1" dirty="0">
                    <a:solidFill>
                      <a:srgbClr val="FFFFFF"/>
                    </a:solidFill>
                    <a:latin typeface="Times New Roman" pitchFamily="18" charset="0"/>
                  </a:rPr>
                  <a:t>x</a:t>
                </a:r>
              </a:p>
            </p:txBody>
          </p:sp>
          <p:sp>
            <p:nvSpPr>
              <p:cNvPr id="127024" name="Line 48"/>
              <p:cNvSpPr>
                <a:spLocks noChangeShapeType="1"/>
              </p:cNvSpPr>
              <p:nvPr/>
            </p:nvSpPr>
            <p:spPr bwMode="auto">
              <a:xfrm>
                <a:off x="3969" y="3521"/>
                <a:ext cx="0" cy="181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</p:grpSp>
        <p:grpSp>
          <p:nvGrpSpPr>
            <p:cNvPr id="127025" name="Group 49"/>
            <p:cNvGrpSpPr>
              <a:grpSpLocks/>
            </p:cNvGrpSpPr>
            <p:nvPr/>
          </p:nvGrpSpPr>
          <p:grpSpPr bwMode="auto">
            <a:xfrm>
              <a:off x="3107" y="980"/>
              <a:ext cx="1860" cy="2804"/>
              <a:chOff x="3016" y="935"/>
              <a:chExt cx="1860" cy="2804"/>
            </a:xfrm>
            <a:grpFill/>
          </p:grpSpPr>
          <p:grpSp>
            <p:nvGrpSpPr>
              <p:cNvPr id="127026" name="Group 50"/>
              <p:cNvGrpSpPr>
                <a:grpSpLocks/>
              </p:cNvGrpSpPr>
              <p:nvPr/>
            </p:nvGrpSpPr>
            <p:grpSpPr bwMode="auto">
              <a:xfrm>
                <a:off x="3379" y="3068"/>
                <a:ext cx="1497" cy="136"/>
                <a:chOff x="3379" y="3068"/>
                <a:chExt cx="1497" cy="136"/>
              </a:xfrm>
              <a:grpFill/>
            </p:grpSpPr>
            <p:sp>
              <p:nvSpPr>
                <p:cNvPr id="127027" name="Line 51"/>
                <p:cNvSpPr>
                  <a:spLocks noChangeShapeType="1"/>
                </p:cNvSpPr>
                <p:nvPr/>
              </p:nvSpPr>
              <p:spPr bwMode="auto">
                <a:xfrm>
                  <a:off x="4105" y="3068"/>
                  <a:ext cx="0" cy="136"/>
                </a:xfrm>
                <a:prstGeom prst="line">
                  <a:avLst/>
                </a:prstGeom>
                <a:grpFill/>
                <a:ln w="38100">
                  <a:solidFill>
                    <a:schemeClr val="accent1"/>
                  </a:solidFill>
                  <a:round/>
                  <a:headEnd/>
                  <a:tailEnd type="triangl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1400"/>
                </a:p>
              </p:txBody>
            </p:sp>
            <p:sp>
              <p:nvSpPr>
                <p:cNvPr id="127028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3379" y="3068"/>
                  <a:ext cx="1497" cy="0"/>
                </a:xfrm>
                <a:prstGeom prst="line">
                  <a:avLst/>
                </a:prstGeom>
                <a:grpFill/>
                <a:ln w="381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1400"/>
                </a:p>
              </p:txBody>
            </p:sp>
          </p:grpSp>
          <p:grpSp>
            <p:nvGrpSpPr>
              <p:cNvPr id="127029" name="Group 53"/>
              <p:cNvGrpSpPr>
                <a:grpSpLocks/>
              </p:cNvGrpSpPr>
              <p:nvPr/>
            </p:nvGrpSpPr>
            <p:grpSpPr bwMode="auto">
              <a:xfrm>
                <a:off x="3016" y="935"/>
                <a:ext cx="1451" cy="2804"/>
                <a:chOff x="2744" y="935"/>
                <a:chExt cx="1451" cy="2804"/>
              </a:xfrm>
              <a:grpFill/>
            </p:grpSpPr>
            <p:sp>
              <p:nvSpPr>
                <p:cNvPr id="127030" name="Line 54"/>
                <p:cNvSpPr>
                  <a:spLocks noChangeShapeType="1"/>
                </p:cNvSpPr>
                <p:nvPr/>
              </p:nvSpPr>
              <p:spPr bwMode="auto">
                <a:xfrm>
                  <a:off x="3833" y="3430"/>
                  <a:ext cx="0" cy="271"/>
                </a:xfrm>
                <a:prstGeom prst="line">
                  <a:avLst/>
                </a:prstGeom>
                <a:grpFill/>
                <a:ln w="9525">
                  <a:solidFill>
                    <a:schemeClr val="accent1"/>
                  </a:solidFill>
                  <a:round/>
                  <a:headEnd/>
                  <a:tailEnd type="triangl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1400"/>
                </a:p>
              </p:txBody>
            </p:sp>
            <p:grpSp>
              <p:nvGrpSpPr>
                <p:cNvPr id="127031" name="Group 55"/>
                <p:cNvGrpSpPr>
                  <a:grpSpLocks/>
                </p:cNvGrpSpPr>
                <p:nvPr/>
              </p:nvGrpSpPr>
              <p:grpSpPr bwMode="auto">
                <a:xfrm>
                  <a:off x="2744" y="935"/>
                  <a:ext cx="1451" cy="2804"/>
                  <a:chOff x="2744" y="935"/>
                  <a:chExt cx="1451" cy="2804"/>
                </a:xfrm>
                <a:grpFill/>
              </p:grpSpPr>
              <p:sp>
                <p:nvSpPr>
                  <p:cNvPr id="127032" name="Line 5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44" y="3385"/>
                    <a:ext cx="726" cy="0"/>
                  </a:xfrm>
                  <a:prstGeom prst="line">
                    <a:avLst/>
                  </a:prstGeom>
                  <a:grpFill/>
                  <a:ln w="38100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endParaRPr lang="zh-CN" altLang="en-US" sz="1400"/>
                  </a:p>
                </p:txBody>
              </p:sp>
              <p:sp>
                <p:nvSpPr>
                  <p:cNvPr id="127033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3470" y="3203"/>
                    <a:ext cx="725" cy="317"/>
                  </a:xfrm>
                  <a:prstGeom prst="diamond">
                    <a:avLst/>
                  </a:prstGeom>
                  <a:grpFill/>
                  <a:ln w="9525">
                    <a:solidFill>
                      <a:srgbClr val="FFFFFF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kumimoji="1" lang="en-US" altLang="zh-CN" sz="1400" dirty="0">
                        <a:solidFill>
                          <a:srgbClr val="FFFFFF"/>
                        </a:solidFill>
                        <a:latin typeface="Times New Roman" pitchFamily="18" charset="0"/>
                      </a:rPr>
                      <a:t>|</a:t>
                    </a:r>
                    <a:r>
                      <a:rPr kumimoji="1" lang="en-US" altLang="zh-CN" sz="1400" i="1" dirty="0">
                        <a:solidFill>
                          <a:srgbClr val="FFFFFF"/>
                        </a:solidFill>
                        <a:latin typeface="Times New Roman" pitchFamily="18" charset="0"/>
                      </a:rPr>
                      <a:t>x</a:t>
                    </a:r>
                    <a:r>
                      <a:rPr kumimoji="1" lang="en-US" altLang="zh-CN" sz="1400" baseline="-25000" dirty="0">
                        <a:solidFill>
                          <a:srgbClr val="FFFFFF"/>
                        </a:solidFill>
                        <a:latin typeface="Times New Roman" pitchFamily="18" charset="0"/>
                      </a:rPr>
                      <a:t>1</a:t>
                    </a:r>
                    <a:r>
                      <a:rPr kumimoji="1" lang="en-US" altLang="zh-CN" sz="1400" dirty="0">
                        <a:solidFill>
                          <a:srgbClr val="FFFFFF"/>
                        </a:solidFill>
                        <a:latin typeface="Times New Roman" pitchFamily="18" charset="0"/>
                      </a:rPr>
                      <a:t>-</a:t>
                    </a:r>
                    <a:r>
                      <a:rPr kumimoji="1" lang="en-US" altLang="zh-CN" sz="1400" i="1" dirty="0">
                        <a:solidFill>
                          <a:srgbClr val="FFFFFF"/>
                        </a:solidFill>
                        <a:latin typeface="Times New Roman" pitchFamily="18" charset="0"/>
                      </a:rPr>
                      <a:t>x</a:t>
                    </a:r>
                    <a:r>
                      <a:rPr kumimoji="1" lang="en-US" altLang="zh-CN" sz="1400" baseline="-25000" dirty="0">
                        <a:solidFill>
                          <a:srgbClr val="FFFFFF"/>
                        </a:solidFill>
                        <a:latin typeface="Times New Roman" pitchFamily="18" charset="0"/>
                      </a:rPr>
                      <a:t>2</a:t>
                    </a:r>
                    <a:r>
                      <a:rPr kumimoji="1" lang="en-US" altLang="zh-CN" sz="1400" dirty="0">
                        <a:solidFill>
                          <a:srgbClr val="FFFFFF"/>
                        </a:solidFill>
                        <a:latin typeface="Times New Roman" pitchFamily="18" charset="0"/>
                      </a:rPr>
                      <a:t>|&lt;</a:t>
                    </a:r>
                    <a:r>
                      <a:rPr kumimoji="1" lang="en-US" altLang="zh-CN" sz="1400" i="1" dirty="0">
                        <a:solidFill>
                          <a:srgbClr val="FFFFFF"/>
                        </a:solidFill>
                        <a:latin typeface="Times New Roman" pitchFamily="18" charset="0"/>
                      </a:rPr>
                      <a:t>c</a:t>
                    </a:r>
                    <a:r>
                      <a:rPr kumimoji="1" lang="zh-CN" altLang="en-US" sz="1400" dirty="0">
                        <a:solidFill>
                          <a:srgbClr val="FFFFFF"/>
                        </a:solidFill>
                        <a:latin typeface="Times New Roman" pitchFamily="18" charset="0"/>
                      </a:rPr>
                      <a:t>？</a:t>
                    </a:r>
                  </a:p>
                </p:txBody>
              </p:sp>
              <p:sp>
                <p:nvSpPr>
                  <p:cNvPr id="127034" name="Text Box 5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06" y="3471"/>
                    <a:ext cx="229" cy="268"/>
                  </a:xfrm>
                  <a:prstGeom prst="rect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kumimoji="1" lang="zh-CN" altLang="en-US" sz="1400">
                        <a:solidFill>
                          <a:schemeClr val="bg1"/>
                        </a:solidFill>
                        <a:latin typeface="Times New Roman" pitchFamily="18" charset="0"/>
                      </a:rPr>
                      <a:t>是</a:t>
                    </a:r>
                  </a:p>
                </p:txBody>
              </p:sp>
              <p:sp>
                <p:nvSpPr>
                  <p:cNvPr id="127035" name="Text 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52" y="3158"/>
                    <a:ext cx="229" cy="268"/>
                  </a:xfrm>
                  <a:prstGeom prst="rect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kumimoji="1" lang="zh-CN" altLang="en-US" sz="1400">
                        <a:solidFill>
                          <a:schemeClr val="bg1"/>
                        </a:solidFill>
                        <a:latin typeface="Times New Roman" pitchFamily="18" charset="0"/>
                      </a:rPr>
                      <a:t>否</a:t>
                    </a:r>
                  </a:p>
                </p:txBody>
              </p:sp>
              <p:sp>
                <p:nvSpPr>
                  <p:cNvPr id="127036" name="Line 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89" y="935"/>
                    <a:ext cx="0" cy="2450"/>
                  </a:xfrm>
                  <a:prstGeom prst="line">
                    <a:avLst/>
                  </a:prstGeom>
                  <a:grpFill/>
                  <a:ln w="38100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 sz="1400"/>
                  </a:p>
                </p:txBody>
              </p:sp>
              <p:sp>
                <p:nvSpPr>
                  <p:cNvPr id="127037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2789" y="935"/>
                    <a:ext cx="1044" cy="0"/>
                  </a:xfrm>
                  <a:prstGeom prst="line">
                    <a:avLst/>
                  </a:prstGeom>
                  <a:grpFill/>
                  <a:ln w="38100">
                    <a:solidFill>
                      <a:schemeClr val="accent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 sz="1400"/>
                  </a:p>
                </p:txBody>
              </p:sp>
            </p:grpSp>
          </p:grpSp>
        </p:grpSp>
        <p:sp>
          <p:nvSpPr>
            <p:cNvPr id="127038" name="AutoShape 62"/>
            <p:cNvSpPr>
              <a:spLocks noChangeArrowheads="1"/>
            </p:cNvSpPr>
            <p:nvPr/>
          </p:nvSpPr>
          <p:spPr bwMode="auto">
            <a:xfrm>
              <a:off x="4059" y="4019"/>
              <a:ext cx="273" cy="16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 sz="1400" dirty="0">
                  <a:solidFill>
                    <a:srgbClr val="FFFFFF"/>
                  </a:solidFill>
                  <a:latin typeface="Times New Roman" pitchFamily="18" charset="0"/>
                </a:rPr>
                <a:t>结束</a:t>
              </a:r>
            </a:p>
          </p:txBody>
        </p:sp>
        <p:grpSp>
          <p:nvGrpSpPr>
            <p:cNvPr id="127039" name="Group 63"/>
            <p:cNvGrpSpPr>
              <a:grpSpLocks/>
            </p:cNvGrpSpPr>
            <p:nvPr/>
          </p:nvGrpSpPr>
          <p:grpSpPr bwMode="auto">
            <a:xfrm>
              <a:off x="3833" y="1933"/>
              <a:ext cx="1406" cy="1679"/>
              <a:chOff x="3742" y="1888"/>
              <a:chExt cx="1406" cy="1679"/>
            </a:xfrm>
            <a:grpFill/>
          </p:grpSpPr>
          <p:sp>
            <p:nvSpPr>
              <p:cNvPr id="127040" name="Line 64"/>
              <p:cNvSpPr>
                <a:spLocks noChangeShapeType="1"/>
              </p:cNvSpPr>
              <p:nvPr/>
            </p:nvSpPr>
            <p:spPr bwMode="auto">
              <a:xfrm>
                <a:off x="5148" y="2160"/>
                <a:ext cx="0" cy="1407"/>
              </a:xfrm>
              <a:prstGeom prst="line">
                <a:avLst/>
              </a:prstGeom>
              <a:grp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  <p:sp>
            <p:nvSpPr>
              <p:cNvPr id="127041" name="Line 65"/>
              <p:cNvSpPr>
                <a:spLocks noChangeShapeType="1"/>
              </p:cNvSpPr>
              <p:nvPr/>
            </p:nvSpPr>
            <p:spPr bwMode="auto">
              <a:xfrm flipV="1">
                <a:off x="4467" y="2160"/>
                <a:ext cx="681" cy="1"/>
              </a:xfrm>
              <a:prstGeom prst="line">
                <a:avLst/>
              </a:prstGeom>
              <a:grp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400"/>
              </a:p>
            </p:txBody>
          </p:sp>
          <p:grpSp>
            <p:nvGrpSpPr>
              <p:cNvPr id="127042" name="Group 66"/>
              <p:cNvGrpSpPr>
                <a:grpSpLocks/>
              </p:cNvGrpSpPr>
              <p:nvPr/>
            </p:nvGrpSpPr>
            <p:grpSpPr bwMode="auto">
              <a:xfrm>
                <a:off x="3742" y="1888"/>
                <a:ext cx="954" cy="626"/>
                <a:chOff x="3470" y="1934"/>
                <a:chExt cx="954" cy="626"/>
              </a:xfrm>
              <a:grpFill/>
            </p:grpSpPr>
            <p:sp>
              <p:nvSpPr>
                <p:cNvPr id="127043" name="AutoShape 67"/>
                <p:cNvSpPr>
                  <a:spLocks noChangeArrowheads="1"/>
                </p:cNvSpPr>
                <p:nvPr/>
              </p:nvSpPr>
              <p:spPr bwMode="auto">
                <a:xfrm>
                  <a:off x="3470" y="2024"/>
                  <a:ext cx="725" cy="317"/>
                </a:xfrm>
                <a:prstGeom prst="diamond">
                  <a:avLst/>
                </a:prstGeom>
                <a:grpFill/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kumimoji="1" lang="en-US" altLang="zh-CN" sz="1400" i="1" dirty="0">
                      <a:solidFill>
                        <a:srgbClr val="FFFFFF"/>
                      </a:solidFill>
                      <a:latin typeface="Times New Roman" pitchFamily="18" charset="0"/>
                    </a:rPr>
                    <a:t>f</a:t>
                  </a:r>
                  <a:r>
                    <a:rPr kumimoji="1" lang="en-US" altLang="zh-CN" sz="1400" dirty="0">
                      <a:solidFill>
                        <a:srgbClr val="FFFFFF"/>
                      </a:solidFill>
                      <a:latin typeface="Times New Roman" pitchFamily="18" charset="0"/>
                    </a:rPr>
                    <a:t>(</a:t>
                  </a:r>
                  <a:r>
                    <a:rPr kumimoji="1" lang="en-US" altLang="zh-CN" sz="1400" i="1" dirty="0">
                      <a:solidFill>
                        <a:srgbClr val="FFFFFF"/>
                      </a:solidFill>
                      <a:latin typeface="Times New Roman" pitchFamily="18" charset="0"/>
                    </a:rPr>
                    <a:t>x</a:t>
                  </a:r>
                  <a:r>
                    <a:rPr kumimoji="1" lang="en-US" altLang="zh-CN" sz="1400" dirty="0">
                      <a:solidFill>
                        <a:srgbClr val="FFFFFF"/>
                      </a:solidFill>
                      <a:latin typeface="Times New Roman" pitchFamily="18" charset="0"/>
                    </a:rPr>
                    <a:t>)=0?</a:t>
                  </a:r>
                </a:p>
              </p:txBody>
            </p:sp>
            <p:sp>
              <p:nvSpPr>
                <p:cNvPr id="127044" name="Line 68"/>
                <p:cNvSpPr>
                  <a:spLocks noChangeShapeType="1"/>
                </p:cNvSpPr>
                <p:nvPr/>
              </p:nvSpPr>
              <p:spPr bwMode="auto">
                <a:xfrm>
                  <a:off x="3833" y="2251"/>
                  <a:ext cx="0" cy="271"/>
                </a:xfrm>
                <a:prstGeom prst="line">
                  <a:avLst/>
                </a:prstGeom>
                <a:grpFill/>
                <a:ln w="9525">
                  <a:solidFill>
                    <a:schemeClr val="accent1"/>
                  </a:solidFill>
                  <a:round/>
                  <a:headEnd/>
                  <a:tailEnd type="triangl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1400"/>
                </a:p>
              </p:txBody>
            </p:sp>
            <p:sp>
              <p:nvSpPr>
                <p:cNvPr id="127045" name="Text Box 69"/>
                <p:cNvSpPr txBox="1">
                  <a:spLocks noChangeArrowheads="1"/>
                </p:cNvSpPr>
                <p:nvPr/>
              </p:nvSpPr>
              <p:spPr bwMode="auto">
                <a:xfrm>
                  <a:off x="3606" y="2292"/>
                  <a:ext cx="229" cy="268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kumimoji="1" lang="zh-CN" altLang="en-US" sz="1400">
                      <a:solidFill>
                        <a:schemeClr val="bg1"/>
                      </a:solidFill>
                      <a:latin typeface="Times New Roman" pitchFamily="18" charset="0"/>
                    </a:rPr>
                    <a:t>否</a:t>
                  </a:r>
                </a:p>
              </p:txBody>
            </p:sp>
            <p:sp>
              <p:nvSpPr>
                <p:cNvPr id="127046" name="Text Box 70"/>
                <p:cNvSpPr txBox="1">
                  <a:spLocks noChangeArrowheads="1"/>
                </p:cNvSpPr>
                <p:nvPr/>
              </p:nvSpPr>
              <p:spPr bwMode="auto">
                <a:xfrm>
                  <a:off x="4195" y="1934"/>
                  <a:ext cx="229" cy="268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kumimoji="1" lang="zh-CN" altLang="en-US" sz="1400">
                      <a:solidFill>
                        <a:schemeClr val="bg1"/>
                      </a:solidFill>
                      <a:latin typeface="Times New Roman" pitchFamily="18" charset="0"/>
                    </a:rPr>
                    <a:t>是</a:t>
                  </a:r>
                </a:p>
              </p:txBody>
            </p:sp>
          </p:grpSp>
          <p:sp>
            <p:nvSpPr>
              <p:cNvPr id="127047" name="Line 71"/>
              <p:cNvSpPr>
                <a:spLocks noChangeShapeType="1"/>
              </p:cNvSpPr>
              <p:nvPr/>
            </p:nvSpPr>
            <p:spPr bwMode="auto">
              <a:xfrm flipH="1">
                <a:off x="4105" y="3566"/>
                <a:ext cx="1043" cy="0"/>
              </a:xfrm>
              <a:prstGeom prst="line">
                <a:avLst/>
              </a:prstGeom>
              <a:grpFill/>
              <a:ln w="38100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400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830187" y="1132683"/>
                <a:ext cx="1091068" cy="482248"/>
              </a:xfrm>
              <a:prstGeom prst="rect">
                <a:avLst/>
              </a:prstGeom>
              <a:noFill/>
              <a:ln>
                <a:solidFill>
                  <a:srgbClr val="FFFFFF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400" b="0" i="1" smtClean="0">
                          <a:solidFill>
                            <a:srgbClr val="FFFFFF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altLang="zh-CN" sz="1400" b="0" i="1" smtClean="0">
                          <a:solidFill>
                            <a:srgbClr val="FFFFFF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CN" sz="1400" i="1" smtClean="0">
                              <a:solidFill>
                                <a:srgbClr val="FFFFFF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CN" sz="1400" b="0" i="1" smtClean="0">
                                  <a:solidFill>
                                    <a:srgbClr val="FFFFFF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1400" b="0" i="1" smtClean="0">
                                  <a:solidFill>
                                    <a:srgbClr val="FFFFFF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1400" b="0" i="1" smtClean="0">
                                  <a:solidFill>
                                    <a:srgbClr val="FFFFFF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1400" i="1">
                                  <a:solidFill>
                                    <a:srgbClr val="FFFFFF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1400" b="0" i="1" smtClean="0">
                                  <a:solidFill>
                                    <a:srgbClr val="FFFFFF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CN" sz="1400" i="1">
                                  <a:solidFill>
                                    <a:srgbClr val="FFFFFF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1400" i="1">
                                  <a:solidFill>
                                    <a:srgbClr val="FFFFFF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altLang="zh-CN" sz="1400" b="0" i="1" smtClean="0">
                              <a:solidFill>
                                <a:srgbClr val="FFFFFF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0187" y="1132683"/>
                <a:ext cx="1091068" cy="48224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rgbClr val="FFFFFF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830187" y="1706357"/>
                <a:ext cx="1189428" cy="307777"/>
              </a:xfrm>
              <a:prstGeom prst="rect">
                <a:avLst/>
              </a:prstGeom>
              <a:noFill/>
              <a:ln>
                <a:solidFill>
                  <a:srgbClr val="FFFFFF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 smtClean="0">
                    <a:solidFill>
                      <a:srgbClr val="FFFFFF"/>
                    </a:solidFill>
                    <a:latin typeface="+mn-lt"/>
                  </a:rPr>
                  <a:t>f</a:t>
                </a:r>
                <a:r>
                  <a:rPr lang="en-US" altLang="zh-CN" sz="1400" dirty="0" smtClean="0">
                    <a:solidFill>
                      <a:srgbClr val="FFFFFF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solidFill>
                              <a:srgbClr val="FFFFFF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solidFill>
                              <a:srgbClr val="FFFFFF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altLang="zh-CN" sz="1400" b="0" i="1" smtClean="0">
                            <a:solidFill>
                              <a:srgbClr val="FFFFFF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1400" b="0" i="1" smtClean="0">
                        <a:solidFill>
                          <a:srgbClr val="FFFFFF"/>
                        </a:solidFill>
                        <a:latin typeface="Cambria Math"/>
                      </a:rPr>
                      <m:t>)=</m:t>
                    </m:r>
                    <m:sSup>
                      <m:sSupPr>
                        <m:ctrlPr>
                          <a:rPr lang="en-US" altLang="zh-CN" sz="1400" b="0" i="1" smtClean="0">
                            <a:solidFill>
                              <a:srgbClr val="FFFFFF"/>
                            </a:solidFill>
                            <a:latin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1400" i="1">
                                <a:solidFill>
                                  <a:srgbClr val="FFFFFF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400" i="1">
                                <a:solidFill>
                                  <a:srgbClr val="FFFFFF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400" i="1">
                                <a:solidFill>
                                  <a:srgbClr val="FFFFFF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1400" b="0" i="1" smtClean="0">
                            <a:solidFill>
                              <a:srgbClr val="FFFFFF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400" dirty="0" smtClean="0">
                    <a:solidFill>
                      <a:srgbClr val="FFFFFF"/>
                    </a:solidFill>
                  </a:rPr>
                  <a:t>-2</a:t>
                </a:r>
                <a:endParaRPr lang="zh-CN" altLang="en-US" sz="1400" dirty="0">
                  <a:solidFill>
                    <a:srgbClr val="FFFFFF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0187" y="1706357"/>
                <a:ext cx="1189428" cy="307777"/>
              </a:xfrm>
              <a:prstGeom prst="rect">
                <a:avLst/>
              </a:prstGeom>
              <a:blipFill rotWithShape="1">
                <a:blip r:embed="rId6"/>
                <a:stretch>
                  <a:fillRect l="-505" r="-505" b="-17308"/>
                </a:stretch>
              </a:blipFill>
              <a:ln>
                <a:solidFill>
                  <a:srgbClr val="FFFFFF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5881248" y="2075690"/>
                <a:ext cx="1039067" cy="307777"/>
              </a:xfrm>
              <a:prstGeom prst="rect">
                <a:avLst/>
              </a:prstGeom>
              <a:ln>
                <a:solidFill>
                  <a:srgbClr val="FFFFFF"/>
                </a:solidFill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400" i="1" dirty="0" smtClean="0">
                    <a:solidFill>
                      <a:srgbClr val="FFFFFF"/>
                    </a:solidFill>
                    <a:latin typeface="+mn-lt"/>
                  </a:rPr>
                  <a:t>f</a:t>
                </a:r>
                <a:r>
                  <a:rPr lang="en-US" altLang="zh-CN" sz="1400" dirty="0" smtClean="0">
                    <a:solidFill>
                      <a:srgbClr val="FFFFFF"/>
                    </a:solidFill>
                  </a:rPr>
                  <a:t>(</a:t>
                </a:r>
                <a:r>
                  <a:rPr lang="en-US" altLang="zh-CN" sz="1400" i="1" dirty="0" smtClean="0">
                    <a:solidFill>
                      <a:srgbClr val="FFFFFF"/>
                    </a:solidFill>
                    <a:latin typeface="+mn-lt"/>
                  </a:rPr>
                  <a:t>x</a:t>
                </a:r>
                <a14:m>
                  <m:oMath xmlns:m="http://schemas.openxmlformats.org/officeDocument/2006/math">
                    <m:r>
                      <a:rPr lang="en-US" altLang="zh-CN" sz="1400" i="1">
                        <a:solidFill>
                          <a:srgbClr val="FFFFFF"/>
                        </a:solidFill>
                        <a:latin typeface="Cambria Math"/>
                      </a:rPr>
                      <m:t>)=</m:t>
                    </m:r>
                    <m:sSup>
                      <m:sSupPr>
                        <m:ctrlPr>
                          <a:rPr lang="en-US" altLang="zh-CN" sz="1400" i="1">
                            <a:solidFill>
                              <a:srgbClr val="FFFFFF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1400" b="0" i="1" smtClean="0">
                            <a:solidFill>
                              <a:srgbClr val="FFFFFF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zh-CN" sz="1400" i="1">
                            <a:solidFill>
                              <a:srgbClr val="FFFFFF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400" dirty="0">
                    <a:solidFill>
                      <a:srgbClr val="FFFFFF"/>
                    </a:solidFill>
                  </a:rPr>
                  <a:t>-2</a:t>
                </a:r>
                <a:endParaRPr lang="zh-CN" altLang="en-US" sz="1400" dirty="0">
                  <a:solidFill>
                    <a:srgbClr val="FFFFFF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1248" y="2075690"/>
                <a:ext cx="1039067" cy="307777"/>
              </a:xfrm>
              <a:prstGeom prst="rect">
                <a:avLst/>
              </a:prstGeom>
              <a:blipFill rotWithShape="1">
                <a:blip r:embed="rId7"/>
                <a:stretch>
                  <a:fillRect l="-1163" b="-15385"/>
                </a:stretch>
              </a:blipFill>
              <a:ln>
                <a:solidFill>
                  <a:srgbClr val="FFFFFF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685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7068"/>
            <a:ext cx="3203849" cy="566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676180" y="50032"/>
            <a:ext cx="14526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  </a:t>
            </a:r>
            <a:r>
              <a:rPr lang="en-US" altLang="zh-CN" sz="24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P24</a:t>
            </a:r>
          </a:p>
        </p:txBody>
      </p:sp>
      <p:sp>
        <p:nvSpPr>
          <p:cNvPr id="128008" name="Line 8"/>
          <p:cNvSpPr>
            <a:spLocks noChangeShapeType="1"/>
          </p:cNvSpPr>
          <p:nvPr/>
        </p:nvSpPr>
        <p:spPr bwMode="auto">
          <a:xfrm>
            <a:off x="5366681" y="357187"/>
            <a:ext cx="0" cy="161925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70" name="Text Box 70"/>
          <p:cNvSpPr txBox="1">
            <a:spLocks noChangeArrowheads="1"/>
          </p:cNvSpPr>
          <p:nvPr/>
        </p:nvSpPr>
        <p:spPr bwMode="auto">
          <a:xfrm>
            <a:off x="484188" y="95607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28071" name="Group 71"/>
          <p:cNvGrpSpPr>
            <a:grpSpLocks/>
          </p:cNvGrpSpPr>
          <p:nvPr/>
        </p:nvGrpSpPr>
        <p:grpSpPr bwMode="auto">
          <a:xfrm>
            <a:off x="323130" y="638768"/>
            <a:ext cx="8425332" cy="4524168"/>
            <a:chOff x="87" y="513"/>
            <a:chExt cx="2816" cy="9082"/>
          </a:xfrm>
        </p:grpSpPr>
        <p:sp>
          <p:nvSpPr>
            <p:cNvPr id="128072" name="AutoShape 72"/>
            <p:cNvSpPr>
              <a:spLocks noChangeArrowheads="1"/>
            </p:cNvSpPr>
            <p:nvPr/>
          </p:nvSpPr>
          <p:spPr bwMode="auto">
            <a:xfrm>
              <a:off x="87" y="635"/>
              <a:ext cx="2816" cy="8818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8073" name="Text Box 73"/>
            <p:cNvSpPr txBox="1">
              <a:spLocks noChangeArrowheads="1"/>
            </p:cNvSpPr>
            <p:nvPr/>
          </p:nvSpPr>
          <p:spPr bwMode="auto">
            <a:xfrm>
              <a:off x="205" y="513"/>
              <a:ext cx="2606" cy="90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1=1</a:t>
              </a:r>
            </a:p>
            <a:p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2=2</a:t>
              </a:r>
            </a:p>
            <a:p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=0.005</a:t>
              </a:r>
            </a:p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DO </a:t>
              </a:r>
            </a:p>
            <a:p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X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=(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1+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2)/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  <a:p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4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4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1)=</a:t>
              </a:r>
              <a:r>
                <a:rPr lang="en-US" altLang="zh-CN" sz="24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1^2-2</a:t>
              </a:r>
            </a:p>
            <a:p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)=</a:t>
              </a:r>
              <a:r>
                <a:rPr lang="en-US" altLang="zh-CN" sz="24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^2-2</a:t>
              </a:r>
            </a:p>
            <a:p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IF </a:t>
              </a:r>
              <a:r>
                <a:rPr lang="en-US" altLang="zh-CN" sz="24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4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)=0 THEN</a:t>
              </a:r>
            </a:p>
            <a:p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PRINT  "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方程根为：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"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；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ELSE </a:t>
              </a:r>
            </a:p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IF  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1)*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)&lt;0 THEN</a:t>
              </a:r>
            </a:p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</a:t>
              </a:r>
              <a:r>
                <a:rPr lang="en-US" altLang="zh-CN" sz="24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2=</a:t>
              </a:r>
              <a:r>
                <a:rPr lang="en-US" altLang="zh-CN" sz="24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572000" y="956072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ELSE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END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</a:p>
          <a:p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END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LOOP UNTIL ABS(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1-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2)&lt;=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PRINT "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方程的近似根为：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"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334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70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9" y="37321"/>
            <a:ext cx="4172399" cy="63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28" name="Text Box 4"/>
          <p:cNvSpPr txBox="1">
            <a:spLocks noChangeArrowheads="1"/>
          </p:cNvSpPr>
          <p:nvPr/>
        </p:nvSpPr>
        <p:spPr bwMode="auto">
          <a:xfrm>
            <a:off x="899592" y="91131"/>
            <a:ext cx="16642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  </a:t>
            </a:r>
            <a:r>
              <a:rPr lang="en-US" altLang="zh-CN" sz="28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P24</a:t>
            </a:r>
          </a:p>
        </p:txBody>
      </p:sp>
      <p:sp>
        <p:nvSpPr>
          <p:cNvPr id="129029" name="Text Box 5"/>
          <p:cNvSpPr txBox="1">
            <a:spLocks noChangeArrowheads="1"/>
          </p:cNvSpPr>
          <p:nvPr/>
        </p:nvSpPr>
        <p:spPr bwMode="auto">
          <a:xfrm>
            <a:off x="354013" y="684939"/>
            <a:ext cx="814546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编写程序，计算函数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-3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=1,2,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3,…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时的函数值。</a:t>
            </a:r>
          </a:p>
        </p:txBody>
      </p:sp>
      <p:grpSp>
        <p:nvGrpSpPr>
          <p:cNvPr id="129030" name="Group 6"/>
          <p:cNvGrpSpPr>
            <a:grpSpLocks/>
          </p:cNvGrpSpPr>
          <p:nvPr/>
        </p:nvGrpSpPr>
        <p:grpSpPr bwMode="auto">
          <a:xfrm>
            <a:off x="1187450" y="1603560"/>
            <a:ext cx="4392613" cy="3539729"/>
            <a:chOff x="748" y="1607"/>
            <a:chExt cx="2767" cy="2973"/>
          </a:xfrm>
        </p:grpSpPr>
        <p:sp>
          <p:nvSpPr>
            <p:cNvPr id="129031" name="AutoShape 7"/>
            <p:cNvSpPr>
              <a:spLocks noChangeArrowheads="1"/>
            </p:cNvSpPr>
            <p:nvPr/>
          </p:nvSpPr>
          <p:spPr bwMode="auto">
            <a:xfrm>
              <a:off x="748" y="1616"/>
              <a:ext cx="2767" cy="286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9032" name="Text Box 8"/>
            <p:cNvSpPr txBox="1">
              <a:spLocks noChangeArrowheads="1"/>
            </p:cNvSpPr>
            <p:nvPr/>
          </p:nvSpPr>
          <p:spPr bwMode="auto">
            <a:xfrm>
              <a:off x="1020" y="1607"/>
              <a:ext cx="1706" cy="29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=1</a:t>
              </a:r>
            </a:p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WHILE 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&lt;=20</a:t>
              </a:r>
            </a:p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^2 -3*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+5</a:t>
              </a:r>
            </a:p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PRINT  "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=";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PRINT  "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=";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+1</a:t>
              </a:r>
            </a:p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WEND</a:t>
              </a:r>
            </a:p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18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3" y="60290"/>
            <a:ext cx="4172399" cy="63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1085880" y="69525"/>
            <a:ext cx="16642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  </a:t>
            </a:r>
            <a:r>
              <a:rPr lang="en-US" altLang="zh-CN" sz="2800" b="1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P24</a:t>
            </a:r>
          </a:p>
        </p:txBody>
      </p:sp>
      <p:sp>
        <p:nvSpPr>
          <p:cNvPr id="130053" name="Text Box 5"/>
          <p:cNvSpPr txBox="1">
            <a:spLocks noChangeArrowheads="1"/>
          </p:cNvSpPr>
          <p:nvPr/>
        </p:nvSpPr>
        <p:spPr bwMode="auto">
          <a:xfrm>
            <a:off x="525706" y="691130"/>
            <a:ext cx="851079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编写一个程序，输入正整数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，计算它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的阶乘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!(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!=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*(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-1)*…*3*2*1)</a:t>
            </a:r>
          </a:p>
        </p:txBody>
      </p:sp>
      <p:sp>
        <p:nvSpPr>
          <p:cNvPr id="130054" name="Text Box 6"/>
          <p:cNvSpPr txBox="1">
            <a:spLocks noChangeArrowheads="1"/>
          </p:cNvSpPr>
          <p:nvPr/>
        </p:nvSpPr>
        <p:spPr bwMode="auto">
          <a:xfrm>
            <a:off x="865431" y="1983586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0055" name="Group 7"/>
          <p:cNvGrpSpPr>
            <a:grpSpLocks/>
          </p:cNvGrpSpPr>
          <p:nvPr/>
        </p:nvGrpSpPr>
        <p:grpSpPr bwMode="auto">
          <a:xfrm>
            <a:off x="1475656" y="1635707"/>
            <a:ext cx="4680668" cy="3416718"/>
            <a:chOff x="612" y="1434"/>
            <a:chExt cx="4114" cy="3182"/>
          </a:xfrm>
        </p:grpSpPr>
        <p:sp>
          <p:nvSpPr>
            <p:cNvPr id="130056" name="AutoShape 8"/>
            <p:cNvSpPr>
              <a:spLocks noChangeArrowheads="1"/>
            </p:cNvSpPr>
            <p:nvPr/>
          </p:nvSpPr>
          <p:spPr bwMode="auto">
            <a:xfrm>
              <a:off x="612" y="1434"/>
              <a:ext cx="4114" cy="318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0057" name="Text Box 9"/>
            <p:cNvSpPr txBox="1">
              <a:spLocks noChangeArrowheads="1"/>
            </p:cNvSpPr>
            <p:nvPr/>
          </p:nvSpPr>
          <p:spPr bwMode="auto">
            <a:xfrm>
              <a:off x="892" y="1434"/>
              <a:ext cx="3736" cy="31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=1</a:t>
              </a:r>
            </a:p>
            <a:p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=1</a:t>
              </a:r>
            </a:p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INPUT "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请输入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的值：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"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；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DO</a:t>
              </a:r>
            </a:p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*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</a:p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i=i+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LOOP UNTIL 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&gt;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PRINT "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这个数的阶乘为：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"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；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</a:p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142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9" y="37321"/>
            <a:ext cx="2564895" cy="63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568665" y="91131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练习巩固</a:t>
            </a:r>
          </a:p>
        </p:txBody>
      </p:sp>
      <p:sp>
        <p:nvSpPr>
          <p:cNvPr id="117765" name="Text Box 5"/>
          <p:cNvSpPr txBox="1">
            <a:spLocks noChangeArrowheads="1"/>
          </p:cNvSpPr>
          <p:nvPr/>
        </p:nvSpPr>
        <p:spPr bwMode="auto">
          <a:xfrm>
            <a:off x="2627782" y="40474"/>
            <a:ext cx="6356745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、设计一个算法框图：逐个输出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，并写出相应的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QBASIC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程序。</a:t>
            </a:r>
          </a:p>
        </p:txBody>
      </p:sp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3304908" y="1432495"/>
            <a:ext cx="2203196" cy="353943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0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WHILE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&lt;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+ 1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^ 2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PRINT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t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5543530" y="1151886"/>
            <a:ext cx="3666966" cy="353943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0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i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+ 1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t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^ 2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PRINT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&gt; = 100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grpSp>
        <p:nvGrpSpPr>
          <p:cNvPr id="117790" name="Group 30"/>
          <p:cNvGrpSpPr>
            <a:grpSpLocks/>
          </p:cNvGrpSpPr>
          <p:nvPr/>
        </p:nvGrpSpPr>
        <p:grpSpPr bwMode="auto">
          <a:xfrm>
            <a:off x="62889" y="1059207"/>
            <a:ext cx="2700337" cy="3632122"/>
            <a:chOff x="249" y="1126"/>
            <a:chExt cx="1701" cy="3292"/>
          </a:xfrm>
        </p:grpSpPr>
        <p:sp>
          <p:nvSpPr>
            <p:cNvPr id="117770" name="AutoShape 10"/>
            <p:cNvSpPr>
              <a:spLocks noChangeArrowheads="1"/>
            </p:cNvSpPr>
            <p:nvPr/>
          </p:nvSpPr>
          <p:spPr bwMode="auto">
            <a:xfrm>
              <a:off x="756" y="4066"/>
              <a:ext cx="936" cy="352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117772" name="AutoShape 12"/>
            <p:cNvSpPr>
              <a:spLocks noChangeArrowheads="1"/>
            </p:cNvSpPr>
            <p:nvPr/>
          </p:nvSpPr>
          <p:spPr bwMode="auto">
            <a:xfrm>
              <a:off x="498" y="1979"/>
              <a:ext cx="1452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</a:p>
          </p:txBody>
        </p:sp>
        <p:sp>
          <p:nvSpPr>
            <p:cNvPr id="117773" name="AutoShape 13"/>
            <p:cNvSpPr>
              <a:spLocks noChangeArrowheads="1"/>
            </p:cNvSpPr>
            <p:nvPr/>
          </p:nvSpPr>
          <p:spPr bwMode="auto">
            <a:xfrm>
              <a:off x="756" y="1126"/>
              <a:ext cx="936" cy="310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117774" name="AutoShape 14"/>
            <p:cNvSpPr>
              <a:spLocks noChangeArrowheads="1"/>
            </p:cNvSpPr>
            <p:nvPr/>
          </p:nvSpPr>
          <p:spPr bwMode="auto">
            <a:xfrm>
              <a:off x="498" y="2614"/>
              <a:ext cx="1452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= </a:t>
              </a:r>
              <a:r>
                <a:rPr lang="en-US" altLang="zh-CN" sz="28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+1 : </a:t>
              </a:r>
              <a:r>
                <a:rPr lang="en-US" altLang="zh-CN" sz="28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altLang="zh-CN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8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^2</a:t>
              </a:r>
            </a:p>
          </p:txBody>
        </p:sp>
        <p:cxnSp>
          <p:nvCxnSpPr>
            <p:cNvPr id="117776" name="AutoShape 16"/>
            <p:cNvCxnSpPr>
              <a:cxnSpLocks noChangeShapeType="1"/>
              <a:stCxn id="117772" idx="2"/>
              <a:endCxn id="117774" idx="0"/>
            </p:cNvCxnSpPr>
            <p:nvPr/>
          </p:nvCxnSpPr>
          <p:spPr bwMode="auto">
            <a:xfrm>
              <a:off x="1224" y="2251"/>
              <a:ext cx="0" cy="363"/>
            </a:xfrm>
            <a:prstGeom prst="straightConnector1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7777" name="AutoShape 17"/>
            <p:cNvCxnSpPr>
              <a:cxnSpLocks noChangeShapeType="1"/>
              <a:stCxn id="117774" idx="2"/>
              <a:endCxn id="117786" idx="1"/>
            </p:cNvCxnSpPr>
            <p:nvPr/>
          </p:nvCxnSpPr>
          <p:spPr bwMode="auto">
            <a:xfrm>
              <a:off x="1224" y="2886"/>
              <a:ext cx="0" cy="181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7778" name="AutoShape 18"/>
            <p:cNvSpPr>
              <a:spLocks noChangeArrowheads="1"/>
            </p:cNvSpPr>
            <p:nvPr/>
          </p:nvSpPr>
          <p:spPr bwMode="auto">
            <a:xfrm>
              <a:off x="523" y="3475"/>
              <a:ext cx="1402" cy="454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&gt;=100?</a:t>
              </a:r>
            </a:p>
          </p:txBody>
        </p:sp>
        <p:cxnSp>
          <p:nvCxnSpPr>
            <p:cNvPr id="117779" name="AutoShape 19"/>
            <p:cNvCxnSpPr>
              <a:cxnSpLocks noChangeShapeType="1"/>
              <a:stCxn id="117786" idx="4"/>
              <a:endCxn id="117778" idx="0"/>
            </p:cNvCxnSpPr>
            <p:nvPr/>
          </p:nvCxnSpPr>
          <p:spPr bwMode="auto">
            <a:xfrm>
              <a:off x="1224" y="3339"/>
              <a:ext cx="0" cy="136"/>
            </a:xfrm>
            <a:prstGeom prst="straightConnector1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7780" name="AutoShape 20"/>
            <p:cNvCxnSpPr>
              <a:cxnSpLocks noChangeShapeType="1"/>
              <a:stCxn id="117778" idx="2"/>
              <a:endCxn id="117770" idx="0"/>
            </p:cNvCxnSpPr>
            <p:nvPr/>
          </p:nvCxnSpPr>
          <p:spPr bwMode="auto">
            <a:xfrm flipH="1">
              <a:off x="1224" y="3929"/>
              <a:ext cx="0" cy="137"/>
            </a:xfrm>
            <a:prstGeom prst="straightConnector1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7781" name="AutoShape 21"/>
            <p:cNvCxnSpPr>
              <a:cxnSpLocks noChangeShapeType="1"/>
              <a:stCxn id="117778" idx="1"/>
            </p:cNvCxnSpPr>
            <p:nvPr/>
          </p:nvCxnSpPr>
          <p:spPr bwMode="auto">
            <a:xfrm rot="10800000" flipH="1">
              <a:off x="523" y="2432"/>
              <a:ext cx="679" cy="1270"/>
            </a:xfrm>
            <a:prstGeom prst="bentConnector4">
              <a:avLst>
                <a:gd name="adj1" fmla="val -42125"/>
                <a:gd name="adj2" fmla="val 99208"/>
              </a:avLst>
            </a:prstGeom>
            <a:noFill/>
            <a:ln w="9525">
              <a:solidFill>
                <a:schemeClr val="accent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7784" name="Text Box 24"/>
            <p:cNvSpPr txBox="1">
              <a:spLocks noChangeArrowheads="1"/>
            </p:cNvSpPr>
            <p:nvPr/>
          </p:nvSpPr>
          <p:spPr bwMode="auto">
            <a:xfrm>
              <a:off x="249" y="3371"/>
              <a:ext cx="278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117785" name="Text Box 25"/>
            <p:cNvSpPr txBox="1">
              <a:spLocks noChangeArrowheads="1"/>
            </p:cNvSpPr>
            <p:nvPr/>
          </p:nvSpPr>
          <p:spPr bwMode="auto">
            <a:xfrm>
              <a:off x="1338" y="3759"/>
              <a:ext cx="278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117786" name="AutoShape 26"/>
            <p:cNvSpPr>
              <a:spLocks noChangeArrowheads="1"/>
            </p:cNvSpPr>
            <p:nvPr/>
          </p:nvSpPr>
          <p:spPr bwMode="auto">
            <a:xfrm>
              <a:off x="521" y="3067"/>
              <a:ext cx="1406" cy="272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PRINT </a:t>
              </a:r>
              <a:r>
                <a:rPr lang="en-US" altLang="zh-CN" sz="28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</a:p>
          </p:txBody>
        </p:sp>
        <p:sp>
          <p:nvSpPr>
            <p:cNvPr id="117787" name="AutoShape 27"/>
            <p:cNvSpPr>
              <a:spLocks noChangeArrowheads="1"/>
            </p:cNvSpPr>
            <p:nvPr/>
          </p:nvSpPr>
          <p:spPr bwMode="auto">
            <a:xfrm>
              <a:off x="521" y="1570"/>
              <a:ext cx="1406" cy="272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INPUT </a:t>
              </a:r>
              <a:r>
                <a:rPr lang="en-US" altLang="zh-CN" sz="2800" i="1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  <p:cxnSp>
          <p:nvCxnSpPr>
            <p:cNvPr id="117788" name="AutoShape 28"/>
            <p:cNvCxnSpPr>
              <a:cxnSpLocks noChangeShapeType="1"/>
              <a:stCxn id="117773" idx="2"/>
              <a:endCxn id="117787" idx="1"/>
            </p:cNvCxnSpPr>
            <p:nvPr/>
          </p:nvCxnSpPr>
          <p:spPr bwMode="auto">
            <a:xfrm>
              <a:off x="1224" y="1436"/>
              <a:ext cx="0" cy="134"/>
            </a:xfrm>
            <a:prstGeom prst="straightConnector1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7789" name="AutoShape 29"/>
            <p:cNvCxnSpPr>
              <a:cxnSpLocks noChangeShapeType="1"/>
              <a:stCxn id="117787" idx="4"/>
              <a:endCxn id="117772" idx="0"/>
            </p:cNvCxnSpPr>
            <p:nvPr/>
          </p:nvCxnSpPr>
          <p:spPr bwMode="auto">
            <a:xfrm>
              <a:off x="1224" y="1842"/>
              <a:ext cx="0" cy="137"/>
            </a:xfrm>
            <a:prstGeom prst="straightConnector1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90896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7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6" grpId="0"/>
      <p:bldP spid="1177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5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" t="2868" r="4632" b="7408"/>
          <a:stretch/>
        </p:blipFill>
        <p:spPr bwMode="auto">
          <a:xfrm>
            <a:off x="3943209" y="975510"/>
            <a:ext cx="3816424" cy="419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" t="2868" r="4632" b="7408"/>
          <a:stretch/>
        </p:blipFill>
        <p:spPr bwMode="auto">
          <a:xfrm>
            <a:off x="0" y="1026482"/>
            <a:ext cx="3913594" cy="420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88" name="Text Box 4"/>
          <p:cNvSpPr txBox="1">
            <a:spLocks noChangeArrowheads="1"/>
          </p:cNvSpPr>
          <p:nvPr/>
        </p:nvSpPr>
        <p:spPr bwMode="auto">
          <a:xfrm>
            <a:off x="323851" y="250032"/>
            <a:ext cx="84248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、设计一个算法框图：求满足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＋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＋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…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＋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10000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的最小正整数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，并写出相应的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QBASIC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程序。</a:t>
            </a:r>
          </a:p>
        </p:txBody>
      </p:sp>
      <p:grpSp>
        <p:nvGrpSpPr>
          <p:cNvPr id="118789" name="Group 5"/>
          <p:cNvGrpSpPr>
            <a:grpSpLocks/>
          </p:cNvGrpSpPr>
          <p:nvPr/>
        </p:nvGrpSpPr>
        <p:grpSpPr bwMode="auto">
          <a:xfrm>
            <a:off x="323851" y="1143000"/>
            <a:ext cx="2854325" cy="3913585"/>
            <a:chOff x="3039" y="847"/>
            <a:chExt cx="1753" cy="3400"/>
          </a:xfrm>
        </p:grpSpPr>
        <p:sp>
          <p:nvSpPr>
            <p:cNvPr id="118790" name="AutoShape 6"/>
            <p:cNvSpPr>
              <a:spLocks noChangeArrowheads="1"/>
            </p:cNvSpPr>
            <p:nvPr/>
          </p:nvSpPr>
          <p:spPr bwMode="auto">
            <a:xfrm>
              <a:off x="3545" y="4021"/>
              <a:ext cx="936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118791" name="AutoShape 7"/>
            <p:cNvSpPr>
              <a:spLocks noChangeArrowheads="1"/>
            </p:cNvSpPr>
            <p:nvPr/>
          </p:nvSpPr>
          <p:spPr bwMode="auto">
            <a:xfrm>
              <a:off x="3234" y="3522"/>
              <a:ext cx="1558" cy="272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400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8792" name="AutoShape 8"/>
            <p:cNvSpPr>
              <a:spLocks noChangeArrowheads="1"/>
            </p:cNvSpPr>
            <p:nvPr/>
          </p:nvSpPr>
          <p:spPr bwMode="auto">
            <a:xfrm>
              <a:off x="3288" y="1300"/>
              <a:ext cx="1452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  <a:r>
                <a:rPr lang="zh-CN" alt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Sum=1</a:t>
              </a:r>
            </a:p>
          </p:txBody>
        </p:sp>
        <p:sp>
          <p:nvSpPr>
            <p:cNvPr id="118793" name="AutoShape 9"/>
            <p:cNvSpPr>
              <a:spLocks noChangeArrowheads="1"/>
            </p:cNvSpPr>
            <p:nvPr/>
          </p:nvSpPr>
          <p:spPr bwMode="auto">
            <a:xfrm>
              <a:off x="3545" y="847"/>
              <a:ext cx="936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118794" name="AutoShape 10"/>
            <p:cNvSpPr>
              <a:spLocks noChangeArrowheads="1"/>
            </p:cNvSpPr>
            <p:nvPr/>
          </p:nvSpPr>
          <p:spPr bwMode="auto">
            <a:xfrm>
              <a:off x="3288" y="1934"/>
              <a:ext cx="1452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= </a:t>
              </a:r>
              <a:r>
                <a:rPr lang="en-US" altLang="zh-CN" sz="2400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+ 1</a:t>
              </a:r>
            </a:p>
          </p:txBody>
        </p:sp>
        <p:sp>
          <p:nvSpPr>
            <p:cNvPr id="118795" name="AutoShape 11"/>
            <p:cNvSpPr>
              <a:spLocks noChangeArrowheads="1"/>
            </p:cNvSpPr>
            <p:nvPr/>
          </p:nvSpPr>
          <p:spPr bwMode="auto">
            <a:xfrm>
              <a:off x="3288" y="2387"/>
              <a:ext cx="1452" cy="2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Sum=Sum*</a:t>
              </a:r>
              <a:r>
                <a:rPr lang="en-US" altLang="zh-CN" sz="2400" i="1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118796" name="AutoShape 12"/>
            <p:cNvCxnSpPr>
              <a:cxnSpLocks noChangeShapeType="1"/>
              <a:stCxn id="118792" idx="2"/>
              <a:endCxn id="118794" idx="0"/>
            </p:cNvCxnSpPr>
            <p:nvPr/>
          </p:nvCxnSpPr>
          <p:spPr bwMode="auto">
            <a:xfrm>
              <a:off x="4014" y="1572"/>
              <a:ext cx="0" cy="362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8797" name="AutoShape 13"/>
            <p:cNvCxnSpPr>
              <a:cxnSpLocks noChangeShapeType="1"/>
              <a:stCxn id="118794" idx="2"/>
              <a:endCxn id="118795" idx="0"/>
            </p:cNvCxnSpPr>
            <p:nvPr/>
          </p:nvCxnSpPr>
          <p:spPr bwMode="auto">
            <a:xfrm>
              <a:off x="4014" y="2206"/>
              <a:ext cx="0" cy="181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8798" name="AutoShape 14"/>
            <p:cNvSpPr>
              <a:spLocks noChangeArrowheads="1"/>
            </p:cNvSpPr>
            <p:nvPr/>
          </p:nvSpPr>
          <p:spPr bwMode="auto">
            <a:xfrm>
              <a:off x="3313" y="2841"/>
              <a:ext cx="1402" cy="454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Sum&gt;10000?</a:t>
              </a:r>
            </a:p>
          </p:txBody>
        </p:sp>
        <p:cxnSp>
          <p:nvCxnSpPr>
            <p:cNvPr id="118799" name="AutoShape 15"/>
            <p:cNvCxnSpPr>
              <a:cxnSpLocks noChangeShapeType="1"/>
              <a:stCxn id="118795" idx="2"/>
              <a:endCxn id="118798" idx="0"/>
            </p:cNvCxnSpPr>
            <p:nvPr/>
          </p:nvCxnSpPr>
          <p:spPr bwMode="auto">
            <a:xfrm>
              <a:off x="4014" y="2660"/>
              <a:ext cx="0" cy="181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8800" name="AutoShape 16"/>
            <p:cNvCxnSpPr>
              <a:cxnSpLocks noChangeShapeType="1"/>
              <a:stCxn id="118798" idx="2"/>
              <a:endCxn id="118791" idx="1"/>
            </p:cNvCxnSpPr>
            <p:nvPr/>
          </p:nvCxnSpPr>
          <p:spPr bwMode="auto">
            <a:xfrm flipH="1">
              <a:off x="4013" y="3295"/>
              <a:ext cx="1" cy="227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8801" name="AutoShape 17"/>
            <p:cNvCxnSpPr>
              <a:cxnSpLocks noChangeShapeType="1"/>
              <a:stCxn id="118798" idx="1"/>
            </p:cNvCxnSpPr>
            <p:nvPr/>
          </p:nvCxnSpPr>
          <p:spPr bwMode="auto">
            <a:xfrm rot="10800000" flipH="1">
              <a:off x="3313" y="1752"/>
              <a:ext cx="701" cy="1316"/>
            </a:xfrm>
            <a:prstGeom prst="bentConnector4">
              <a:avLst>
                <a:gd name="adj1" fmla="val -36236"/>
                <a:gd name="adj2" fmla="val 10038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8802" name="AutoShape 18"/>
            <p:cNvCxnSpPr>
              <a:cxnSpLocks noChangeShapeType="1"/>
              <a:stCxn id="118791" idx="4"/>
              <a:endCxn id="118790" idx="0"/>
            </p:cNvCxnSpPr>
            <p:nvPr/>
          </p:nvCxnSpPr>
          <p:spPr bwMode="auto">
            <a:xfrm>
              <a:off x="4013" y="3794"/>
              <a:ext cx="0" cy="227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8803" name="AutoShape 19"/>
            <p:cNvCxnSpPr>
              <a:cxnSpLocks noChangeShapeType="1"/>
              <a:stCxn id="118793" idx="2"/>
              <a:endCxn id="118792" idx="0"/>
            </p:cNvCxnSpPr>
            <p:nvPr/>
          </p:nvCxnSpPr>
          <p:spPr bwMode="auto">
            <a:xfrm>
              <a:off x="4013" y="1073"/>
              <a:ext cx="1" cy="227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8804" name="Text Box 20"/>
            <p:cNvSpPr txBox="1">
              <a:spLocks noChangeArrowheads="1"/>
            </p:cNvSpPr>
            <p:nvPr/>
          </p:nvSpPr>
          <p:spPr bwMode="auto">
            <a:xfrm>
              <a:off x="3039" y="2780"/>
              <a:ext cx="302" cy="40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118805" name="Text Box 21"/>
            <p:cNvSpPr txBox="1">
              <a:spLocks noChangeArrowheads="1"/>
            </p:cNvSpPr>
            <p:nvPr/>
          </p:nvSpPr>
          <p:spPr bwMode="auto">
            <a:xfrm>
              <a:off x="4024" y="3249"/>
              <a:ext cx="271" cy="34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sp>
        <p:nvSpPr>
          <p:cNvPr id="118806" name="Text Box 22"/>
          <p:cNvSpPr txBox="1">
            <a:spLocks noChangeArrowheads="1"/>
          </p:cNvSpPr>
          <p:nvPr/>
        </p:nvSpPr>
        <p:spPr bwMode="auto">
          <a:xfrm>
            <a:off x="3962224" y="1042236"/>
            <a:ext cx="7505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</a:t>
            </a: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0</a:t>
            </a:r>
          </a:p>
        </p:txBody>
      </p:sp>
      <p:sp>
        <p:nvSpPr>
          <p:cNvPr id="118807" name="Text Box 23"/>
          <p:cNvSpPr txBox="1">
            <a:spLocks noChangeArrowheads="1"/>
          </p:cNvSpPr>
          <p:nvPr/>
        </p:nvSpPr>
        <p:spPr bwMode="auto">
          <a:xfrm>
            <a:off x="3995394" y="1495865"/>
            <a:ext cx="11785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sum = 0</a:t>
            </a:r>
          </a:p>
        </p:txBody>
      </p:sp>
      <p:sp>
        <p:nvSpPr>
          <p:cNvPr id="118808" name="Text Box 24"/>
          <p:cNvSpPr txBox="1">
            <a:spLocks noChangeArrowheads="1"/>
          </p:cNvSpPr>
          <p:nvPr/>
        </p:nvSpPr>
        <p:spPr bwMode="auto">
          <a:xfrm>
            <a:off x="3995394" y="1980449"/>
            <a:ext cx="6463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</p:txBody>
      </p:sp>
      <p:sp>
        <p:nvSpPr>
          <p:cNvPr id="118809" name="Text Box 25"/>
          <p:cNvSpPr txBox="1">
            <a:spLocks noChangeArrowheads="1"/>
          </p:cNvSpPr>
          <p:nvPr/>
        </p:nvSpPr>
        <p:spPr bwMode="auto">
          <a:xfrm>
            <a:off x="4357344" y="2463842"/>
            <a:ext cx="11624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</a:t>
            </a:r>
            <a:r>
              <a:rPr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i </a:t>
            </a: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+ 1</a:t>
            </a:r>
          </a:p>
        </p:txBody>
      </p:sp>
      <p:sp>
        <p:nvSpPr>
          <p:cNvPr id="118810" name="Text Box 26"/>
          <p:cNvSpPr txBox="1">
            <a:spLocks noChangeArrowheads="1"/>
          </p:cNvSpPr>
          <p:nvPr/>
        </p:nvSpPr>
        <p:spPr bwMode="auto">
          <a:xfrm>
            <a:off x="4357345" y="2948427"/>
            <a:ext cx="19495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sum = sum +</a:t>
            </a:r>
            <a:r>
              <a:rPr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i</a:t>
            </a:r>
          </a:p>
        </p:txBody>
      </p:sp>
      <p:sp>
        <p:nvSpPr>
          <p:cNvPr id="118811" name="Text Box 27"/>
          <p:cNvSpPr txBox="1">
            <a:spLocks noChangeArrowheads="1"/>
          </p:cNvSpPr>
          <p:nvPr/>
        </p:nvSpPr>
        <p:spPr bwMode="auto">
          <a:xfrm>
            <a:off x="3995394" y="3431821"/>
            <a:ext cx="34992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sum&gt;10000</a:t>
            </a:r>
          </a:p>
        </p:txBody>
      </p:sp>
      <p:sp>
        <p:nvSpPr>
          <p:cNvPr id="118812" name="Text Box 28"/>
          <p:cNvSpPr txBox="1">
            <a:spLocks noChangeArrowheads="1"/>
          </p:cNvSpPr>
          <p:nvPr/>
        </p:nvSpPr>
        <p:spPr bwMode="auto">
          <a:xfrm>
            <a:off x="3995395" y="3916405"/>
            <a:ext cx="12779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</a:t>
            </a:r>
            <a:r>
              <a:rPr lang="en-US" altLang="zh-CN" sz="24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</a:p>
        </p:txBody>
      </p:sp>
      <p:sp>
        <p:nvSpPr>
          <p:cNvPr id="118813" name="Text Box 29"/>
          <p:cNvSpPr txBox="1">
            <a:spLocks noChangeArrowheads="1"/>
          </p:cNvSpPr>
          <p:nvPr/>
        </p:nvSpPr>
        <p:spPr bwMode="auto">
          <a:xfrm>
            <a:off x="3995395" y="4400990"/>
            <a:ext cx="8354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68396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8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8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8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8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8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8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8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8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06" grpId="0"/>
      <p:bldP spid="118807" grpId="0"/>
      <p:bldP spid="118808" grpId="0"/>
      <p:bldP spid="118809" grpId="0"/>
      <p:bldP spid="118810" grpId="0"/>
      <p:bldP spid="118811" grpId="0"/>
      <p:bldP spid="118812" grpId="0"/>
      <p:bldP spid="1188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" t="2868" r="4632" b="7408"/>
          <a:stretch/>
        </p:blipFill>
        <p:spPr bwMode="auto">
          <a:xfrm>
            <a:off x="395536" y="634306"/>
            <a:ext cx="8424936" cy="388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398" y="0"/>
            <a:ext cx="2213674" cy="73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3302756" y="106293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课堂小结</a:t>
            </a: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735013" y="735806"/>
            <a:ext cx="39549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、循环结构的程序表示</a:t>
            </a:r>
          </a:p>
        </p:txBody>
      </p:sp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735013" y="1707356"/>
            <a:ext cx="39549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、循环语句的一般格式</a:t>
            </a: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723985" y="3563802"/>
            <a:ext cx="57502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、程序框图和程序语言的相互转换</a:t>
            </a:r>
          </a:p>
        </p:txBody>
      </p:sp>
      <p:sp>
        <p:nvSpPr>
          <p:cNvPr id="119816" name="Text Box 8"/>
          <p:cNvSpPr txBox="1">
            <a:spLocks noChangeArrowheads="1"/>
          </p:cNvSpPr>
          <p:nvPr/>
        </p:nvSpPr>
        <p:spPr bwMode="auto">
          <a:xfrm>
            <a:off x="1258888" y="1166813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循环语句</a:t>
            </a:r>
          </a:p>
        </p:txBody>
      </p:sp>
      <p:sp>
        <p:nvSpPr>
          <p:cNvPr id="119817" name="Text Box 9"/>
          <p:cNvSpPr txBox="1">
            <a:spLocks noChangeArrowheads="1"/>
          </p:cNvSpPr>
          <p:nvPr/>
        </p:nvSpPr>
        <p:spPr bwMode="auto">
          <a:xfrm>
            <a:off x="1187450" y="2193131"/>
            <a:ext cx="295786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WHILE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条件成立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循环体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</a:p>
        </p:txBody>
      </p:sp>
      <p:sp>
        <p:nvSpPr>
          <p:cNvPr id="119818" name="Text Box 10"/>
          <p:cNvSpPr txBox="1">
            <a:spLocks noChangeArrowheads="1"/>
          </p:cNvSpPr>
          <p:nvPr/>
        </p:nvSpPr>
        <p:spPr bwMode="auto">
          <a:xfrm>
            <a:off x="4981576" y="2193131"/>
            <a:ext cx="3792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循环体</a:t>
            </a: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条件成立</a:t>
            </a:r>
          </a:p>
        </p:txBody>
      </p:sp>
    </p:spTree>
    <p:extLst>
      <p:ext uri="{BB962C8B-B14F-4D97-AF65-F5344CB8AC3E}">
        <p14:creationId xmlns:p14="http://schemas.microsoft.com/office/powerpoint/2010/main" val="247926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1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3" grpId="0"/>
      <p:bldP spid="119814" grpId="0"/>
      <p:bldP spid="119815" grpId="0"/>
      <p:bldP spid="119816" grpId="0"/>
      <p:bldP spid="119817" grpId="0"/>
      <p:bldP spid="1198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3348038" y="51470"/>
            <a:ext cx="10823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小  结</a:t>
            </a:r>
          </a:p>
        </p:txBody>
      </p:sp>
      <p:sp>
        <p:nvSpPr>
          <p:cNvPr id="124933" name="Rectangle 5"/>
          <p:cNvSpPr>
            <a:spLocks noChangeArrowheads="1"/>
          </p:cNvSpPr>
          <p:nvPr/>
        </p:nvSpPr>
        <p:spPr bwMode="auto">
          <a:xfrm>
            <a:off x="5652120" y="1177528"/>
            <a:ext cx="3168650" cy="16192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WHILE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条件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循环体</a:t>
            </a:r>
          </a:p>
          <a:p>
            <a:r>
              <a:rPr lang="en-US" alt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</a:p>
        </p:txBody>
      </p:sp>
      <p:sp>
        <p:nvSpPr>
          <p:cNvPr id="124934" name="Text Box 6"/>
          <p:cNvSpPr txBox="1">
            <a:spLocks noChangeArrowheads="1"/>
          </p:cNvSpPr>
          <p:nvPr/>
        </p:nvSpPr>
        <p:spPr bwMode="auto">
          <a:xfrm>
            <a:off x="0" y="1106091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4935" name="Rectangle 7"/>
          <p:cNvSpPr>
            <a:spLocks noChangeArrowheads="1"/>
          </p:cNvSpPr>
          <p:nvPr/>
        </p:nvSpPr>
        <p:spPr bwMode="auto">
          <a:xfrm>
            <a:off x="5645616" y="3184922"/>
            <a:ext cx="3024336" cy="139422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280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循环体</a:t>
            </a:r>
          </a:p>
          <a:p>
            <a:r>
              <a:rPr lang="en-US" altLang="zh-CN" sz="280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</a:t>
            </a:r>
            <a:r>
              <a:rPr lang="zh-CN" altLang="en-US" sz="280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</a:t>
            </a:r>
          </a:p>
        </p:txBody>
      </p:sp>
      <p:grpSp>
        <p:nvGrpSpPr>
          <p:cNvPr id="124936" name="Group 8"/>
          <p:cNvGrpSpPr>
            <a:grpSpLocks/>
          </p:cNvGrpSpPr>
          <p:nvPr/>
        </p:nvGrpSpPr>
        <p:grpSpPr bwMode="auto">
          <a:xfrm>
            <a:off x="0" y="661987"/>
            <a:ext cx="4500563" cy="4658917"/>
            <a:chOff x="-23" y="528"/>
            <a:chExt cx="2835" cy="3913"/>
          </a:xfrm>
        </p:grpSpPr>
        <p:sp>
          <p:nvSpPr>
            <p:cNvPr id="124937" name="Text Box 9"/>
            <p:cNvSpPr txBox="1">
              <a:spLocks noChangeArrowheads="1"/>
            </p:cNvSpPr>
            <p:nvPr/>
          </p:nvSpPr>
          <p:spPr bwMode="auto">
            <a:xfrm>
              <a:off x="45" y="528"/>
              <a:ext cx="1700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两种循环语句：</a:t>
              </a:r>
            </a:p>
          </p:txBody>
        </p:sp>
        <p:grpSp>
          <p:nvGrpSpPr>
            <p:cNvPr id="124938" name="Group 10"/>
            <p:cNvGrpSpPr>
              <a:grpSpLocks/>
            </p:cNvGrpSpPr>
            <p:nvPr/>
          </p:nvGrpSpPr>
          <p:grpSpPr bwMode="auto">
            <a:xfrm>
              <a:off x="35" y="901"/>
              <a:ext cx="2777" cy="1726"/>
              <a:chOff x="35" y="780"/>
              <a:chExt cx="2777" cy="1726"/>
            </a:xfrm>
          </p:grpSpPr>
          <p:sp>
            <p:nvSpPr>
              <p:cNvPr id="124939" name="Line 11"/>
              <p:cNvSpPr>
                <a:spLocks noChangeShapeType="1"/>
              </p:cNvSpPr>
              <p:nvPr/>
            </p:nvSpPr>
            <p:spPr bwMode="auto">
              <a:xfrm>
                <a:off x="1223" y="1825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940" name="AutoShape 12"/>
              <p:cNvSpPr>
                <a:spLocks noChangeArrowheads="1"/>
              </p:cNvSpPr>
              <p:nvPr/>
            </p:nvSpPr>
            <p:spPr bwMode="auto">
              <a:xfrm>
                <a:off x="1452" y="1252"/>
                <a:ext cx="588" cy="276"/>
              </a:xfrm>
              <a:prstGeom prst="flowChartProcess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/>
                <a:r>
                  <a:rPr kumimoji="1" lang="zh-CN" altLang="en-US" sz="28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循环体</a:t>
                </a:r>
              </a:p>
            </p:txBody>
          </p:sp>
          <p:sp>
            <p:nvSpPr>
              <p:cNvPr id="124941" name="AutoShape 13"/>
              <p:cNvSpPr>
                <a:spLocks noChangeArrowheads="1"/>
              </p:cNvSpPr>
              <p:nvPr/>
            </p:nvSpPr>
            <p:spPr bwMode="auto">
              <a:xfrm>
                <a:off x="158" y="1615"/>
                <a:ext cx="1325" cy="447"/>
              </a:xfrm>
              <a:prstGeom prst="flowChartDecision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/>
                <a:r>
                  <a:rPr kumimoji="1" lang="zh-CN" altLang="en-US" sz="28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满足条件？</a:t>
                </a:r>
              </a:p>
            </p:txBody>
          </p:sp>
          <p:sp>
            <p:nvSpPr>
              <p:cNvPr id="124942" name="Line 14"/>
              <p:cNvSpPr>
                <a:spLocks noChangeShapeType="1"/>
              </p:cNvSpPr>
              <p:nvPr/>
            </p:nvSpPr>
            <p:spPr bwMode="auto">
              <a:xfrm>
                <a:off x="815" y="1135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943" name="Line 15"/>
              <p:cNvSpPr>
                <a:spLocks noChangeShapeType="1"/>
              </p:cNvSpPr>
              <p:nvPr/>
            </p:nvSpPr>
            <p:spPr bwMode="auto">
              <a:xfrm flipV="1">
                <a:off x="1768" y="1525"/>
                <a:ext cx="0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944" name="Line 16"/>
              <p:cNvSpPr>
                <a:spLocks noChangeShapeType="1"/>
              </p:cNvSpPr>
              <p:nvPr/>
            </p:nvSpPr>
            <p:spPr bwMode="auto">
              <a:xfrm flipH="1">
                <a:off x="815" y="1389"/>
                <a:ext cx="63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945" name="Line 17"/>
              <p:cNvSpPr>
                <a:spLocks noChangeShapeType="1"/>
              </p:cNvSpPr>
              <p:nvPr/>
            </p:nvSpPr>
            <p:spPr bwMode="auto">
              <a:xfrm>
                <a:off x="799" y="2069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946" name="Text Box 18"/>
              <p:cNvSpPr txBox="1">
                <a:spLocks noChangeArrowheads="1"/>
              </p:cNvSpPr>
              <p:nvPr/>
            </p:nvSpPr>
            <p:spPr bwMode="auto">
              <a:xfrm>
                <a:off x="1450" y="1838"/>
                <a:ext cx="273" cy="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C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</a:p>
            </p:txBody>
          </p:sp>
          <p:sp>
            <p:nvSpPr>
              <p:cNvPr id="124947" name="Text Box 19"/>
              <p:cNvSpPr txBox="1">
                <a:spLocks noChangeArrowheads="1"/>
              </p:cNvSpPr>
              <p:nvPr/>
            </p:nvSpPr>
            <p:spPr bwMode="auto">
              <a:xfrm>
                <a:off x="543" y="2065"/>
                <a:ext cx="272" cy="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C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否</a:t>
                </a:r>
              </a:p>
            </p:txBody>
          </p:sp>
          <p:sp>
            <p:nvSpPr>
              <p:cNvPr id="124948" name="Text Box 20"/>
              <p:cNvSpPr txBox="1">
                <a:spLocks noChangeArrowheads="1"/>
              </p:cNvSpPr>
              <p:nvPr/>
            </p:nvSpPr>
            <p:spPr bwMode="auto">
              <a:xfrm>
                <a:off x="35" y="780"/>
                <a:ext cx="2777" cy="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r>
                  <a:rPr kumimoji="1" lang="zh-CN" altLang="en-US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kumimoji="1" lang="en-US" altLang="zh-CN" sz="2800" dirty="0">
                    <a:latin typeface="Times New Roman" pitchFamily="18" charset="0"/>
                    <a:ea typeface="宋体" panose="02010600030101010101" pitchFamily="2" charset="-122"/>
                  </a:rPr>
                  <a:t>While</a:t>
                </a:r>
                <a:r>
                  <a:rPr kumimoji="1" lang="zh-CN" altLang="en-US" sz="2800" dirty="0">
                    <a:latin typeface="Times New Roman" pitchFamily="18" charset="0"/>
                    <a:ea typeface="宋体" panose="02010600030101010101" pitchFamily="2" charset="-122"/>
                  </a:rPr>
                  <a:t>（当型）循环</a:t>
                </a:r>
              </a:p>
            </p:txBody>
          </p:sp>
          <p:sp>
            <p:nvSpPr>
              <p:cNvPr id="124949" name="Line 21"/>
              <p:cNvSpPr>
                <a:spLocks noChangeShapeType="1"/>
              </p:cNvSpPr>
              <p:nvPr/>
            </p:nvSpPr>
            <p:spPr bwMode="auto">
              <a:xfrm>
                <a:off x="1496" y="1842"/>
                <a:ext cx="27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4950" name="Text Box 22"/>
            <p:cNvSpPr txBox="1">
              <a:spLocks noChangeArrowheads="1"/>
            </p:cNvSpPr>
            <p:nvPr/>
          </p:nvSpPr>
          <p:spPr bwMode="auto">
            <a:xfrm>
              <a:off x="-23" y="2548"/>
              <a:ext cx="2835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dirty="0">
                  <a:latin typeface="Times New Roman" pitchFamily="18" charset="0"/>
                  <a:ea typeface="宋体" panose="02010600030101010101" pitchFamily="2" charset="-122"/>
                </a:rPr>
                <a:t>（</a:t>
              </a:r>
              <a:r>
                <a:rPr kumimoji="1" lang="en-US" altLang="zh-CN" sz="2800" dirty="0">
                  <a:latin typeface="Times New Roman" pitchFamily="18" charset="0"/>
                  <a:ea typeface="宋体" panose="02010600030101010101" pitchFamily="2" charset="-122"/>
                </a:rPr>
                <a:t>2</a:t>
              </a:r>
              <a:r>
                <a:rPr kumimoji="1" lang="zh-CN" altLang="en-US" sz="2800" dirty="0">
                  <a:latin typeface="Times New Roman" pitchFamily="18" charset="0"/>
                  <a:ea typeface="宋体" panose="02010600030101010101" pitchFamily="2" charset="-122"/>
                </a:rPr>
                <a:t>）</a:t>
              </a:r>
              <a:r>
                <a:rPr kumimoji="1" lang="en-US" altLang="zh-CN" sz="2800" dirty="0">
                  <a:latin typeface="Times New Roman" pitchFamily="18" charset="0"/>
                  <a:ea typeface="宋体" panose="02010600030101010101" pitchFamily="2" charset="-122"/>
                </a:rPr>
                <a:t>Until</a:t>
              </a:r>
              <a:r>
                <a:rPr kumimoji="1" lang="zh-CN" altLang="en-US" sz="2800" dirty="0">
                  <a:latin typeface="Times New Roman" pitchFamily="18" charset="0"/>
                  <a:ea typeface="宋体" panose="02010600030101010101" pitchFamily="2" charset="-122"/>
                </a:rPr>
                <a:t>（直到型）循环</a:t>
              </a:r>
            </a:p>
          </p:txBody>
        </p:sp>
        <p:grpSp>
          <p:nvGrpSpPr>
            <p:cNvPr id="124951" name="Group 23"/>
            <p:cNvGrpSpPr>
              <a:grpSpLocks/>
            </p:cNvGrpSpPr>
            <p:nvPr/>
          </p:nvGrpSpPr>
          <p:grpSpPr bwMode="auto">
            <a:xfrm>
              <a:off x="338" y="2775"/>
              <a:ext cx="1633" cy="1666"/>
              <a:chOff x="158" y="754"/>
              <a:chExt cx="1633" cy="1666"/>
            </a:xfrm>
          </p:grpSpPr>
          <p:sp>
            <p:nvSpPr>
              <p:cNvPr id="124952" name="AutoShape 24"/>
              <p:cNvSpPr>
                <a:spLocks noChangeArrowheads="1"/>
              </p:cNvSpPr>
              <p:nvPr/>
            </p:nvSpPr>
            <p:spPr bwMode="auto">
              <a:xfrm>
                <a:off x="566" y="1072"/>
                <a:ext cx="588" cy="276"/>
              </a:xfrm>
              <a:prstGeom prst="flowChartProcess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/>
                <a:r>
                  <a:rPr kumimoji="1" lang="zh-CN" altLang="en-US" sz="28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循环体</a:t>
                </a:r>
              </a:p>
            </p:txBody>
          </p:sp>
          <p:sp>
            <p:nvSpPr>
              <p:cNvPr id="124953" name="AutoShape 25"/>
              <p:cNvSpPr>
                <a:spLocks noChangeArrowheads="1"/>
              </p:cNvSpPr>
              <p:nvPr/>
            </p:nvSpPr>
            <p:spPr bwMode="auto">
              <a:xfrm>
                <a:off x="158" y="1571"/>
                <a:ext cx="1325" cy="447"/>
              </a:xfrm>
              <a:prstGeom prst="flowChartDecision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/>
                <a:r>
                  <a:rPr kumimoji="1" lang="zh-CN" altLang="en-US" sz="28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满足条件？</a:t>
                </a:r>
              </a:p>
            </p:txBody>
          </p:sp>
          <p:sp>
            <p:nvSpPr>
              <p:cNvPr id="124954" name="Line 26"/>
              <p:cNvSpPr>
                <a:spLocks noChangeShapeType="1"/>
              </p:cNvSpPr>
              <p:nvPr/>
            </p:nvSpPr>
            <p:spPr bwMode="auto">
              <a:xfrm>
                <a:off x="838" y="1344"/>
                <a:ext cx="0" cy="2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955" name="Line 27"/>
              <p:cNvSpPr>
                <a:spLocks noChangeShapeType="1"/>
              </p:cNvSpPr>
              <p:nvPr/>
            </p:nvSpPr>
            <p:spPr bwMode="auto">
              <a:xfrm flipV="1">
                <a:off x="1791" y="890"/>
                <a:ext cx="0" cy="9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956" name="Line 28"/>
              <p:cNvSpPr>
                <a:spLocks noChangeShapeType="1"/>
              </p:cNvSpPr>
              <p:nvPr/>
            </p:nvSpPr>
            <p:spPr bwMode="auto">
              <a:xfrm flipH="1">
                <a:off x="793" y="890"/>
                <a:ext cx="99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957" name="Line 29"/>
              <p:cNvSpPr>
                <a:spLocks noChangeShapeType="1"/>
              </p:cNvSpPr>
              <p:nvPr/>
            </p:nvSpPr>
            <p:spPr bwMode="auto">
              <a:xfrm>
                <a:off x="822" y="1983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958" name="Text Box 30"/>
              <p:cNvSpPr txBox="1">
                <a:spLocks noChangeArrowheads="1"/>
              </p:cNvSpPr>
              <p:nvPr/>
            </p:nvSpPr>
            <p:spPr bwMode="auto">
              <a:xfrm>
                <a:off x="1473" y="1793"/>
                <a:ext cx="273" cy="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C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</a:p>
            </p:txBody>
          </p:sp>
          <p:sp>
            <p:nvSpPr>
              <p:cNvPr id="124959" name="Text Box 31"/>
              <p:cNvSpPr txBox="1">
                <a:spLocks noChangeArrowheads="1"/>
              </p:cNvSpPr>
              <p:nvPr/>
            </p:nvSpPr>
            <p:spPr bwMode="auto">
              <a:xfrm>
                <a:off x="566" y="1979"/>
                <a:ext cx="272" cy="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C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否</a:t>
                </a:r>
              </a:p>
            </p:txBody>
          </p:sp>
          <p:sp>
            <p:nvSpPr>
              <p:cNvPr id="124960" name="Line 32"/>
              <p:cNvSpPr>
                <a:spLocks noChangeShapeType="1"/>
              </p:cNvSpPr>
              <p:nvPr/>
            </p:nvSpPr>
            <p:spPr bwMode="auto">
              <a:xfrm>
                <a:off x="1473" y="1797"/>
                <a:ext cx="31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961" name="Line 33"/>
              <p:cNvSpPr>
                <a:spLocks noChangeShapeType="1"/>
              </p:cNvSpPr>
              <p:nvPr/>
            </p:nvSpPr>
            <p:spPr bwMode="auto">
              <a:xfrm>
                <a:off x="838" y="754"/>
                <a:ext cx="0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974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3" grpId="0" animBg="1"/>
      <p:bldP spid="1249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553061" y="69900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课外活动</a:t>
            </a:r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395536" y="1203598"/>
            <a:ext cx="8207375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请设计一个算法，逐个输入自己班全部同学某门课程的成绩，输完后计算总分，平均分，统计及格人数（率），优秀人数（率）等，看看谁设计的程序的实用性高，</a:t>
            </a:r>
          </a:p>
        </p:txBody>
      </p:sp>
    </p:spTree>
    <p:extLst>
      <p:ext uri="{BB962C8B-B14F-4D97-AF65-F5344CB8AC3E}">
        <p14:creationId xmlns:p14="http://schemas.microsoft.com/office/powerpoint/2010/main" val="6698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413" y="3232271"/>
            <a:ext cx="107632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758" y="2982651"/>
            <a:ext cx="537276" cy="49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43" y="4225716"/>
            <a:ext cx="546370" cy="50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55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" y="-6250"/>
            <a:ext cx="2848570" cy="63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29508" y="48995"/>
            <a:ext cx="19800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温故而知新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72841" y="627460"/>
            <a:ext cx="57502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、顺序结构常用的程序语言和格式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93478" y="2444354"/>
            <a:ext cx="57502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、条件结构常用的程序语言和格式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809378" y="1059656"/>
            <a:ext cx="669279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>
                  <a:snd r:embed="rId4" name="chimes.wav"/>
                </a:hlinkClick>
              </a:rPr>
              <a:t>语句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提示文字”；变量列表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761609" y="1437085"/>
            <a:ext cx="667195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输出语句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>
                  <a:snd r:embed="rId4" name="chimes.wav"/>
                </a:hlinkClick>
              </a:rPr>
              <a:t>提示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文字”；变量列表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809378" y="1815703"/>
            <a:ext cx="379783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赋值语句  变量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表达式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593479" y="2950369"/>
            <a:ext cx="10823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358653" y="2950369"/>
            <a:ext cx="3162982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r>
              <a:rPr lang="en-US" altLang="zh-CN" sz="2800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条件成立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4397635" y="2950368"/>
            <a:ext cx="10823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5076056" y="2950368"/>
            <a:ext cx="316298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r>
              <a:rPr lang="en-US" altLang="zh-CN" sz="2800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条件成立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75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82" grpId="0"/>
      <p:bldP spid="3083" grpId="0"/>
      <p:bldP spid="3084" grpId="0"/>
      <p:bldP spid="30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765"/>
            <a:ext cx="5440284" cy="761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734662" y="82110"/>
            <a:ext cx="397095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、循环结构的程序框图</a:t>
            </a:r>
          </a:p>
        </p:txBody>
      </p:sp>
      <p:grpSp>
        <p:nvGrpSpPr>
          <p:cNvPr id="4129" name="Group 33"/>
          <p:cNvGrpSpPr>
            <a:grpSpLocks/>
          </p:cNvGrpSpPr>
          <p:nvPr/>
        </p:nvGrpSpPr>
        <p:grpSpPr bwMode="auto">
          <a:xfrm>
            <a:off x="4948371" y="732236"/>
            <a:ext cx="1979576" cy="2139553"/>
            <a:chOff x="3457" y="701"/>
            <a:chExt cx="1328" cy="1797"/>
          </a:xfrm>
        </p:grpSpPr>
        <p:sp>
          <p:nvSpPr>
            <p:cNvPr id="4107" name="AutoShape 11"/>
            <p:cNvSpPr>
              <a:spLocks noChangeArrowheads="1"/>
            </p:cNvSpPr>
            <p:nvPr/>
          </p:nvSpPr>
          <p:spPr bwMode="auto">
            <a:xfrm>
              <a:off x="3833" y="1654"/>
              <a:ext cx="952" cy="362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条件成立？</a:t>
              </a:r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auto">
            <a:xfrm>
              <a:off x="3878" y="1064"/>
              <a:ext cx="862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循环体</a:t>
              </a:r>
            </a:p>
          </p:txBody>
        </p:sp>
        <p:cxnSp>
          <p:nvCxnSpPr>
            <p:cNvPr id="4114" name="AutoShape 18"/>
            <p:cNvCxnSpPr>
              <a:cxnSpLocks noChangeShapeType="1"/>
              <a:stCxn id="4108" idx="2"/>
              <a:endCxn id="4107" idx="0"/>
            </p:cNvCxnSpPr>
            <p:nvPr/>
          </p:nvCxnSpPr>
          <p:spPr bwMode="auto">
            <a:xfrm>
              <a:off x="4309" y="1336"/>
              <a:ext cx="0" cy="318"/>
            </a:xfrm>
            <a:prstGeom prst="straightConnector1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15" name="AutoShape 19"/>
            <p:cNvCxnSpPr>
              <a:cxnSpLocks noChangeShapeType="1"/>
              <a:stCxn id="4107" idx="1"/>
            </p:cNvCxnSpPr>
            <p:nvPr/>
          </p:nvCxnSpPr>
          <p:spPr bwMode="auto">
            <a:xfrm rot="10800000" flipH="1">
              <a:off x="3833" y="837"/>
              <a:ext cx="453" cy="998"/>
            </a:xfrm>
            <a:prstGeom prst="bentConnector4">
              <a:avLst>
                <a:gd name="adj1" fmla="val -71306"/>
                <a:gd name="adj2" fmla="val 100097"/>
              </a:avLst>
            </a:prstGeom>
            <a:noFill/>
            <a:ln w="9525">
              <a:solidFill>
                <a:schemeClr val="accent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16" name="AutoShape 20"/>
            <p:cNvCxnSpPr>
              <a:cxnSpLocks noChangeShapeType="1"/>
              <a:stCxn id="4108" idx="0"/>
            </p:cNvCxnSpPr>
            <p:nvPr/>
          </p:nvCxnSpPr>
          <p:spPr bwMode="auto">
            <a:xfrm flipV="1">
              <a:off x="4309" y="701"/>
              <a:ext cx="0" cy="363"/>
            </a:xfrm>
            <a:prstGeom prst="straightConnector1">
              <a:avLst/>
            </a:prstGeom>
            <a:noFill/>
            <a:ln w="9525">
              <a:solidFill>
                <a:schemeClr val="accent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17" name="AutoShape 21"/>
            <p:cNvCxnSpPr>
              <a:cxnSpLocks noChangeShapeType="1"/>
              <a:stCxn id="4107" idx="2"/>
            </p:cNvCxnSpPr>
            <p:nvPr/>
          </p:nvCxnSpPr>
          <p:spPr bwMode="auto">
            <a:xfrm>
              <a:off x="4309" y="2016"/>
              <a:ext cx="0" cy="318"/>
            </a:xfrm>
            <a:prstGeom prst="straightConnector1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118" name="Text Box 22"/>
            <p:cNvSpPr txBox="1">
              <a:spLocks noChangeArrowheads="1"/>
            </p:cNvSpPr>
            <p:nvPr/>
          </p:nvSpPr>
          <p:spPr bwMode="auto">
            <a:xfrm>
              <a:off x="3457" y="1884"/>
              <a:ext cx="330" cy="3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4119" name="Text Box 23"/>
            <p:cNvSpPr txBox="1">
              <a:spLocks noChangeArrowheads="1"/>
            </p:cNvSpPr>
            <p:nvPr/>
          </p:nvSpPr>
          <p:spPr bwMode="auto">
            <a:xfrm>
              <a:off x="4364" y="2110"/>
              <a:ext cx="330" cy="3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grpSp>
        <p:nvGrpSpPr>
          <p:cNvPr id="4128" name="Group 32"/>
          <p:cNvGrpSpPr>
            <a:grpSpLocks/>
          </p:cNvGrpSpPr>
          <p:nvPr/>
        </p:nvGrpSpPr>
        <p:grpSpPr bwMode="auto">
          <a:xfrm>
            <a:off x="1028834" y="741761"/>
            <a:ext cx="1911006" cy="1944290"/>
            <a:chOff x="988" y="709"/>
            <a:chExt cx="1282" cy="1633"/>
          </a:xfrm>
        </p:grpSpPr>
        <p:sp>
          <p:nvSpPr>
            <p:cNvPr id="4101" name="AutoShape 5"/>
            <p:cNvSpPr>
              <a:spLocks noChangeArrowheads="1"/>
            </p:cNvSpPr>
            <p:nvPr/>
          </p:nvSpPr>
          <p:spPr bwMode="auto">
            <a:xfrm>
              <a:off x="988" y="982"/>
              <a:ext cx="952" cy="362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条件成立？</a:t>
              </a:r>
            </a:p>
          </p:txBody>
        </p:sp>
        <p:sp>
          <p:nvSpPr>
            <p:cNvPr id="4102" name="Rectangle 6"/>
            <p:cNvSpPr>
              <a:spLocks noChangeArrowheads="1"/>
            </p:cNvSpPr>
            <p:nvPr/>
          </p:nvSpPr>
          <p:spPr bwMode="auto">
            <a:xfrm>
              <a:off x="1033" y="1571"/>
              <a:ext cx="862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循环体</a:t>
              </a:r>
            </a:p>
          </p:txBody>
        </p:sp>
        <p:cxnSp>
          <p:nvCxnSpPr>
            <p:cNvPr id="4103" name="AutoShape 7"/>
            <p:cNvCxnSpPr>
              <a:cxnSpLocks noChangeShapeType="1"/>
              <a:endCxn id="4101" idx="0"/>
            </p:cNvCxnSpPr>
            <p:nvPr/>
          </p:nvCxnSpPr>
          <p:spPr bwMode="auto">
            <a:xfrm flipH="1">
              <a:off x="1464" y="709"/>
              <a:ext cx="1" cy="273"/>
            </a:xfrm>
            <a:prstGeom prst="straightConnector1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04" name="AutoShape 8"/>
            <p:cNvCxnSpPr>
              <a:cxnSpLocks noChangeShapeType="1"/>
              <a:stCxn id="4101" idx="2"/>
              <a:endCxn id="4102" idx="0"/>
            </p:cNvCxnSpPr>
            <p:nvPr/>
          </p:nvCxnSpPr>
          <p:spPr bwMode="auto">
            <a:xfrm>
              <a:off x="1464" y="1344"/>
              <a:ext cx="0" cy="227"/>
            </a:xfrm>
            <a:prstGeom prst="straightConnector1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05" name="AutoShape 9"/>
            <p:cNvCxnSpPr>
              <a:cxnSpLocks noChangeShapeType="1"/>
              <a:stCxn id="4102" idx="2"/>
            </p:cNvCxnSpPr>
            <p:nvPr/>
          </p:nvCxnSpPr>
          <p:spPr bwMode="auto">
            <a:xfrm rot="16200000" flipV="1">
              <a:off x="954" y="1333"/>
              <a:ext cx="997" cy="23"/>
            </a:xfrm>
            <a:prstGeom prst="bentConnector5">
              <a:avLst>
                <a:gd name="adj1" fmla="val -14444"/>
                <a:gd name="adj2" fmla="val 3213042"/>
                <a:gd name="adj3" fmla="val 99699"/>
              </a:avLst>
            </a:prstGeom>
            <a:noFill/>
            <a:ln w="9525">
              <a:solidFill>
                <a:schemeClr val="accent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06" name="AutoShape 10"/>
            <p:cNvCxnSpPr>
              <a:cxnSpLocks noChangeShapeType="1"/>
              <a:stCxn id="4101" idx="3"/>
            </p:cNvCxnSpPr>
            <p:nvPr/>
          </p:nvCxnSpPr>
          <p:spPr bwMode="auto">
            <a:xfrm flipH="1">
              <a:off x="1441" y="1163"/>
              <a:ext cx="499" cy="1179"/>
            </a:xfrm>
            <a:prstGeom prst="bentConnector4">
              <a:avLst>
                <a:gd name="adj1" fmla="val -28856"/>
                <a:gd name="adj2" fmla="val 78199"/>
              </a:avLst>
            </a:prstGeom>
            <a:noFill/>
            <a:ln w="9525">
              <a:solidFill>
                <a:schemeClr val="accent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120" name="Text Box 24"/>
            <p:cNvSpPr txBox="1">
              <a:spLocks noChangeArrowheads="1"/>
            </p:cNvSpPr>
            <p:nvPr/>
          </p:nvSpPr>
          <p:spPr bwMode="auto">
            <a:xfrm>
              <a:off x="1940" y="891"/>
              <a:ext cx="33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4121" name="Text Box 25"/>
            <p:cNvSpPr txBox="1">
              <a:spLocks noChangeArrowheads="1"/>
            </p:cNvSpPr>
            <p:nvPr/>
          </p:nvSpPr>
          <p:spPr bwMode="auto">
            <a:xfrm>
              <a:off x="1078" y="1299"/>
              <a:ext cx="33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sp>
        <p:nvSpPr>
          <p:cNvPr id="4122" name="Text Box 26">
            <a:hlinkClick r:id="" action="ppaction://noaction" highlightClick="1">
              <a:snd r:embed="rId3" name="explode.wav"/>
            </a:hlinkClick>
          </p:cNvPr>
          <p:cNvSpPr txBox="1">
            <a:spLocks noChangeArrowheads="1"/>
          </p:cNvSpPr>
          <p:nvPr/>
        </p:nvSpPr>
        <p:spPr bwMode="auto">
          <a:xfrm>
            <a:off x="123959" y="2793207"/>
            <a:ext cx="42193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思考：如何用程序语句表示呢？</a:t>
            </a:r>
          </a:p>
        </p:txBody>
      </p: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484322" y="3348038"/>
            <a:ext cx="197662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WHILE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</a:t>
            </a: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>
                  <a:snd r:embed="rId4" name="type.wav"/>
                </a:hlinkClick>
              </a:rPr>
              <a:t>循环体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4525127" y="3024039"/>
            <a:ext cx="292719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>
                  <a:snd r:embed="rId4" name="type.wav"/>
                </a:hlinkClick>
              </a:rPr>
              <a:t>循环体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</a:t>
            </a:r>
          </a:p>
        </p:txBody>
      </p:sp>
    </p:spTree>
    <p:extLst>
      <p:ext uri="{BB962C8B-B14F-4D97-AF65-F5344CB8AC3E}">
        <p14:creationId xmlns:p14="http://schemas.microsoft.com/office/powerpoint/2010/main" val="358996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2" grpId="0"/>
      <p:bldP spid="4123" grpId="0"/>
      <p:bldP spid="41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243"/>
            <a:ext cx="4546957" cy="66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795893" y="86916"/>
            <a:ext cx="24416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两种循环语句：</a:t>
            </a:r>
          </a:p>
        </p:txBody>
      </p:sp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4498975" y="1015604"/>
            <a:ext cx="3307574" cy="16192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24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>
                  <a:snd r:embed="rId3" name="hammer.wav"/>
                </a:hlinkClick>
              </a:rPr>
              <a:t>WHILE</a:t>
            </a:r>
            <a:r>
              <a:rPr lang="en-US" altLang="zh-CN" sz="24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条件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循环体</a:t>
            </a:r>
          </a:p>
          <a:p>
            <a:r>
              <a:rPr lang="en-US" altLang="zh-CN" sz="24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81996" y="700017"/>
            <a:ext cx="46001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WHILE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语句的一般格式：</a:t>
            </a:r>
          </a:p>
        </p:txBody>
      </p:sp>
      <p:sp>
        <p:nvSpPr>
          <p:cNvPr id="131079" name="Text Box 7"/>
          <p:cNvSpPr txBox="1">
            <a:spLocks noChangeArrowheads="1"/>
          </p:cNvSpPr>
          <p:nvPr/>
        </p:nvSpPr>
        <p:spPr bwMode="auto">
          <a:xfrm>
            <a:off x="0" y="3147814"/>
            <a:ext cx="856907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当计算机遇到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WHILE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语句时，先判断条件的真假，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如果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条件符合，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hlinkClick r:id="" action="ppaction://hlinkshowjump?jump=nextslide">
                  <a:snd r:embed="rId4" name="explode.wav"/>
                </a:hlinkClick>
              </a:rPr>
              <a:t>就执行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hlinkClick r:id="" action="ppaction://hlinkshowjump?jump=nextslide">
                  <a:snd r:embed="rId4" name="explode.wav"/>
                </a:hlinkClick>
              </a:rPr>
              <a:t>WHILE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hlinkClick r:id="" action="ppaction://hlinkshowjump?jump=nextslide">
                  <a:snd r:embed="rId4" name="explode.wav"/>
                </a:hlinkClick>
              </a:rPr>
              <a:t>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hlinkClick r:id="" action="ppaction://hlinkshowjump?jump=nextslide">
                  <a:snd r:embed="rId4" name="explode.wav"/>
                </a:hlinkClick>
              </a:rPr>
              <a:t>WEND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hlinkClick r:id="" action="ppaction://hlinkshowjump?jump=nextslide">
                  <a:snd r:embed="rId4" name="explode.wav"/>
                </a:hlinkClick>
              </a:rPr>
              <a:t>之间的循环体；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hlinkClick r:id="" action="ppaction://hlinkshowjump?jump=nextslide">
                  <a:snd r:embed="rId4" name="explode.wav"/>
                </a:hlinkClick>
              </a:rPr>
              <a:t>然后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hlinkClick r:id="" action="ppaction://hlinkshowjump?jump=nextslide">
                  <a:snd r:embed="rId4" name="explode.wav"/>
                </a:hlinkClick>
              </a:rPr>
              <a:t>再检查上述条件，如果条件仍符合，再次执行循环体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hlinkClick r:id="" action="ppaction://hlinkshowjump?jump=nextslide">
                  <a:snd r:embed="rId4" name="explode.wav"/>
                </a:hlinkClick>
              </a:rPr>
              <a:t>，这个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hlinkClick r:id="" action="ppaction://hlinkshowjump?jump=nextslide">
                  <a:snd r:embed="rId4" name="explode.wav"/>
                </a:hlinkClick>
              </a:rPr>
              <a:t>过程反复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进行，直到某一次条件不符合为止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这时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，计算机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将不执行循环体，直接跳到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语句后，接着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执行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之后的语句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grpSp>
        <p:nvGrpSpPr>
          <p:cNvPr id="131080" name="Group 8"/>
          <p:cNvGrpSpPr>
            <a:grpSpLocks/>
          </p:cNvGrpSpPr>
          <p:nvPr/>
        </p:nvGrpSpPr>
        <p:grpSpPr bwMode="auto">
          <a:xfrm>
            <a:off x="4787900" y="86916"/>
            <a:ext cx="4321720" cy="756047"/>
            <a:chOff x="2971" y="255"/>
            <a:chExt cx="2608" cy="635"/>
          </a:xfrm>
        </p:grpSpPr>
        <p:sp>
          <p:nvSpPr>
            <p:cNvPr id="131081" name="AutoShape 9"/>
            <p:cNvSpPr>
              <a:spLocks noChangeArrowheads="1"/>
            </p:cNvSpPr>
            <p:nvPr/>
          </p:nvSpPr>
          <p:spPr bwMode="auto">
            <a:xfrm>
              <a:off x="2971" y="255"/>
              <a:ext cx="2608" cy="635"/>
            </a:xfrm>
            <a:prstGeom prst="cloudCallout">
              <a:avLst>
                <a:gd name="adj1" fmla="val -43750"/>
                <a:gd name="adj2" fmla="val 7000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1082" name="Text Box 10"/>
            <p:cNvSpPr txBox="1">
              <a:spLocks noChangeArrowheads="1"/>
            </p:cNvSpPr>
            <p:nvPr/>
          </p:nvSpPr>
          <p:spPr bwMode="auto">
            <a:xfrm>
              <a:off x="3288" y="404"/>
              <a:ext cx="205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CB114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也叫“前测试型”循环</a:t>
              </a:r>
            </a:p>
          </p:txBody>
        </p:sp>
      </p:grpSp>
      <p:grpSp>
        <p:nvGrpSpPr>
          <p:cNvPr id="131083" name="Group 11"/>
          <p:cNvGrpSpPr>
            <a:grpSpLocks/>
          </p:cNvGrpSpPr>
          <p:nvPr/>
        </p:nvGrpSpPr>
        <p:grpSpPr bwMode="auto">
          <a:xfrm>
            <a:off x="539751" y="1095376"/>
            <a:ext cx="3291003" cy="1863329"/>
            <a:chOff x="340" y="920"/>
            <a:chExt cx="1986" cy="1565"/>
          </a:xfrm>
        </p:grpSpPr>
        <p:sp>
          <p:nvSpPr>
            <p:cNvPr id="131084" name="Line 12"/>
            <p:cNvSpPr>
              <a:spLocks noChangeShapeType="1"/>
            </p:cNvSpPr>
            <p:nvPr/>
          </p:nvSpPr>
          <p:spPr bwMode="auto">
            <a:xfrm>
              <a:off x="1405" y="1855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1085" name="AutoShape 13"/>
            <p:cNvSpPr>
              <a:spLocks noChangeArrowheads="1"/>
            </p:cNvSpPr>
            <p:nvPr/>
          </p:nvSpPr>
          <p:spPr bwMode="auto">
            <a:xfrm>
              <a:off x="1634" y="1282"/>
              <a:ext cx="588" cy="276"/>
            </a:xfrm>
            <a:prstGeom prst="flowChartProcess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/>
              <a:r>
                <a:rPr kumimoji="1"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循环体</a:t>
              </a:r>
            </a:p>
          </p:txBody>
        </p:sp>
        <p:sp>
          <p:nvSpPr>
            <p:cNvPr id="131086" name="AutoShape 14"/>
            <p:cNvSpPr>
              <a:spLocks noChangeArrowheads="1"/>
            </p:cNvSpPr>
            <p:nvPr/>
          </p:nvSpPr>
          <p:spPr bwMode="auto">
            <a:xfrm>
              <a:off x="340" y="1645"/>
              <a:ext cx="1325" cy="447"/>
            </a:xfrm>
            <a:prstGeom prst="flowChartDecision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/>
              <a:r>
                <a:rPr kumimoji="1" lang="zh-CN" alt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满足条件？</a:t>
              </a:r>
            </a:p>
          </p:txBody>
        </p:sp>
        <p:sp>
          <p:nvSpPr>
            <p:cNvPr id="131087" name="Line 15"/>
            <p:cNvSpPr>
              <a:spLocks noChangeShapeType="1"/>
            </p:cNvSpPr>
            <p:nvPr/>
          </p:nvSpPr>
          <p:spPr bwMode="auto">
            <a:xfrm>
              <a:off x="997" y="1165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1088" name="Line 16"/>
            <p:cNvSpPr>
              <a:spLocks noChangeShapeType="1"/>
            </p:cNvSpPr>
            <p:nvPr/>
          </p:nvSpPr>
          <p:spPr bwMode="auto">
            <a:xfrm flipV="1">
              <a:off x="1950" y="1555"/>
              <a:ext cx="0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1089" name="Line 17"/>
            <p:cNvSpPr>
              <a:spLocks noChangeShapeType="1"/>
            </p:cNvSpPr>
            <p:nvPr/>
          </p:nvSpPr>
          <p:spPr bwMode="auto">
            <a:xfrm flipH="1">
              <a:off x="997" y="1419"/>
              <a:ext cx="6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1090" name="Line 18"/>
            <p:cNvSpPr>
              <a:spLocks noChangeShapeType="1"/>
            </p:cNvSpPr>
            <p:nvPr/>
          </p:nvSpPr>
          <p:spPr bwMode="auto">
            <a:xfrm>
              <a:off x="981" y="2099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1091" name="Text Box 19"/>
            <p:cNvSpPr txBox="1">
              <a:spLocks noChangeArrowheads="1"/>
            </p:cNvSpPr>
            <p:nvPr/>
          </p:nvSpPr>
          <p:spPr bwMode="auto">
            <a:xfrm>
              <a:off x="1632" y="1868"/>
              <a:ext cx="273" cy="3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131092" name="Text Box 20"/>
            <p:cNvSpPr txBox="1">
              <a:spLocks noChangeArrowheads="1"/>
            </p:cNvSpPr>
            <p:nvPr/>
          </p:nvSpPr>
          <p:spPr bwMode="auto">
            <a:xfrm>
              <a:off x="725" y="2095"/>
              <a:ext cx="272" cy="3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131093" name="Text Box 21"/>
            <p:cNvSpPr txBox="1">
              <a:spLocks noChangeArrowheads="1"/>
            </p:cNvSpPr>
            <p:nvPr/>
          </p:nvSpPr>
          <p:spPr bwMode="auto">
            <a:xfrm>
              <a:off x="498" y="920"/>
              <a:ext cx="1828" cy="3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  <a:ea typeface="宋体" panose="02010600030101010101" pitchFamily="2" charset="-122"/>
                </a:rPr>
                <a:t>While</a:t>
              </a:r>
              <a:r>
                <a:rPr kumimoji="1" lang="zh-CN" altLang="en-US" sz="2400">
                  <a:latin typeface="Times New Roman" pitchFamily="18" charset="0"/>
                  <a:ea typeface="宋体" panose="02010600030101010101" pitchFamily="2" charset="-122"/>
                </a:rPr>
                <a:t>（当型）循环</a:t>
              </a:r>
            </a:p>
          </p:txBody>
        </p:sp>
        <p:sp>
          <p:nvSpPr>
            <p:cNvPr id="131094" name="Line 22"/>
            <p:cNvSpPr>
              <a:spLocks noChangeShapeType="1"/>
            </p:cNvSpPr>
            <p:nvPr/>
          </p:nvSpPr>
          <p:spPr bwMode="auto">
            <a:xfrm>
              <a:off x="1678" y="1872"/>
              <a:ext cx="27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954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7" grpId="0" animBg="1"/>
      <p:bldP spid="1310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774" y="-86391"/>
            <a:ext cx="6656998" cy="85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171450" y="842130"/>
            <a:ext cx="3608462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Until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（直到型）循环</a:t>
            </a:r>
          </a:p>
        </p:txBody>
      </p:sp>
      <p:sp>
        <p:nvSpPr>
          <p:cNvPr id="132101" name="Rectangle 5"/>
          <p:cNvSpPr>
            <a:spLocks noChangeArrowheads="1"/>
          </p:cNvSpPr>
          <p:nvPr/>
        </p:nvSpPr>
        <p:spPr bwMode="auto">
          <a:xfrm>
            <a:off x="3887262" y="1877751"/>
            <a:ext cx="3384574" cy="139422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循环体</a:t>
            </a:r>
          </a:p>
          <a:p>
            <a:r>
              <a:rPr lang="en-US" alt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</a:t>
            </a:r>
            <a:r>
              <a:rPr lang="zh-CN" alt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</a:t>
            </a:r>
          </a:p>
        </p:txBody>
      </p:sp>
      <p:sp>
        <p:nvSpPr>
          <p:cNvPr id="132102" name="Text Box 6"/>
          <p:cNvSpPr txBox="1">
            <a:spLocks noChangeArrowheads="1"/>
          </p:cNvSpPr>
          <p:nvPr/>
        </p:nvSpPr>
        <p:spPr bwMode="auto">
          <a:xfrm>
            <a:off x="827584" y="140380"/>
            <a:ext cx="5107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UNTIL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语句的一般格式：</a:t>
            </a:r>
          </a:p>
        </p:txBody>
      </p:sp>
      <p:grpSp>
        <p:nvGrpSpPr>
          <p:cNvPr id="132103" name="Group 7"/>
          <p:cNvGrpSpPr>
            <a:grpSpLocks/>
          </p:cNvGrpSpPr>
          <p:nvPr/>
        </p:nvGrpSpPr>
        <p:grpSpPr bwMode="auto">
          <a:xfrm>
            <a:off x="5076056" y="842130"/>
            <a:ext cx="4171505" cy="675008"/>
            <a:chOff x="2971" y="255"/>
            <a:chExt cx="3334" cy="662"/>
          </a:xfrm>
        </p:grpSpPr>
        <p:sp>
          <p:nvSpPr>
            <p:cNvPr id="132104" name="AutoShape 8"/>
            <p:cNvSpPr>
              <a:spLocks noChangeArrowheads="1"/>
            </p:cNvSpPr>
            <p:nvPr/>
          </p:nvSpPr>
          <p:spPr bwMode="auto">
            <a:xfrm>
              <a:off x="2971" y="255"/>
              <a:ext cx="2608" cy="635"/>
            </a:xfrm>
            <a:prstGeom prst="cloudCallout">
              <a:avLst>
                <a:gd name="adj1" fmla="val -43750"/>
                <a:gd name="adj2" fmla="val 7000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2105" name="Text Box 9"/>
            <p:cNvSpPr txBox="1">
              <a:spLocks noChangeArrowheads="1"/>
            </p:cNvSpPr>
            <p:nvPr/>
          </p:nvSpPr>
          <p:spPr bwMode="auto">
            <a:xfrm>
              <a:off x="3288" y="404"/>
              <a:ext cx="3017" cy="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rgbClr val="CB114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也叫“后测试型”循环</a:t>
              </a:r>
            </a:p>
          </p:txBody>
        </p:sp>
      </p:grpSp>
      <p:grpSp>
        <p:nvGrpSpPr>
          <p:cNvPr id="132106" name="Group 10"/>
          <p:cNvGrpSpPr>
            <a:grpSpLocks/>
          </p:cNvGrpSpPr>
          <p:nvPr/>
        </p:nvGrpSpPr>
        <p:grpSpPr bwMode="auto">
          <a:xfrm>
            <a:off x="211138" y="1406700"/>
            <a:ext cx="2592388" cy="1983583"/>
            <a:chOff x="158" y="754"/>
            <a:chExt cx="1633" cy="1666"/>
          </a:xfrm>
        </p:grpSpPr>
        <p:sp>
          <p:nvSpPr>
            <p:cNvPr id="132107" name="AutoShape 11"/>
            <p:cNvSpPr>
              <a:spLocks noChangeArrowheads="1"/>
            </p:cNvSpPr>
            <p:nvPr/>
          </p:nvSpPr>
          <p:spPr bwMode="auto">
            <a:xfrm>
              <a:off x="566" y="1072"/>
              <a:ext cx="588" cy="276"/>
            </a:xfrm>
            <a:prstGeom prst="flowChartProcess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/>
              <a:r>
                <a:rPr kumimoji="1"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循环体</a:t>
              </a:r>
            </a:p>
          </p:txBody>
        </p:sp>
        <p:sp>
          <p:nvSpPr>
            <p:cNvPr id="132108" name="AutoShape 12"/>
            <p:cNvSpPr>
              <a:spLocks noChangeArrowheads="1"/>
            </p:cNvSpPr>
            <p:nvPr/>
          </p:nvSpPr>
          <p:spPr bwMode="auto">
            <a:xfrm>
              <a:off x="158" y="1571"/>
              <a:ext cx="1325" cy="447"/>
            </a:xfrm>
            <a:prstGeom prst="flowChartDecision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/>
              <a:r>
                <a:rPr kumimoji="1"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满足条件？</a:t>
              </a:r>
            </a:p>
          </p:txBody>
        </p:sp>
        <p:sp>
          <p:nvSpPr>
            <p:cNvPr id="132109" name="Line 13"/>
            <p:cNvSpPr>
              <a:spLocks noChangeShapeType="1"/>
            </p:cNvSpPr>
            <p:nvPr/>
          </p:nvSpPr>
          <p:spPr bwMode="auto">
            <a:xfrm>
              <a:off x="838" y="1344"/>
              <a:ext cx="0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2110" name="Line 14"/>
            <p:cNvSpPr>
              <a:spLocks noChangeShapeType="1"/>
            </p:cNvSpPr>
            <p:nvPr/>
          </p:nvSpPr>
          <p:spPr bwMode="auto">
            <a:xfrm flipV="1">
              <a:off x="1791" y="890"/>
              <a:ext cx="0" cy="9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2111" name="Line 15"/>
            <p:cNvSpPr>
              <a:spLocks noChangeShapeType="1"/>
            </p:cNvSpPr>
            <p:nvPr/>
          </p:nvSpPr>
          <p:spPr bwMode="auto">
            <a:xfrm flipH="1">
              <a:off x="793" y="890"/>
              <a:ext cx="9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2112" name="Line 16"/>
            <p:cNvSpPr>
              <a:spLocks noChangeShapeType="1"/>
            </p:cNvSpPr>
            <p:nvPr/>
          </p:nvSpPr>
          <p:spPr bwMode="auto">
            <a:xfrm>
              <a:off x="822" y="1983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2113" name="Text Box 17"/>
            <p:cNvSpPr txBox="1">
              <a:spLocks noChangeArrowheads="1"/>
            </p:cNvSpPr>
            <p:nvPr/>
          </p:nvSpPr>
          <p:spPr bwMode="auto">
            <a:xfrm>
              <a:off x="1473" y="1793"/>
              <a:ext cx="273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>
                  <a:solidFill>
                    <a:srgbClr val="0066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132114" name="Text Box 18"/>
            <p:cNvSpPr txBox="1">
              <a:spLocks noChangeArrowheads="1"/>
            </p:cNvSpPr>
            <p:nvPr/>
          </p:nvSpPr>
          <p:spPr bwMode="auto">
            <a:xfrm>
              <a:off x="566" y="1979"/>
              <a:ext cx="272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>
                  <a:solidFill>
                    <a:srgbClr val="0066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132115" name="Line 19"/>
            <p:cNvSpPr>
              <a:spLocks noChangeShapeType="1"/>
            </p:cNvSpPr>
            <p:nvPr/>
          </p:nvSpPr>
          <p:spPr bwMode="auto">
            <a:xfrm>
              <a:off x="1473" y="1797"/>
              <a:ext cx="31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2116" name="Line 20"/>
            <p:cNvSpPr>
              <a:spLocks noChangeShapeType="1"/>
            </p:cNvSpPr>
            <p:nvPr/>
          </p:nvSpPr>
          <p:spPr bwMode="auto">
            <a:xfrm>
              <a:off x="838" y="754"/>
              <a:ext cx="0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2117" name="Text Box 21"/>
          <p:cNvSpPr txBox="1">
            <a:spLocks noChangeArrowheads="1"/>
          </p:cNvSpPr>
          <p:nvPr/>
        </p:nvSpPr>
        <p:spPr bwMode="auto">
          <a:xfrm>
            <a:off x="206059" y="3939902"/>
            <a:ext cx="748952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：参照直到型循环结构，说说计算机是按</a:t>
            </a:r>
            <a:r>
              <a:rPr lang="zh-CN" altLang="en-US" sz="2800" dirty="0" smtClean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怎样 </a:t>
            </a:r>
            <a:r>
              <a:rPr lang="zh-CN" alt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的顺序执行</a:t>
            </a:r>
            <a:r>
              <a:rPr lang="en-US" altLang="zh-CN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UNTIL</a:t>
            </a:r>
            <a:r>
              <a:rPr lang="zh-CN" altLang="en-US" sz="2800" dirty="0">
                <a:solidFill>
                  <a:srgbClr val="CB114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语句的？</a:t>
            </a:r>
          </a:p>
        </p:txBody>
      </p:sp>
    </p:spTree>
    <p:extLst>
      <p:ext uri="{BB962C8B-B14F-4D97-AF65-F5344CB8AC3E}">
        <p14:creationId xmlns:p14="http://schemas.microsoft.com/office/powerpoint/2010/main" val="237209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 animBg="1"/>
      <p:bldP spid="1321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5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" t="2868" r="4632" b="7408"/>
          <a:stretch/>
        </p:blipFill>
        <p:spPr bwMode="auto">
          <a:xfrm>
            <a:off x="4340729" y="926009"/>
            <a:ext cx="2981967" cy="408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50826" y="195263"/>
            <a:ext cx="796564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根据下面的程序框图写出相应的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QBASIC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程序</a:t>
            </a:r>
          </a:p>
        </p:txBody>
      </p:sp>
      <p:grpSp>
        <p:nvGrpSpPr>
          <p:cNvPr id="5126" name="Group 6"/>
          <p:cNvGrpSpPr>
            <a:grpSpLocks/>
          </p:cNvGrpSpPr>
          <p:nvPr/>
        </p:nvGrpSpPr>
        <p:grpSpPr bwMode="auto">
          <a:xfrm>
            <a:off x="900113" y="735807"/>
            <a:ext cx="2432049" cy="4212431"/>
            <a:chOff x="567" y="618"/>
            <a:chExt cx="1532" cy="3538"/>
          </a:xfrm>
        </p:grpSpPr>
        <p:sp>
          <p:nvSpPr>
            <p:cNvPr id="5127" name="AutoShape 7"/>
            <p:cNvSpPr>
              <a:spLocks noChangeArrowheads="1"/>
            </p:cNvSpPr>
            <p:nvPr/>
          </p:nvSpPr>
          <p:spPr bwMode="auto">
            <a:xfrm>
              <a:off x="839" y="3930"/>
              <a:ext cx="817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5128" name="AutoShape 8"/>
            <p:cNvSpPr>
              <a:spLocks noChangeArrowheads="1"/>
            </p:cNvSpPr>
            <p:nvPr/>
          </p:nvSpPr>
          <p:spPr bwMode="auto">
            <a:xfrm>
              <a:off x="613" y="2245"/>
              <a:ext cx="1270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= 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+ 1</a:t>
              </a:r>
            </a:p>
          </p:txBody>
        </p:sp>
        <p:sp>
          <p:nvSpPr>
            <p:cNvPr id="5129" name="AutoShape 9"/>
            <p:cNvSpPr>
              <a:spLocks noChangeArrowheads="1"/>
            </p:cNvSpPr>
            <p:nvPr/>
          </p:nvSpPr>
          <p:spPr bwMode="auto">
            <a:xfrm>
              <a:off x="613" y="2721"/>
              <a:ext cx="1270" cy="2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Sum=Sum + 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5130" name="AutoShape 10"/>
            <p:cNvCxnSpPr>
              <a:cxnSpLocks noChangeShapeType="1"/>
              <a:stCxn id="5128" idx="2"/>
              <a:endCxn id="5129" idx="0"/>
            </p:cNvCxnSpPr>
            <p:nvPr/>
          </p:nvCxnSpPr>
          <p:spPr bwMode="auto">
            <a:xfrm>
              <a:off x="1248" y="2517"/>
              <a:ext cx="0" cy="20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1" name="AutoShape 11"/>
            <p:cNvSpPr>
              <a:spLocks noChangeArrowheads="1"/>
            </p:cNvSpPr>
            <p:nvPr/>
          </p:nvSpPr>
          <p:spPr bwMode="auto">
            <a:xfrm>
              <a:off x="635" y="1588"/>
              <a:ext cx="1225" cy="454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&lt;100?</a:t>
              </a:r>
            </a:p>
          </p:txBody>
        </p:sp>
        <p:cxnSp>
          <p:nvCxnSpPr>
            <p:cNvPr id="5132" name="AutoShape 12"/>
            <p:cNvCxnSpPr>
              <a:cxnSpLocks noChangeShapeType="1"/>
              <a:stCxn id="5131" idx="2"/>
              <a:endCxn id="5128" idx="0"/>
            </p:cNvCxnSpPr>
            <p:nvPr/>
          </p:nvCxnSpPr>
          <p:spPr bwMode="auto">
            <a:xfrm>
              <a:off x="1248" y="2042"/>
              <a:ext cx="0" cy="20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33" name="AutoShape 13"/>
            <p:cNvCxnSpPr>
              <a:cxnSpLocks noChangeShapeType="1"/>
              <a:stCxn id="5129" idx="2"/>
            </p:cNvCxnSpPr>
            <p:nvPr/>
          </p:nvCxnSpPr>
          <p:spPr bwMode="auto">
            <a:xfrm rot="16200000" flipV="1">
              <a:off x="491" y="2236"/>
              <a:ext cx="1514" cy="1"/>
            </a:xfrm>
            <a:prstGeom prst="bentConnector5">
              <a:avLst>
                <a:gd name="adj1" fmla="val -9444"/>
                <a:gd name="adj2" fmla="val 77900000"/>
                <a:gd name="adj3" fmla="val 99995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34" name="AutoShape 14"/>
            <p:cNvCxnSpPr>
              <a:cxnSpLocks noChangeShapeType="1"/>
              <a:stCxn id="5140" idx="2"/>
              <a:endCxn id="5131" idx="0"/>
            </p:cNvCxnSpPr>
            <p:nvPr/>
          </p:nvCxnSpPr>
          <p:spPr bwMode="auto">
            <a:xfrm>
              <a:off x="1248" y="1298"/>
              <a:ext cx="0" cy="29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35" name="AutoShape 15"/>
            <p:cNvCxnSpPr>
              <a:cxnSpLocks noChangeShapeType="1"/>
              <a:stCxn id="5131" idx="3"/>
              <a:endCxn id="5136" idx="1"/>
            </p:cNvCxnSpPr>
            <p:nvPr/>
          </p:nvCxnSpPr>
          <p:spPr bwMode="auto">
            <a:xfrm flipH="1">
              <a:off x="1248" y="1815"/>
              <a:ext cx="612" cy="1633"/>
            </a:xfrm>
            <a:prstGeom prst="bentConnector4">
              <a:avLst>
                <a:gd name="adj1" fmla="val -23366"/>
                <a:gd name="adj2" fmla="val 8995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AutoShape 16"/>
            <p:cNvSpPr>
              <a:spLocks noChangeArrowheads="1"/>
            </p:cNvSpPr>
            <p:nvPr/>
          </p:nvSpPr>
          <p:spPr bwMode="auto">
            <a:xfrm>
              <a:off x="567" y="3448"/>
              <a:ext cx="1361" cy="272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</a:p>
          </p:txBody>
        </p:sp>
        <p:cxnSp>
          <p:nvCxnSpPr>
            <p:cNvPr id="5137" name="AutoShape 17"/>
            <p:cNvCxnSpPr>
              <a:cxnSpLocks noChangeShapeType="1"/>
              <a:stCxn id="5136" idx="4"/>
              <a:endCxn id="5127" idx="0"/>
            </p:cNvCxnSpPr>
            <p:nvPr/>
          </p:nvCxnSpPr>
          <p:spPr bwMode="auto">
            <a:xfrm>
              <a:off x="1248" y="3720"/>
              <a:ext cx="0" cy="21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Text Box 18"/>
            <p:cNvSpPr txBox="1">
              <a:spLocks noChangeArrowheads="1"/>
            </p:cNvSpPr>
            <p:nvPr/>
          </p:nvSpPr>
          <p:spPr bwMode="auto">
            <a:xfrm>
              <a:off x="1756" y="1554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5139" name="Text Box 19"/>
            <p:cNvSpPr txBox="1">
              <a:spLocks noChangeArrowheads="1"/>
            </p:cNvSpPr>
            <p:nvPr/>
          </p:nvSpPr>
          <p:spPr bwMode="auto">
            <a:xfrm>
              <a:off x="803" y="1963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5140" name="AutoShape 20"/>
            <p:cNvSpPr>
              <a:spLocks noChangeArrowheads="1"/>
            </p:cNvSpPr>
            <p:nvPr/>
          </p:nvSpPr>
          <p:spPr bwMode="auto">
            <a:xfrm>
              <a:off x="613" y="1026"/>
              <a:ext cx="1270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Sum=0</a:t>
              </a:r>
            </a:p>
          </p:txBody>
        </p:sp>
        <p:sp>
          <p:nvSpPr>
            <p:cNvPr id="5141" name="AutoShape 21"/>
            <p:cNvSpPr>
              <a:spLocks noChangeArrowheads="1"/>
            </p:cNvSpPr>
            <p:nvPr/>
          </p:nvSpPr>
          <p:spPr bwMode="auto">
            <a:xfrm>
              <a:off x="839" y="618"/>
              <a:ext cx="817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cxnSp>
          <p:nvCxnSpPr>
            <p:cNvPr id="5142" name="AutoShape 22"/>
            <p:cNvCxnSpPr>
              <a:cxnSpLocks noChangeShapeType="1"/>
              <a:stCxn id="5141" idx="2"/>
              <a:endCxn id="5140" idx="0"/>
            </p:cNvCxnSpPr>
            <p:nvPr/>
          </p:nvCxnSpPr>
          <p:spPr bwMode="auto">
            <a:xfrm>
              <a:off x="1248" y="844"/>
              <a:ext cx="0" cy="1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4608572" y="1034357"/>
            <a:ext cx="8451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0</a:t>
            </a:r>
          </a:p>
        </p:txBody>
      </p:sp>
      <p:sp>
        <p:nvSpPr>
          <p:cNvPr id="5144" name="Text Box 24"/>
          <p:cNvSpPr txBox="1">
            <a:spLocks noChangeArrowheads="1"/>
          </p:cNvSpPr>
          <p:nvPr/>
        </p:nvSpPr>
        <p:spPr bwMode="auto">
          <a:xfrm>
            <a:off x="4608571" y="1517751"/>
            <a:ext cx="13436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sum = 0</a:t>
            </a:r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4608571" y="2002335"/>
            <a:ext cx="22717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WHILE </a:t>
            </a:r>
            <a:r>
              <a:rPr lang="en-US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&lt;100</a:t>
            </a:r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4909133" y="2432492"/>
            <a:ext cx="13260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+ 1</a:t>
            </a: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4970522" y="2970313"/>
            <a:ext cx="22429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sum = sum +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i</a:t>
            </a:r>
          </a:p>
        </p:txBody>
      </p:sp>
      <p:sp>
        <p:nvSpPr>
          <p:cNvPr id="5148" name="Text Box 28"/>
          <p:cNvSpPr txBox="1">
            <a:spLocks noChangeArrowheads="1"/>
          </p:cNvSpPr>
          <p:nvPr/>
        </p:nvSpPr>
        <p:spPr bwMode="auto">
          <a:xfrm>
            <a:off x="4608572" y="3453707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</a:p>
        </p:txBody>
      </p:sp>
      <p:sp>
        <p:nvSpPr>
          <p:cNvPr id="5149" name="Text Box 29"/>
          <p:cNvSpPr txBox="1">
            <a:spLocks noChangeArrowheads="1"/>
          </p:cNvSpPr>
          <p:nvPr/>
        </p:nvSpPr>
        <p:spPr bwMode="auto">
          <a:xfrm>
            <a:off x="4608571" y="3938292"/>
            <a:ext cx="19046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sum</a:t>
            </a:r>
          </a:p>
        </p:txBody>
      </p:sp>
      <p:sp>
        <p:nvSpPr>
          <p:cNvPr id="5150" name="Text Box 30"/>
          <p:cNvSpPr txBox="1">
            <a:spLocks noChangeArrowheads="1"/>
          </p:cNvSpPr>
          <p:nvPr/>
        </p:nvSpPr>
        <p:spPr bwMode="auto">
          <a:xfrm>
            <a:off x="4608572" y="4422876"/>
            <a:ext cx="9236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8769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3" grpId="0"/>
      <p:bldP spid="5144" grpId="0"/>
      <p:bldP spid="5145" grpId="0"/>
      <p:bldP spid="5146" grpId="0"/>
      <p:bldP spid="5147" grpId="0"/>
      <p:bldP spid="5148" grpId="0"/>
      <p:bldP spid="5149" grpId="0"/>
      <p:bldP spid="51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5" descr="C:\Documents and Settings\Administrator\桌面\新建文件夹 (4)\u=2712124760,292216588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" t="2868" r="4632" b="7408"/>
          <a:stretch/>
        </p:blipFill>
        <p:spPr bwMode="auto">
          <a:xfrm>
            <a:off x="4233647" y="673889"/>
            <a:ext cx="3329444" cy="443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1860" name="Group 4"/>
          <p:cNvGrpSpPr>
            <a:grpSpLocks/>
          </p:cNvGrpSpPr>
          <p:nvPr/>
        </p:nvGrpSpPr>
        <p:grpSpPr bwMode="auto">
          <a:xfrm>
            <a:off x="852489" y="897731"/>
            <a:ext cx="2782887" cy="4048125"/>
            <a:chOff x="3039" y="847"/>
            <a:chExt cx="1753" cy="3400"/>
          </a:xfrm>
        </p:grpSpPr>
        <p:sp>
          <p:nvSpPr>
            <p:cNvPr id="121861" name="AutoShape 5"/>
            <p:cNvSpPr>
              <a:spLocks noChangeArrowheads="1"/>
            </p:cNvSpPr>
            <p:nvPr/>
          </p:nvSpPr>
          <p:spPr bwMode="auto">
            <a:xfrm>
              <a:off x="3545" y="4021"/>
              <a:ext cx="936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121862" name="AutoShape 6"/>
            <p:cNvSpPr>
              <a:spLocks noChangeArrowheads="1"/>
            </p:cNvSpPr>
            <p:nvPr/>
          </p:nvSpPr>
          <p:spPr bwMode="auto">
            <a:xfrm>
              <a:off x="3234" y="3522"/>
              <a:ext cx="1558" cy="272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</a:p>
          </p:txBody>
        </p:sp>
        <p:sp>
          <p:nvSpPr>
            <p:cNvPr id="121863" name="AutoShape 7"/>
            <p:cNvSpPr>
              <a:spLocks noChangeArrowheads="1"/>
            </p:cNvSpPr>
            <p:nvPr/>
          </p:nvSpPr>
          <p:spPr bwMode="auto">
            <a:xfrm>
              <a:off x="3288" y="1300"/>
              <a:ext cx="1452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Sum=1</a:t>
              </a:r>
            </a:p>
          </p:txBody>
        </p:sp>
        <p:sp>
          <p:nvSpPr>
            <p:cNvPr id="121864" name="AutoShape 8"/>
            <p:cNvSpPr>
              <a:spLocks noChangeArrowheads="1"/>
            </p:cNvSpPr>
            <p:nvPr/>
          </p:nvSpPr>
          <p:spPr bwMode="auto">
            <a:xfrm>
              <a:off x="3545" y="847"/>
              <a:ext cx="936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121865" name="AutoShape 9"/>
            <p:cNvSpPr>
              <a:spLocks noChangeArrowheads="1"/>
            </p:cNvSpPr>
            <p:nvPr/>
          </p:nvSpPr>
          <p:spPr bwMode="auto">
            <a:xfrm>
              <a:off x="3288" y="1934"/>
              <a:ext cx="1452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= 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+ 1</a:t>
              </a:r>
            </a:p>
          </p:txBody>
        </p:sp>
        <p:sp>
          <p:nvSpPr>
            <p:cNvPr id="121866" name="AutoShape 10"/>
            <p:cNvSpPr>
              <a:spLocks noChangeArrowheads="1"/>
            </p:cNvSpPr>
            <p:nvPr/>
          </p:nvSpPr>
          <p:spPr bwMode="auto">
            <a:xfrm>
              <a:off x="3288" y="2387"/>
              <a:ext cx="1452" cy="2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Sum=Sum*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121867" name="AutoShape 11"/>
            <p:cNvCxnSpPr>
              <a:cxnSpLocks noChangeShapeType="1"/>
              <a:stCxn id="121863" idx="2"/>
              <a:endCxn id="121865" idx="0"/>
            </p:cNvCxnSpPr>
            <p:nvPr/>
          </p:nvCxnSpPr>
          <p:spPr bwMode="auto">
            <a:xfrm>
              <a:off x="4014" y="1572"/>
              <a:ext cx="0" cy="36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1868" name="AutoShape 12"/>
            <p:cNvCxnSpPr>
              <a:cxnSpLocks noChangeShapeType="1"/>
              <a:stCxn id="121865" idx="2"/>
              <a:endCxn id="121866" idx="0"/>
            </p:cNvCxnSpPr>
            <p:nvPr/>
          </p:nvCxnSpPr>
          <p:spPr bwMode="auto">
            <a:xfrm>
              <a:off x="4014" y="2206"/>
              <a:ext cx="0" cy="1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1869" name="AutoShape 13"/>
            <p:cNvSpPr>
              <a:spLocks noChangeArrowheads="1"/>
            </p:cNvSpPr>
            <p:nvPr/>
          </p:nvSpPr>
          <p:spPr bwMode="auto">
            <a:xfrm>
              <a:off x="3313" y="2841"/>
              <a:ext cx="1402" cy="454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&gt;=100?</a:t>
              </a:r>
            </a:p>
          </p:txBody>
        </p:sp>
        <p:cxnSp>
          <p:nvCxnSpPr>
            <p:cNvPr id="121870" name="AutoShape 14"/>
            <p:cNvCxnSpPr>
              <a:cxnSpLocks noChangeShapeType="1"/>
              <a:stCxn id="121866" idx="2"/>
              <a:endCxn id="121869" idx="0"/>
            </p:cNvCxnSpPr>
            <p:nvPr/>
          </p:nvCxnSpPr>
          <p:spPr bwMode="auto">
            <a:xfrm>
              <a:off x="4014" y="2660"/>
              <a:ext cx="0" cy="1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1871" name="AutoShape 15"/>
            <p:cNvCxnSpPr>
              <a:cxnSpLocks noChangeShapeType="1"/>
              <a:stCxn id="121869" idx="2"/>
              <a:endCxn id="121862" idx="1"/>
            </p:cNvCxnSpPr>
            <p:nvPr/>
          </p:nvCxnSpPr>
          <p:spPr bwMode="auto">
            <a:xfrm flipH="1">
              <a:off x="4013" y="3295"/>
              <a:ext cx="1" cy="2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1872" name="AutoShape 16"/>
            <p:cNvCxnSpPr>
              <a:cxnSpLocks noChangeShapeType="1"/>
              <a:stCxn id="121869" idx="1"/>
            </p:cNvCxnSpPr>
            <p:nvPr/>
          </p:nvCxnSpPr>
          <p:spPr bwMode="auto">
            <a:xfrm rot="10800000" flipH="1">
              <a:off x="3313" y="1752"/>
              <a:ext cx="701" cy="1316"/>
            </a:xfrm>
            <a:prstGeom prst="bentConnector4">
              <a:avLst>
                <a:gd name="adj1" fmla="val -36236"/>
                <a:gd name="adj2" fmla="val 10038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1873" name="AutoShape 17"/>
            <p:cNvCxnSpPr>
              <a:cxnSpLocks noChangeShapeType="1"/>
              <a:stCxn id="121862" idx="4"/>
              <a:endCxn id="121861" idx="0"/>
            </p:cNvCxnSpPr>
            <p:nvPr/>
          </p:nvCxnSpPr>
          <p:spPr bwMode="auto">
            <a:xfrm>
              <a:off x="4013" y="3794"/>
              <a:ext cx="0" cy="2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1874" name="AutoShape 18"/>
            <p:cNvCxnSpPr>
              <a:cxnSpLocks noChangeShapeType="1"/>
              <a:stCxn id="121864" idx="2"/>
              <a:endCxn id="121863" idx="0"/>
            </p:cNvCxnSpPr>
            <p:nvPr/>
          </p:nvCxnSpPr>
          <p:spPr bwMode="auto">
            <a:xfrm>
              <a:off x="4013" y="1073"/>
              <a:ext cx="1" cy="2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1875" name="Text Box 19"/>
            <p:cNvSpPr txBox="1">
              <a:spLocks noChangeArrowheads="1"/>
            </p:cNvSpPr>
            <p:nvPr/>
          </p:nvSpPr>
          <p:spPr bwMode="auto">
            <a:xfrm>
              <a:off x="3039" y="2780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121876" name="Text Box 20"/>
            <p:cNvSpPr txBox="1">
              <a:spLocks noChangeArrowheads="1"/>
            </p:cNvSpPr>
            <p:nvPr/>
          </p:nvSpPr>
          <p:spPr bwMode="auto">
            <a:xfrm>
              <a:off x="4024" y="3216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sp>
        <p:nvSpPr>
          <p:cNvPr id="121877" name="Text Box 21"/>
          <p:cNvSpPr txBox="1">
            <a:spLocks noChangeArrowheads="1"/>
          </p:cNvSpPr>
          <p:nvPr/>
        </p:nvSpPr>
        <p:spPr bwMode="auto">
          <a:xfrm>
            <a:off x="250826" y="195263"/>
            <a:ext cx="796564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根据下面的程序框图写出相应的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QBASIC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程序</a:t>
            </a:r>
          </a:p>
        </p:txBody>
      </p:sp>
      <p:sp>
        <p:nvSpPr>
          <p:cNvPr id="121879" name="Text Box 23"/>
          <p:cNvSpPr txBox="1">
            <a:spLocks noChangeArrowheads="1"/>
          </p:cNvSpPr>
          <p:nvPr/>
        </p:nvSpPr>
        <p:spPr bwMode="auto">
          <a:xfrm>
            <a:off x="4418508" y="798434"/>
            <a:ext cx="8451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0</a:t>
            </a:r>
          </a:p>
        </p:txBody>
      </p:sp>
      <p:sp>
        <p:nvSpPr>
          <p:cNvPr id="121880" name="Text Box 24"/>
          <p:cNvSpPr txBox="1">
            <a:spLocks noChangeArrowheads="1"/>
          </p:cNvSpPr>
          <p:nvPr/>
        </p:nvSpPr>
        <p:spPr bwMode="auto">
          <a:xfrm>
            <a:off x="4353063" y="1281828"/>
            <a:ext cx="13436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sum = 0</a:t>
            </a:r>
          </a:p>
        </p:txBody>
      </p:sp>
      <p:sp>
        <p:nvSpPr>
          <p:cNvPr id="121881" name="Text Box 25"/>
          <p:cNvSpPr txBox="1">
            <a:spLocks noChangeArrowheads="1"/>
          </p:cNvSpPr>
          <p:nvPr/>
        </p:nvSpPr>
        <p:spPr bwMode="auto">
          <a:xfrm>
            <a:off x="4240935" y="1766412"/>
            <a:ext cx="7040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</p:txBody>
      </p:sp>
      <p:sp>
        <p:nvSpPr>
          <p:cNvPr id="121882" name="Text Box 26"/>
          <p:cNvSpPr txBox="1">
            <a:spLocks noChangeArrowheads="1"/>
          </p:cNvSpPr>
          <p:nvPr/>
        </p:nvSpPr>
        <p:spPr bwMode="auto">
          <a:xfrm>
            <a:off x="4602885" y="2249805"/>
            <a:ext cx="13260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+ 1</a:t>
            </a:r>
          </a:p>
        </p:txBody>
      </p:sp>
      <p:sp>
        <p:nvSpPr>
          <p:cNvPr id="121883" name="Text Box 27"/>
          <p:cNvSpPr txBox="1">
            <a:spLocks noChangeArrowheads="1"/>
          </p:cNvSpPr>
          <p:nvPr/>
        </p:nvSpPr>
        <p:spPr bwMode="auto">
          <a:xfrm>
            <a:off x="4602886" y="2734390"/>
            <a:ext cx="22429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sum = sum + </a:t>
            </a:r>
            <a:r>
              <a:rPr lang="en-US" altLang="zh-CN" sz="2800" i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</a:p>
        </p:txBody>
      </p:sp>
      <p:sp>
        <p:nvSpPr>
          <p:cNvPr id="121884" name="Text Box 28"/>
          <p:cNvSpPr txBox="1">
            <a:spLocks noChangeArrowheads="1"/>
          </p:cNvSpPr>
          <p:nvPr/>
        </p:nvSpPr>
        <p:spPr bwMode="auto">
          <a:xfrm>
            <a:off x="4240935" y="3217784"/>
            <a:ext cx="3397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LOOP UNTIL </a:t>
            </a:r>
            <a:r>
              <a:rPr lang="en-US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&gt;=100</a:t>
            </a:r>
          </a:p>
        </p:txBody>
      </p:sp>
      <p:sp>
        <p:nvSpPr>
          <p:cNvPr id="121885" name="Text Box 29"/>
          <p:cNvSpPr txBox="1">
            <a:spLocks noChangeArrowheads="1"/>
          </p:cNvSpPr>
          <p:nvPr/>
        </p:nvSpPr>
        <p:spPr bwMode="auto">
          <a:xfrm>
            <a:off x="4240935" y="3702368"/>
            <a:ext cx="19046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sum</a:t>
            </a:r>
          </a:p>
        </p:txBody>
      </p:sp>
      <p:sp>
        <p:nvSpPr>
          <p:cNvPr id="121886" name="Text Box 30"/>
          <p:cNvSpPr txBox="1">
            <a:spLocks noChangeArrowheads="1"/>
          </p:cNvSpPr>
          <p:nvPr/>
        </p:nvSpPr>
        <p:spPr bwMode="auto">
          <a:xfrm>
            <a:off x="4240936" y="4186953"/>
            <a:ext cx="9236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369926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1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1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1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1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1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1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79" grpId="0"/>
      <p:bldP spid="121880" grpId="0"/>
      <p:bldP spid="121881" grpId="0"/>
      <p:bldP spid="121882" grpId="0"/>
      <p:bldP spid="121883" grpId="0"/>
      <p:bldP spid="121884" grpId="0"/>
      <p:bldP spid="121885" grpId="0"/>
      <p:bldP spid="1218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468313" y="-36966"/>
            <a:ext cx="79216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根据下面的程序语句画出对应的程序框图，并分析程序的结果。</a:t>
            </a: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1331913" y="791497"/>
            <a:ext cx="2294218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</a:p>
          <a:p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=2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WHILE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&lt;=18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endParaRPr lang="en-US" altLang="zh-CN" sz="28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+3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WEND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PRINT “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=”;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519114" y="791496"/>
            <a:ext cx="10823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4643438" y="791496"/>
            <a:ext cx="10823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120842" name="Text Box 10"/>
          <p:cNvSpPr txBox="1">
            <a:spLocks noChangeArrowheads="1"/>
          </p:cNvSpPr>
          <p:nvPr/>
        </p:nvSpPr>
        <p:spPr bwMode="auto">
          <a:xfrm>
            <a:off x="5795964" y="791497"/>
            <a:ext cx="3016147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sum=0</a:t>
            </a:r>
          </a:p>
          <a:p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*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sum=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sum+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altLang="zh-CN" sz="28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LOOP UNTIL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&gt;10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PRINT sum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256135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8" grpId="0"/>
      <p:bldP spid="120840" grpId="0"/>
      <p:bldP spid="120841" grpId="0"/>
      <p:bldP spid="1208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istrator\桌面\新建文件夹 (4)\u=4164858400,1415958463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82"/>
            <a:ext cx="3923928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899592" y="242322"/>
            <a:ext cx="16417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 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P24</a:t>
            </a: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373063" y="1045369"/>
            <a:ext cx="727635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根据你画出的用二分法求方程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-2=0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</a:p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近似根的程序框图，写出相应的程序语句。</a:t>
            </a: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354013" y="2211710"/>
            <a:ext cx="686758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编写程序，计算函数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-3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+5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=1,2,</a:t>
            </a:r>
          </a:p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3,…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时的函数值。</a:t>
            </a: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366247" y="3328600"/>
            <a:ext cx="673774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编写一个程序，输入正整数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，计算它的</a:t>
            </a:r>
          </a:p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阶乘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!(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!=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*(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-1)*…*3*2*1)</a:t>
            </a:r>
          </a:p>
        </p:txBody>
      </p:sp>
    </p:spTree>
    <p:extLst>
      <p:ext uri="{BB962C8B-B14F-4D97-AF65-F5344CB8AC3E}">
        <p14:creationId xmlns:p14="http://schemas.microsoft.com/office/powerpoint/2010/main" val="189170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8.9|0.8|0.1"/>
</p:tagLst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1027</TotalTime>
  <Words>1110</Words>
  <Application>Microsoft Office PowerPoint</Application>
  <PresentationFormat>全屏显示(16:9)</PresentationFormat>
  <Paragraphs>263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650TGp_Proper_pride_light</vt:lpstr>
      <vt:lpstr>9_Office 主题</vt:lpstr>
      <vt:lpstr>§1.2.3  循环语句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83</cp:revision>
  <dcterms:created xsi:type="dcterms:W3CDTF">2011-09-29T10:22:55Z</dcterms:created>
  <dcterms:modified xsi:type="dcterms:W3CDTF">2015-01-08T00:21:23Z</dcterms:modified>
</cp:coreProperties>
</file>