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  <p:sldMasterId id="2147483684" r:id="rId3"/>
  </p:sldMasterIdLst>
  <p:notesMasterIdLst>
    <p:notesMasterId r:id="rId31"/>
  </p:notesMasterIdLst>
  <p:handoutMasterIdLst>
    <p:handoutMasterId r:id="rId32"/>
  </p:handoutMasterIdLst>
  <p:sldIdLst>
    <p:sldId id="321" r:id="rId4"/>
    <p:sldId id="390" r:id="rId5"/>
    <p:sldId id="391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1" r:id="rId26"/>
    <p:sldId id="412" r:id="rId27"/>
    <p:sldId id="413" r:id="rId28"/>
    <p:sldId id="414" r:id="rId29"/>
    <p:sldId id="389" r:id="rId30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  <a:srgbClr val="FF6600"/>
    <a:srgbClr val="FFFF00"/>
    <a:srgbClr val="336600"/>
    <a:srgbClr val="0E8BE0"/>
    <a:srgbClr val="8FD2FB"/>
    <a:srgbClr val="E66036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5167" autoAdjust="0"/>
  </p:normalViewPr>
  <p:slideViewPr>
    <p:cSldViewPr>
      <p:cViewPr varScale="1">
        <p:scale>
          <a:sx n="111" d="100"/>
          <a:sy n="111" d="100"/>
        </p:scale>
        <p:origin x="-605" y="-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48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96" y="4588146"/>
            <a:ext cx="1387707" cy="5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91" y="627633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51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55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再见</a:t>
            </a:r>
            <a:endParaRPr lang="zh-CN" altLang="en-US" sz="15000" b="1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5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755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7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455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035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67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67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69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374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90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2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194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196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89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7845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4354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07860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892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561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654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1758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834741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303031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329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693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2"/>
            <a:ext cx="4038600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54114"/>
            <a:ext cx="4038600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26437A-06D7-4FAF-888D-A362B91F993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41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slideLayout" Target="../slideLayouts/slideLayout58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378" y="572691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2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55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31" y="114327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102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5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" Target="slide14.xml"/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22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42.xml"/><Relationship Id="rId16" Type="http://schemas.openxmlformats.org/officeDocument/2006/relationships/image" Target="../media/image21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20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0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7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2.xml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1.2.2 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条件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语句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695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0" name="Picture 2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400" y="915566"/>
            <a:ext cx="611544" cy="75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290" y="2211710"/>
            <a:ext cx="785565" cy="97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555432"/>
            <a:ext cx="414536" cy="51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883" y="4555432"/>
            <a:ext cx="414536" cy="51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04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81001" y="251222"/>
            <a:ext cx="51058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IF—THEN—ELSE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语句：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33400" y="852688"/>
            <a:ext cx="3455988" cy="24298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IF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条件  </a:t>
            </a:r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语句体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  <a:p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ELSE</a:t>
            </a:r>
          </a:p>
          <a:p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语句体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  <a:p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END IF</a:t>
            </a:r>
          </a:p>
        </p:txBody>
      </p:sp>
      <p:sp>
        <p:nvSpPr>
          <p:cNvPr id="10276" name="Rectangle 36"/>
          <p:cNvSpPr>
            <a:spLocks noChangeArrowheads="1"/>
          </p:cNvSpPr>
          <p:nvPr/>
        </p:nvSpPr>
        <p:spPr bwMode="auto">
          <a:xfrm>
            <a:off x="533400" y="3968086"/>
            <a:ext cx="8382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</a:p>
        </p:txBody>
      </p:sp>
      <p:sp>
        <p:nvSpPr>
          <p:cNvPr id="10277" name="AutoShape 37"/>
          <p:cNvSpPr>
            <a:spLocks noChangeArrowheads="1"/>
          </p:cNvSpPr>
          <p:nvPr/>
        </p:nvSpPr>
        <p:spPr bwMode="auto">
          <a:xfrm>
            <a:off x="5364163" y="2215753"/>
            <a:ext cx="1619250" cy="404813"/>
          </a:xfrm>
          <a:prstGeom prst="parallelogram">
            <a:avLst>
              <a:gd name="adj" fmla="val 2944"/>
            </a:avLst>
          </a:prstGeom>
          <a:solidFill>
            <a:srgbClr val="FFFF00"/>
          </a:solidFill>
          <a:ln w="3175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步骤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0278" name="AutoShape 38"/>
          <p:cNvSpPr>
            <a:spLocks noChangeArrowheads="1"/>
          </p:cNvSpPr>
          <p:nvPr/>
        </p:nvSpPr>
        <p:spPr bwMode="auto">
          <a:xfrm>
            <a:off x="5202239" y="1108472"/>
            <a:ext cx="1944687" cy="594122"/>
          </a:xfrm>
          <a:prstGeom prst="diamond">
            <a:avLst/>
          </a:prstGeom>
          <a:solidFill>
            <a:srgbClr val="FFFF00"/>
          </a:solidFill>
          <a:ln w="3175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满足条件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10279" name="AutoShape 39"/>
          <p:cNvSpPr>
            <a:spLocks noChangeArrowheads="1"/>
          </p:cNvSpPr>
          <p:nvPr/>
        </p:nvSpPr>
        <p:spPr bwMode="auto">
          <a:xfrm>
            <a:off x="7219950" y="2201466"/>
            <a:ext cx="1619250" cy="404813"/>
          </a:xfrm>
          <a:prstGeom prst="parallelogram">
            <a:avLst>
              <a:gd name="adj" fmla="val 0"/>
            </a:avLst>
          </a:prstGeom>
          <a:solidFill>
            <a:srgbClr val="FFFF00"/>
          </a:solidFill>
          <a:ln w="3175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步骤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  <a:p>
            <a:pPr algn="ctr"/>
            <a:endParaRPr kumimoji="0"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10280" name="AutoShape 40"/>
          <p:cNvCxnSpPr>
            <a:cxnSpLocks noChangeShapeType="1"/>
            <a:endCxn id="10278" idx="0"/>
          </p:cNvCxnSpPr>
          <p:nvPr/>
        </p:nvCxnSpPr>
        <p:spPr bwMode="auto">
          <a:xfrm>
            <a:off x="6173789" y="742950"/>
            <a:ext cx="1587" cy="353616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81" name="AutoShape 41"/>
          <p:cNvCxnSpPr>
            <a:cxnSpLocks noChangeShapeType="1"/>
            <a:stCxn id="10278" idx="2"/>
            <a:endCxn id="10277" idx="1"/>
          </p:cNvCxnSpPr>
          <p:nvPr/>
        </p:nvCxnSpPr>
        <p:spPr bwMode="auto">
          <a:xfrm flipH="1">
            <a:off x="6173789" y="1714501"/>
            <a:ext cx="1587" cy="489347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82" name="AutoShape 42"/>
          <p:cNvCxnSpPr>
            <a:cxnSpLocks noChangeShapeType="1"/>
            <a:stCxn id="10277" idx="4"/>
          </p:cNvCxnSpPr>
          <p:nvPr/>
        </p:nvCxnSpPr>
        <p:spPr bwMode="auto">
          <a:xfrm>
            <a:off x="6173789" y="2632473"/>
            <a:ext cx="3175" cy="65008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83" name="AutoShape 43"/>
          <p:cNvCxnSpPr>
            <a:cxnSpLocks noChangeShapeType="1"/>
            <a:stCxn id="10278" idx="3"/>
            <a:endCxn id="10279" idx="1"/>
          </p:cNvCxnSpPr>
          <p:nvPr/>
        </p:nvCxnSpPr>
        <p:spPr bwMode="auto">
          <a:xfrm>
            <a:off x="7162801" y="1406129"/>
            <a:ext cx="866775" cy="783431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84" name="AutoShape 44"/>
          <p:cNvCxnSpPr>
            <a:cxnSpLocks noChangeShapeType="1"/>
          </p:cNvCxnSpPr>
          <p:nvPr/>
        </p:nvCxnSpPr>
        <p:spPr bwMode="auto">
          <a:xfrm rot="10800000" flipV="1">
            <a:off x="6211889" y="2633663"/>
            <a:ext cx="1857375" cy="323850"/>
          </a:xfrm>
          <a:prstGeom prst="bentConnector3">
            <a:avLst>
              <a:gd name="adj1" fmla="val -137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85" name="Rectangle 45"/>
          <p:cNvSpPr>
            <a:spLocks noChangeArrowheads="1"/>
          </p:cNvSpPr>
          <p:nvPr/>
        </p:nvSpPr>
        <p:spPr bwMode="auto">
          <a:xfrm>
            <a:off x="5655063" y="1709738"/>
            <a:ext cx="5437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10286" name="Rectangle 46"/>
          <p:cNvSpPr>
            <a:spLocks noChangeArrowheads="1"/>
          </p:cNvSpPr>
          <p:nvPr/>
        </p:nvSpPr>
        <p:spPr bwMode="auto">
          <a:xfrm>
            <a:off x="7158424" y="1114425"/>
            <a:ext cx="5437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10287" name="Rectangle 47"/>
          <p:cNvSpPr>
            <a:spLocks noChangeArrowheads="1"/>
          </p:cNvSpPr>
          <p:nvPr/>
        </p:nvSpPr>
        <p:spPr bwMode="auto">
          <a:xfrm>
            <a:off x="457200" y="3537198"/>
            <a:ext cx="83058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kumimoji="0"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当计算机执行上述语句时，首先对</a:t>
            </a:r>
            <a:r>
              <a:rPr kumimoji="0"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kumimoji="0"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后的条件进行判断，如果条件符合，就执行</a:t>
            </a:r>
            <a:r>
              <a:rPr kumimoji="0"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kumimoji="0"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后的语句体</a:t>
            </a:r>
            <a:r>
              <a:rPr kumimoji="0"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，否则执行</a:t>
            </a:r>
            <a:r>
              <a:rPr kumimoji="0"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  <a:r>
              <a:rPr kumimoji="0"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后的语句体</a:t>
            </a:r>
            <a:r>
              <a:rPr kumimoji="0"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36039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0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 animBg="1"/>
      <p:bldP spid="10276" grpId="0"/>
      <p:bldP spid="10277" grpId="0" animBg="1"/>
      <p:bldP spid="10278" grpId="0" animBg="1"/>
      <p:bldP spid="10279" grpId="0" animBg="1"/>
      <p:bldP spid="10285" grpId="0"/>
      <p:bldP spid="10286" grpId="0"/>
      <p:bldP spid="102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4502339" y="2819984"/>
            <a:ext cx="2355068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条件 </a:t>
            </a:r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pPr algn="l"/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语句体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  <a:p>
            <a:pPr algn="l"/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  <a:p>
            <a:pPr algn="l"/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语句体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  <a:p>
            <a:pPr algn="l"/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632609" y="3065208"/>
            <a:ext cx="235506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条件 </a:t>
            </a:r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pPr algn="l"/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语句体</a:t>
            </a:r>
          </a:p>
          <a:p>
            <a:pPr algn="l"/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grpSp>
        <p:nvGrpSpPr>
          <p:cNvPr id="56324" name="Group 4"/>
          <p:cNvGrpSpPr>
            <a:grpSpLocks/>
          </p:cNvGrpSpPr>
          <p:nvPr/>
        </p:nvGrpSpPr>
        <p:grpSpPr bwMode="auto">
          <a:xfrm>
            <a:off x="468314" y="952501"/>
            <a:ext cx="2519363" cy="1889522"/>
            <a:chOff x="113" y="1434"/>
            <a:chExt cx="1587" cy="1587"/>
          </a:xfrm>
        </p:grpSpPr>
        <p:grpSp>
          <p:nvGrpSpPr>
            <p:cNvPr id="56325" name="Group 5"/>
            <p:cNvGrpSpPr>
              <a:grpSpLocks/>
            </p:cNvGrpSpPr>
            <p:nvPr/>
          </p:nvGrpSpPr>
          <p:grpSpPr bwMode="auto">
            <a:xfrm>
              <a:off x="113" y="1434"/>
              <a:ext cx="1515" cy="1587"/>
              <a:chOff x="3400" y="1570"/>
              <a:chExt cx="1515" cy="1587"/>
            </a:xfrm>
          </p:grpSpPr>
          <p:grpSp>
            <p:nvGrpSpPr>
              <p:cNvPr id="56326" name="Group 6"/>
              <p:cNvGrpSpPr>
                <a:grpSpLocks/>
              </p:cNvGrpSpPr>
              <p:nvPr/>
            </p:nvGrpSpPr>
            <p:grpSpPr bwMode="auto">
              <a:xfrm>
                <a:off x="3400" y="1570"/>
                <a:ext cx="1515" cy="1406"/>
                <a:chOff x="270" y="2568"/>
                <a:chExt cx="1515" cy="1406"/>
              </a:xfrm>
            </p:grpSpPr>
            <p:cxnSp>
              <p:nvCxnSpPr>
                <p:cNvPr id="56327" name="AutoShape 7"/>
                <p:cNvCxnSpPr>
                  <a:cxnSpLocks noChangeShapeType="1"/>
                  <a:endCxn id="56329" idx="0"/>
                </p:cNvCxnSpPr>
                <p:nvPr/>
              </p:nvCxnSpPr>
              <p:spPr bwMode="auto">
                <a:xfrm flipH="1">
                  <a:off x="950" y="2568"/>
                  <a:ext cx="1" cy="267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grpSp>
              <p:nvGrpSpPr>
                <p:cNvPr id="56328" name="Group 8"/>
                <p:cNvGrpSpPr>
                  <a:grpSpLocks/>
                </p:cNvGrpSpPr>
                <p:nvPr/>
              </p:nvGrpSpPr>
              <p:grpSpPr bwMode="auto">
                <a:xfrm>
                  <a:off x="270" y="2752"/>
                  <a:ext cx="1515" cy="1222"/>
                  <a:chOff x="316" y="2662"/>
                  <a:chExt cx="1515" cy="1222"/>
                </a:xfrm>
              </p:grpSpPr>
              <p:sp>
                <p:nvSpPr>
                  <p:cNvPr id="56329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316" y="2745"/>
                    <a:ext cx="1360" cy="408"/>
                  </a:xfrm>
                  <a:prstGeom prst="flowChartDecision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kumimoji="0" lang="zh-CN" altLang="en-US" sz="2800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满足条件？</a:t>
                    </a:r>
                  </a:p>
                </p:txBody>
              </p:sp>
              <p:sp>
                <p:nvSpPr>
                  <p:cNvPr id="56330" name="AutoShape 10"/>
                  <p:cNvSpPr>
                    <a:spLocks noChangeArrowheads="1"/>
                  </p:cNvSpPr>
                  <p:nvPr/>
                </p:nvSpPr>
                <p:spPr bwMode="auto">
                  <a:xfrm>
                    <a:off x="680" y="3335"/>
                    <a:ext cx="635" cy="227"/>
                  </a:xfrm>
                  <a:prstGeom prst="flowChartProcess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kumimoji="0" lang="zh-CN" altLang="en-US" sz="2800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语句体</a:t>
                    </a:r>
                  </a:p>
                </p:txBody>
              </p:sp>
              <p:cxnSp>
                <p:nvCxnSpPr>
                  <p:cNvPr id="56331" name="AutoShape 11"/>
                  <p:cNvCxnSpPr>
                    <a:cxnSpLocks noChangeShapeType="1"/>
                    <a:stCxn id="56329" idx="2"/>
                    <a:endCxn id="56330" idx="0"/>
                  </p:cNvCxnSpPr>
                  <p:nvPr/>
                </p:nvCxnSpPr>
                <p:spPr bwMode="auto">
                  <a:xfrm>
                    <a:off x="996" y="3153"/>
                    <a:ext cx="1" cy="182"/>
                  </a:xfrm>
                  <a:prstGeom prst="straightConnector1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sp>
                <p:nvSpPr>
                  <p:cNvPr id="56332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55" y="3071"/>
                    <a:ext cx="278" cy="33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l"/>
                    <a:r>
                      <a:rPr kumimoji="0"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是</a:t>
                    </a:r>
                  </a:p>
                </p:txBody>
              </p:sp>
              <p:sp>
                <p:nvSpPr>
                  <p:cNvPr id="56333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53" y="2662"/>
                    <a:ext cx="278" cy="33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l"/>
                    <a:r>
                      <a:rPr kumimoji="0"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否</a:t>
                    </a:r>
                  </a:p>
                </p:txBody>
              </p:sp>
              <p:cxnSp>
                <p:nvCxnSpPr>
                  <p:cNvPr id="56334" name="AutoShape 14"/>
                  <p:cNvCxnSpPr>
                    <a:cxnSpLocks noChangeShapeType="1"/>
                    <a:stCxn id="56329" idx="3"/>
                  </p:cNvCxnSpPr>
                  <p:nvPr/>
                </p:nvCxnSpPr>
                <p:spPr bwMode="auto">
                  <a:xfrm flipH="1">
                    <a:off x="975" y="2949"/>
                    <a:ext cx="701" cy="935"/>
                  </a:xfrm>
                  <a:prstGeom prst="bentConnector3">
                    <a:avLst>
                      <a:gd name="adj1" fmla="val -20533"/>
                    </a:avLst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</p:grpSp>
          <p:cxnSp>
            <p:nvCxnSpPr>
              <p:cNvPr id="56335" name="AutoShape 15"/>
              <p:cNvCxnSpPr>
                <a:cxnSpLocks noChangeShapeType="1"/>
              </p:cNvCxnSpPr>
              <p:nvPr/>
            </p:nvCxnSpPr>
            <p:spPr bwMode="auto">
              <a:xfrm>
                <a:off x="4059" y="2659"/>
                <a:ext cx="0" cy="49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56336" name="Rectangle 16"/>
            <p:cNvSpPr>
              <a:spLocks noChangeArrowheads="1"/>
            </p:cNvSpPr>
            <p:nvPr/>
          </p:nvSpPr>
          <p:spPr bwMode="auto">
            <a:xfrm>
              <a:off x="158" y="1615"/>
              <a:ext cx="1542" cy="1361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6337" name="Group 17"/>
          <p:cNvGrpSpPr>
            <a:grpSpLocks/>
          </p:cNvGrpSpPr>
          <p:nvPr/>
        </p:nvGrpSpPr>
        <p:grpSpPr bwMode="auto">
          <a:xfrm>
            <a:off x="4068763" y="951310"/>
            <a:ext cx="3527425" cy="1883569"/>
            <a:chOff x="2472" y="1434"/>
            <a:chExt cx="2222" cy="1582"/>
          </a:xfrm>
        </p:grpSpPr>
        <p:grpSp>
          <p:nvGrpSpPr>
            <p:cNvPr id="56338" name="Group 18"/>
            <p:cNvGrpSpPr>
              <a:grpSpLocks/>
            </p:cNvGrpSpPr>
            <p:nvPr/>
          </p:nvGrpSpPr>
          <p:grpSpPr bwMode="auto">
            <a:xfrm>
              <a:off x="2562" y="1434"/>
              <a:ext cx="1815" cy="1582"/>
              <a:chOff x="3696" y="2478"/>
              <a:chExt cx="1815" cy="1582"/>
            </a:xfrm>
          </p:grpSpPr>
          <p:sp>
            <p:nvSpPr>
              <p:cNvPr id="56339" name="AutoShape 19"/>
              <p:cNvSpPr>
                <a:spLocks noChangeArrowheads="1"/>
              </p:cNvSpPr>
              <p:nvPr/>
            </p:nvSpPr>
            <p:spPr bwMode="auto">
              <a:xfrm>
                <a:off x="3696" y="2745"/>
                <a:ext cx="1134" cy="408"/>
              </a:xfrm>
              <a:prstGeom prst="flowChartDecision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0" lang="zh-CN" altLang="en-US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满足条件？</a:t>
                </a:r>
              </a:p>
            </p:txBody>
          </p:sp>
          <p:sp>
            <p:nvSpPr>
              <p:cNvPr id="56340" name="AutoShape 20"/>
              <p:cNvSpPr>
                <a:spLocks noChangeArrowheads="1"/>
              </p:cNvSpPr>
              <p:nvPr/>
            </p:nvSpPr>
            <p:spPr bwMode="auto">
              <a:xfrm>
                <a:off x="3820" y="3335"/>
                <a:ext cx="875" cy="227"/>
              </a:xfrm>
              <a:prstGeom prst="flowChartProcess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0"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语句体</a:t>
                </a:r>
                <a:r>
                  <a:rPr kumimoji="0"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56341" name="AutoShape 21"/>
              <p:cNvSpPr>
                <a:spLocks noChangeArrowheads="1"/>
              </p:cNvSpPr>
              <p:nvPr/>
            </p:nvSpPr>
            <p:spPr bwMode="auto">
              <a:xfrm>
                <a:off x="4785" y="3335"/>
                <a:ext cx="726" cy="227"/>
              </a:xfrm>
              <a:prstGeom prst="flowChartProcess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0"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语句体</a:t>
                </a:r>
                <a:r>
                  <a:rPr kumimoji="0"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  <p:cxnSp>
            <p:nvCxnSpPr>
              <p:cNvPr id="56342" name="AutoShape 22"/>
              <p:cNvCxnSpPr>
                <a:cxnSpLocks noChangeShapeType="1"/>
                <a:endCxn id="56339" idx="0"/>
              </p:cNvCxnSpPr>
              <p:nvPr/>
            </p:nvCxnSpPr>
            <p:spPr bwMode="auto">
              <a:xfrm>
                <a:off x="4262" y="2478"/>
                <a:ext cx="1" cy="26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6343" name="AutoShape 23"/>
              <p:cNvCxnSpPr>
                <a:cxnSpLocks noChangeShapeType="1"/>
                <a:stCxn id="56339" idx="2"/>
                <a:endCxn id="56340" idx="0"/>
              </p:cNvCxnSpPr>
              <p:nvPr/>
            </p:nvCxnSpPr>
            <p:spPr bwMode="auto">
              <a:xfrm flipH="1">
                <a:off x="4257" y="3153"/>
                <a:ext cx="6" cy="18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6344" name="AutoShape 24"/>
              <p:cNvCxnSpPr>
                <a:cxnSpLocks noChangeShapeType="1"/>
                <a:stCxn id="56340" idx="2"/>
              </p:cNvCxnSpPr>
              <p:nvPr/>
            </p:nvCxnSpPr>
            <p:spPr bwMode="auto">
              <a:xfrm>
                <a:off x="4257" y="3562"/>
                <a:ext cx="6" cy="49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6345" name="AutoShape 25"/>
              <p:cNvCxnSpPr>
                <a:cxnSpLocks noChangeShapeType="1"/>
                <a:stCxn id="56339" idx="3"/>
                <a:endCxn id="56341" idx="0"/>
              </p:cNvCxnSpPr>
              <p:nvPr/>
            </p:nvCxnSpPr>
            <p:spPr bwMode="auto">
              <a:xfrm>
                <a:off x="4830" y="2949"/>
                <a:ext cx="318" cy="386"/>
              </a:xfrm>
              <a:prstGeom prst="bentConnector2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6346" name="AutoShape 26"/>
              <p:cNvCxnSpPr>
                <a:cxnSpLocks noChangeShapeType="1"/>
                <a:stCxn id="56341" idx="2"/>
              </p:cNvCxnSpPr>
              <p:nvPr/>
            </p:nvCxnSpPr>
            <p:spPr bwMode="auto">
              <a:xfrm rot="5400000">
                <a:off x="4581" y="3222"/>
                <a:ext cx="226" cy="907"/>
              </a:xfrm>
              <a:prstGeom prst="bentConnector2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56347" name="Text Box 27"/>
              <p:cNvSpPr txBox="1">
                <a:spLocks noChangeArrowheads="1"/>
              </p:cNvSpPr>
              <p:nvPr/>
            </p:nvSpPr>
            <p:spPr bwMode="auto">
              <a:xfrm>
                <a:off x="3820" y="3071"/>
                <a:ext cx="278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kumimoji="0" lang="zh-CN" altLang="en-US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  <p:sp>
            <p:nvSpPr>
              <p:cNvPr id="56348" name="Text Box 28"/>
              <p:cNvSpPr txBox="1">
                <a:spLocks noChangeArrowheads="1"/>
              </p:cNvSpPr>
              <p:nvPr/>
            </p:nvSpPr>
            <p:spPr bwMode="auto">
              <a:xfrm>
                <a:off x="4818" y="2662"/>
                <a:ext cx="278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kumimoji="0" lang="zh-CN" altLang="en-US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</p:grpSp>
        <p:sp>
          <p:nvSpPr>
            <p:cNvPr id="56349" name="Rectangle 29"/>
            <p:cNvSpPr>
              <a:spLocks noChangeArrowheads="1"/>
            </p:cNvSpPr>
            <p:nvPr/>
          </p:nvSpPr>
          <p:spPr bwMode="auto">
            <a:xfrm>
              <a:off x="2472" y="1525"/>
              <a:ext cx="2222" cy="1361"/>
            </a:xfrm>
            <a:prstGeom prst="rect">
              <a:avLst/>
            </a:prstGeom>
            <a:noFill/>
            <a:ln w="31750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6351" name="Text Box 31"/>
          <p:cNvSpPr txBox="1">
            <a:spLocks noChangeArrowheads="1"/>
          </p:cNvSpPr>
          <p:nvPr/>
        </p:nvSpPr>
        <p:spPr bwMode="auto">
          <a:xfrm>
            <a:off x="376238" y="4476750"/>
            <a:ext cx="31774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单分支条件结构）</a:t>
            </a:r>
          </a:p>
        </p:txBody>
      </p:sp>
      <p:sp>
        <p:nvSpPr>
          <p:cNvPr id="56352" name="Text Box 32"/>
          <p:cNvSpPr txBox="1">
            <a:spLocks noChangeArrowheads="1"/>
          </p:cNvSpPr>
          <p:nvPr/>
        </p:nvSpPr>
        <p:spPr bwMode="auto">
          <a:xfrm>
            <a:off x="6280172" y="3757705"/>
            <a:ext cx="30347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双分支条件结构）</a:t>
            </a:r>
          </a:p>
        </p:txBody>
      </p:sp>
    </p:spTree>
    <p:extLst>
      <p:ext uri="{BB962C8B-B14F-4D97-AF65-F5344CB8AC3E}">
        <p14:creationId xmlns:p14="http://schemas.microsoft.com/office/powerpoint/2010/main" val="146951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1116014" y="519113"/>
            <a:ext cx="71278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kumimoji="0" lang="zh-CN" altLang="zh-CN" sz="28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755650" y="620316"/>
            <a:ext cx="80645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例如：编写一个程序，从键盘上输入一个整数，若是正数就将其输出。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051720" y="1574423"/>
            <a:ext cx="5976938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程序：  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kumimoji="0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=”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kumimoji="0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IF </a:t>
            </a:r>
            <a:r>
              <a:rPr kumimoji="0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&gt;0 THEN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PRINT </a:t>
            </a:r>
            <a:r>
              <a:rPr kumimoji="0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END IF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END</a:t>
            </a:r>
          </a:p>
        </p:txBody>
      </p:sp>
    </p:spTree>
    <p:extLst>
      <p:ext uri="{BB962C8B-B14F-4D97-AF65-F5344CB8AC3E}">
        <p14:creationId xmlns:p14="http://schemas.microsoft.com/office/powerpoint/2010/main" val="110012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95536" y="785378"/>
            <a:ext cx="664797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800" b="0" dirty="0" smtClean="0">
                <a:latin typeface="+mn-ea"/>
              </a:rPr>
              <a:t>例子、把下列语句的意义翻译成程序框图</a:t>
            </a:r>
            <a:endParaRPr kumimoji="0" lang="zh-CN" altLang="en-US" sz="2800" b="0" dirty="0">
              <a:latin typeface="+mn-ea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449970" y="1386388"/>
            <a:ext cx="3095656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kumimoji="0"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（</a:t>
            </a: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kumimoji="0"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）</a:t>
            </a: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IF </a:t>
            </a:r>
            <a:r>
              <a:rPr kumimoji="0" lang="en-US" altLang="zh-CN" sz="2800" b="0" i="1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&gt;0 THEN</a:t>
            </a:r>
          </a:p>
          <a:p>
            <a:pPr algn="l"/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   </a:t>
            </a:r>
            <a:r>
              <a:rPr kumimoji="0" lang="en-US" altLang="zh-CN" sz="2800" b="0" i="1" dirty="0">
                <a:latin typeface="Times New Roman" panose="02020603050405020304" pitchFamily="18" charset="0"/>
                <a:ea typeface="隶书" panose="02010509060101010101" pitchFamily="49" charset="-122"/>
              </a:rPr>
              <a:t>y</a:t>
            </a: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=1</a:t>
            </a:r>
          </a:p>
          <a:p>
            <a:pPr algn="l"/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ELSE</a:t>
            </a:r>
          </a:p>
          <a:p>
            <a:pPr algn="l"/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   </a:t>
            </a:r>
            <a:r>
              <a:rPr kumimoji="0" lang="en-US" altLang="zh-CN" sz="2800" b="0" i="1" dirty="0">
                <a:latin typeface="Times New Roman" panose="02020603050405020304" pitchFamily="18" charset="0"/>
                <a:ea typeface="隶书" panose="02010509060101010101" pitchFamily="49" charset="-122"/>
              </a:rPr>
              <a:t>y</a:t>
            </a: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=0</a:t>
            </a:r>
          </a:p>
          <a:p>
            <a:pPr algn="l"/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END IF</a:t>
            </a:r>
          </a:p>
          <a:p>
            <a:pPr algn="l"/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END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3275856" y="1419622"/>
            <a:ext cx="3095656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kumimoji="0"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（</a:t>
            </a: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2</a:t>
            </a:r>
            <a:r>
              <a:rPr kumimoji="0"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）</a:t>
            </a: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IF </a:t>
            </a:r>
            <a:r>
              <a:rPr kumimoji="0" lang="en-US" altLang="zh-CN" sz="2800" b="0" i="1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&lt;0 THEN</a:t>
            </a:r>
          </a:p>
          <a:p>
            <a:pPr algn="l"/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    </a:t>
            </a:r>
            <a:r>
              <a:rPr kumimoji="0" lang="en-US" altLang="zh-CN" sz="2800" b="0" i="1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=ABS(</a:t>
            </a:r>
            <a:r>
              <a:rPr kumimoji="0" lang="en-US" altLang="zh-CN" sz="2800" b="0" i="1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)</a:t>
            </a:r>
            <a:b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</a:b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 END IF</a:t>
            </a:r>
            <a:b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</a:br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 PRINT   </a:t>
            </a:r>
            <a:r>
              <a:rPr kumimoji="0" lang="en-US" altLang="zh-CN" sz="2800" b="0" i="1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  <a:p>
            <a:pPr algn="l"/>
            <a:r>
              <a:rPr kumimoji="0"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 END</a:t>
            </a:r>
          </a:p>
        </p:txBody>
      </p:sp>
    </p:spTree>
    <p:extLst>
      <p:ext uri="{BB962C8B-B14F-4D97-AF65-F5344CB8AC3E}">
        <p14:creationId xmlns:p14="http://schemas.microsoft.com/office/powerpoint/2010/main" val="132679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4" name="AutoShape 30"/>
          <p:cNvSpPr>
            <a:spLocks noChangeArrowheads="1"/>
          </p:cNvSpPr>
          <p:nvPr/>
        </p:nvSpPr>
        <p:spPr bwMode="auto">
          <a:xfrm>
            <a:off x="4953000" y="2914650"/>
            <a:ext cx="2427312" cy="2177380"/>
          </a:xfrm>
          <a:prstGeom prst="roundRect">
            <a:avLst>
              <a:gd name="adj" fmla="val 16667"/>
            </a:avLst>
          </a:prstGeom>
          <a:solidFill>
            <a:srgbClr val="FFFF99">
              <a:alpha val="50000"/>
            </a:srgbClr>
          </a:solidFill>
          <a:ln w="952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51" name="AutoShape 27"/>
          <p:cNvSpPr>
            <a:spLocks noChangeArrowheads="1"/>
          </p:cNvSpPr>
          <p:nvPr/>
        </p:nvSpPr>
        <p:spPr bwMode="auto">
          <a:xfrm>
            <a:off x="4953000" y="396826"/>
            <a:ext cx="2787352" cy="2462956"/>
          </a:xfrm>
          <a:prstGeom prst="roundRect">
            <a:avLst>
              <a:gd name="adj" fmla="val 16667"/>
            </a:avLst>
          </a:prstGeom>
          <a:solidFill>
            <a:srgbClr val="C0C0C0">
              <a:alpha val="50000"/>
            </a:srgbClr>
          </a:solidFill>
          <a:ln w="952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49256" y="52685"/>
            <a:ext cx="76482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、编写程序，输入一个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的值，要求输出它的绝对值</a:t>
            </a:r>
            <a:r>
              <a:rPr lang="en-US" altLang="zh-CN" sz="24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693864" y="3132535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785814" y="728954"/>
            <a:ext cx="2133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程序框图</a:t>
            </a:r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1117600" y="1241822"/>
            <a:ext cx="1657350" cy="432197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1765300" y="1674019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3" name="AutoShape 9"/>
          <p:cNvSpPr>
            <a:spLocks noChangeArrowheads="1"/>
          </p:cNvSpPr>
          <p:nvPr/>
        </p:nvSpPr>
        <p:spPr bwMode="auto">
          <a:xfrm>
            <a:off x="757238" y="1997869"/>
            <a:ext cx="2017712" cy="323850"/>
          </a:xfrm>
          <a:prstGeom prst="parallelogram">
            <a:avLst>
              <a:gd name="adj" fmla="val 11682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>
            <a:off x="1765300" y="2321719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771525" y="2646760"/>
            <a:ext cx="1944688" cy="540544"/>
          </a:xfrm>
          <a:prstGeom prst="diamond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≥0?</a:t>
            </a:r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>
            <a:off x="1751013" y="3186113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685800" y="3509963"/>
            <a:ext cx="1944688" cy="323850"/>
          </a:xfrm>
          <a:prstGeom prst="parallelogram">
            <a:avLst>
              <a:gd name="adj" fmla="val 112592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2673351" y="2538413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grpSp>
        <p:nvGrpSpPr>
          <p:cNvPr id="26639" name="Group 15"/>
          <p:cNvGrpSpPr>
            <a:grpSpLocks/>
          </p:cNvGrpSpPr>
          <p:nvPr/>
        </p:nvGrpSpPr>
        <p:grpSpPr bwMode="auto">
          <a:xfrm>
            <a:off x="2701925" y="2915841"/>
            <a:ext cx="1225550" cy="594122"/>
            <a:chOff x="4195" y="2341"/>
            <a:chExt cx="772" cy="499"/>
          </a:xfrm>
        </p:grpSpPr>
        <p:sp>
          <p:nvSpPr>
            <p:cNvPr id="26640" name="Line 16"/>
            <p:cNvSpPr>
              <a:spLocks noChangeShapeType="1"/>
            </p:cNvSpPr>
            <p:nvPr/>
          </p:nvSpPr>
          <p:spPr bwMode="auto">
            <a:xfrm>
              <a:off x="4195" y="2341"/>
              <a:ext cx="7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41" name="Line 17"/>
            <p:cNvSpPr>
              <a:spLocks noChangeShapeType="1"/>
            </p:cNvSpPr>
            <p:nvPr/>
          </p:nvSpPr>
          <p:spPr bwMode="auto">
            <a:xfrm>
              <a:off x="4967" y="2341"/>
              <a:ext cx="0" cy="49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42" name="AutoShape 18"/>
          <p:cNvSpPr>
            <a:spLocks noChangeArrowheads="1"/>
          </p:cNvSpPr>
          <p:nvPr/>
        </p:nvSpPr>
        <p:spPr bwMode="auto">
          <a:xfrm>
            <a:off x="2743201" y="3486150"/>
            <a:ext cx="1972815" cy="323850"/>
          </a:xfrm>
          <a:prstGeom prst="parallelogram">
            <a:avLst>
              <a:gd name="adj" fmla="val 139614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输出－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>
            <a:off x="1766888" y="3835004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6644" name="Group 20"/>
          <p:cNvGrpSpPr>
            <a:grpSpLocks/>
          </p:cNvGrpSpPr>
          <p:nvPr/>
        </p:nvGrpSpPr>
        <p:grpSpPr bwMode="auto">
          <a:xfrm>
            <a:off x="1752600" y="3835004"/>
            <a:ext cx="2160588" cy="377428"/>
            <a:chOff x="3597" y="3113"/>
            <a:chExt cx="1361" cy="317"/>
          </a:xfrm>
        </p:grpSpPr>
        <p:sp>
          <p:nvSpPr>
            <p:cNvPr id="26645" name="Line 21"/>
            <p:cNvSpPr>
              <a:spLocks noChangeShapeType="1"/>
            </p:cNvSpPr>
            <p:nvPr/>
          </p:nvSpPr>
          <p:spPr bwMode="auto">
            <a:xfrm>
              <a:off x="4949" y="3113"/>
              <a:ext cx="0" cy="3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46" name="Line 22"/>
            <p:cNvSpPr>
              <a:spLocks noChangeShapeType="1"/>
            </p:cNvSpPr>
            <p:nvPr/>
          </p:nvSpPr>
          <p:spPr bwMode="auto">
            <a:xfrm flipH="1">
              <a:off x="3597" y="3430"/>
              <a:ext cx="136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47" name="AutoShape 23"/>
          <p:cNvSpPr>
            <a:spLocks noChangeArrowheads="1"/>
          </p:cNvSpPr>
          <p:nvPr/>
        </p:nvSpPr>
        <p:spPr bwMode="auto">
          <a:xfrm>
            <a:off x="1119189" y="4482703"/>
            <a:ext cx="1800225" cy="432197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26648" name="Text Box 24"/>
          <p:cNvSpPr txBox="1">
            <a:spLocks noChangeArrowheads="1"/>
          </p:cNvSpPr>
          <p:nvPr/>
        </p:nvSpPr>
        <p:spPr bwMode="auto">
          <a:xfrm>
            <a:off x="5324748" y="294635"/>
            <a:ext cx="34290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INPUT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IF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&gt;= 0  THEN</a:t>
            </a:r>
          </a:p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PRINT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PRINT -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END  IF</a:t>
            </a:r>
          </a:p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26650" name="Rectangle 26"/>
          <p:cNvSpPr>
            <a:spLocks noChangeArrowheads="1"/>
          </p:cNvSpPr>
          <p:nvPr/>
        </p:nvSpPr>
        <p:spPr bwMode="auto">
          <a:xfrm>
            <a:off x="3875785" y="514350"/>
            <a:ext cx="1447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</a:t>
            </a:r>
          </a:p>
        </p:txBody>
      </p:sp>
      <p:sp>
        <p:nvSpPr>
          <p:cNvPr id="26653" name="Text Box 29"/>
          <p:cNvSpPr txBox="1">
            <a:spLocks noChangeArrowheads="1"/>
          </p:cNvSpPr>
          <p:nvPr/>
        </p:nvSpPr>
        <p:spPr bwMode="auto">
          <a:xfrm>
            <a:off x="5323585" y="2835176"/>
            <a:ext cx="33528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</a:t>
            </a:r>
            <a:r>
              <a:rPr lang="en-US" altLang="zh-CN" sz="2400" i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 algn="l"/>
            <a:r>
              <a:rPr lang="en-US" altLang="zh-CN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altLang="zh-CN" sz="2400" i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&lt;0 THEN </a:t>
            </a:r>
          </a:p>
          <a:p>
            <a:pPr algn="l"/>
            <a:r>
              <a:rPr lang="en-US" altLang="zh-CN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400" i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=-</a:t>
            </a:r>
            <a:r>
              <a:rPr lang="en-US" altLang="zh-CN" sz="2400" i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 algn="l"/>
            <a:r>
              <a:rPr lang="en-US" altLang="zh-CN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 IF</a:t>
            </a:r>
          </a:p>
          <a:p>
            <a:pPr algn="l"/>
            <a:r>
              <a:rPr lang="en-US" altLang="zh-CN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lang="en-US" altLang="zh-CN" sz="2400" i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 </a:t>
            </a:r>
          </a:p>
          <a:p>
            <a:pPr algn="l"/>
            <a:r>
              <a:rPr lang="en-US" altLang="zh-CN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85366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6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6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6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66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66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6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6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66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66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66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66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66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4" grpId="0" animBg="1"/>
      <p:bldP spid="26651" grpId="0" animBg="1"/>
      <p:bldP spid="26629" grpId="0"/>
      <p:bldP spid="26630" grpId="0"/>
      <p:bldP spid="26631" grpId="0" animBg="1"/>
      <p:bldP spid="26632" grpId="0" animBg="1"/>
      <p:bldP spid="26633" grpId="0" animBg="1"/>
      <p:bldP spid="26634" grpId="0" animBg="1"/>
      <p:bldP spid="26635" grpId="0" animBg="1"/>
      <p:bldP spid="26636" grpId="0" animBg="1"/>
      <p:bldP spid="26637" grpId="0" animBg="1"/>
      <p:bldP spid="26638" grpId="0"/>
      <p:bldP spid="26642" grpId="0" animBg="1"/>
      <p:bldP spid="26643" grpId="0" animBg="1"/>
      <p:bldP spid="26647" grpId="0" animBg="1"/>
      <p:bldP spid="26650" grpId="0"/>
      <p:bldP spid="266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28600" y="114300"/>
            <a:ext cx="2209800" cy="523220"/>
          </a:xfrm>
          <a:prstGeom prst="rect">
            <a:avLst/>
          </a:prstGeom>
          <a:solidFill>
            <a:srgbClr val="99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随堂练习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304800" y="742950"/>
            <a:ext cx="4114800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1.   INPUT  “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 ”;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IF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&gt;3  THEN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*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ELSE  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=2 *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END IF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PRINT  “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=”;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kumimoji="0"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END  </a:t>
            </a:r>
          </a:p>
          <a:p>
            <a:pPr algn="l">
              <a:spcBef>
                <a:spcPct val="50000"/>
              </a:spcBef>
            </a:pPr>
            <a:r>
              <a:rPr kumimoji="0" lang="zh-CN" altLang="en-US" sz="2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若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，输出结果是</a:t>
            </a:r>
            <a:r>
              <a:rPr kumimoji="0" lang="en-US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＿＿</a:t>
            </a:r>
            <a:endParaRPr kumimoji="0"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152400" y="628650"/>
            <a:ext cx="4343400" cy="373278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648200" y="685800"/>
            <a:ext cx="4038600" cy="393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 startAt="2"/>
            </a:pP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补充完整下面用来求任意一个实数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的绝对值的程序  </a:t>
            </a:r>
          </a:p>
          <a:p>
            <a:pPr>
              <a:spcBef>
                <a:spcPct val="50000"/>
              </a:spcBef>
            </a:pPr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 ”;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kumimoji="0"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</a:p>
          <a:p>
            <a:pPr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PRINT  “|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|= ”;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ELSE</a:t>
            </a:r>
          </a:p>
          <a:p>
            <a:pPr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PRINT  “|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|= ”; -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_____________</a:t>
            </a:r>
          </a:p>
          <a:p>
            <a:pPr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END</a:t>
            </a: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4724400" y="514350"/>
            <a:ext cx="4038600" cy="40576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2771800" y="4361435"/>
            <a:ext cx="762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5119547" y="1851670"/>
            <a:ext cx="4114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kumimoji="0"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&gt;=0 THEN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5257800" y="3748087"/>
            <a:ext cx="334664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</p:spTree>
    <p:extLst>
      <p:ext uri="{BB962C8B-B14F-4D97-AF65-F5344CB8AC3E}">
        <p14:creationId xmlns:p14="http://schemas.microsoft.com/office/powerpoint/2010/main" val="421193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4" grpId="0"/>
      <p:bldP spid="399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539552" y="50159"/>
            <a:ext cx="69342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  <a:r>
              <a:rPr kumimoji="0"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  <a:r>
              <a:rPr kumimoji="0"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根据下面的算法和程序框图写出相应的程序。</a:t>
            </a:r>
          </a:p>
          <a:p>
            <a:pPr algn="l">
              <a:spcBef>
                <a:spcPct val="50000"/>
              </a:spcBef>
            </a:pPr>
            <a:endParaRPr kumimoji="0"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5" name="AutoShape 3"/>
          <p:cNvSpPr>
            <a:spLocks noChangeArrowheads="1"/>
          </p:cNvSpPr>
          <p:nvPr/>
        </p:nvSpPr>
        <p:spPr bwMode="auto">
          <a:xfrm>
            <a:off x="1882776" y="1106091"/>
            <a:ext cx="936625" cy="285750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2314575" y="1391841"/>
            <a:ext cx="0" cy="1714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>
            <a:off x="914400" y="1543051"/>
            <a:ext cx="2846388" cy="460772"/>
          </a:xfrm>
          <a:prstGeom prst="parallelogram">
            <a:avLst>
              <a:gd name="adj" fmla="val 115827"/>
            </a:avLst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8918" name="Line 6"/>
          <p:cNvSpPr>
            <a:spLocks noChangeShapeType="1"/>
          </p:cNvSpPr>
          <p:nvPr/>
        </p:nvSpPr>
        <p:spPr bwMode="auto">
          <a:xfrm>
            <a:off x="2336800" y="2000251"/>
            <a:ext cx="0" cy="18454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9" name="AutoShape 7"/>
          <p:cNvSpPr>
            <a:spLocks noChangeArrowheads="1"/>
          </p:cNvSpPr>
          <p:nvPr/>
        </p:nvSpPr>
        <p:spPr bwMode="auto">
          <a:xfrm>
            <a:off x="1374776" y="2170510"/>
            <a:ext cx="1876425" cy="969169"/>
          </a:xfrm>
          <a:prstGeom prst="diamond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38920" name="AutoShape 8"/>
          <p:cNvSpPr>
            <a:spLocks noChangeArrowheads="1"/>
          </p:cNvSpPr>
          <p:nvPr/>
        </p:nvSpPr>
        <p:spPr bwMode="auto">
          <a:xfrm>
            <a:off x="79376" y="3143250"/>
            <a:ext cx="1825625" cy="342900"/>
          </a:xfrm>
          <a:prstGeom prst="parallelogram">
            <a:avLst>
              <a:gd name="adj" fmla="val 99826"/>
            </a:avLst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grpSp>
        <p:nvGrpSpPr>
          <p:cNvPr id="38921" name="Group 9"/>
          <p:cNvGrpSpPr>
            <a:grpSpLocks/>
          </p:cNvGrpSpPr>
          <p:nvPr/>
        </p:nvGrpSpPr>
        <p:grpSpPr bwMode="auto">
          <a:xfrm>
            <a:off x="1065214" y="3486150"/>
            <a:ext cx="2516187" cy="742950"/>
            <a:chOff x="3359" y="2928"/>
            <a:chExt cx="1585" cy="624"/>
          </a:xfrm>
        </p:grpSpPr>
        <p:cxnSp>
          <p:nvCxnSpPr>
            <p:cNvPr id="38922" name="AutoShape 10"/>
            <p:cNvCxnSpPr>
              <a:cxnSpLocks noChangeShapeType="1"/>
              <a:stCxn id="38920" idx="4"/>
            </p:cNvCxnSpPr>
            <p:nvPr/>
          </p:nvCxnSpPr>
          <p:spPr bwMode="auto">
            <a:xfrm>
              <a:off x="3359" y="2928"/>
              <a:ext cx="1" cy="48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8923" name="Line 11"/>
            <p:cNvSpPr>
              <a:spLocks noChangeShapeType="1"/>
            </p:cNvSpPr>
            <p:nvPr/>
          </p:nvSpPr>
          <p:spPr bwMode="auto">
            <a:xfrm>
              <a:off x="3360" y="3408"/>
              <a:ext cx="15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924" name="Line 12"/>
            <p:cNvSpPr>
              <a:spLocks noChangeShapeType="1"/>
            </p:cNvSpPr>
            <p:nvPr/>
          </p:nvSpPr>
          <p:spPr bwMode="auto">
            <a:xfrm flipV="1">
              <a:off x="4944" y="2976"/>
              <a:ext cx="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925" name="Line 13"/>
            <p:cNvSpPr>
              <a:spLocks noChangeShapeType="1"/>
            </p:cNvSpPr>
            <p:nvPr/>
          </p:nvSpPr>
          <p:spPr bwMode="auto">
            <a:xfrm>
              <a:off x="4224" y="3408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26" name="Group 14"/>
          <p:cNvGrpSpPr>
            <a:grpSpLocks/>
          </p:cNvGrpSpPr>
          <p:nvPr/>
        </p:nvGrpSpPr>
        <p:grpSpPr bwMode="auto">
          <a:xfrm>
            <a:off x="711200" y="2228850"/>
            <a:ext cx="660400" cy="914400"/>
            <a:chOff x="3168" y="1872"/>
            <a:chExt cx="416" cy="768"/>
          </a:xfrm>
        </p:grpSpPr>
        <p:grpSp>
          <p:nvGrpSpPr>
            <p:cNvPr id="38927" name="Group 15"/>
            <p:cNvGrpSpPr>
              <a:grpSpLocks/>
            </p:cNvGrpSpPr>
            <p:nvPr/>
          </p:nvGrpSpPr>
          <p:grpSpPr bwMode="auto">
            <a:xfrm>
              <a:off x="3360" y="2225"/>
              <a:ext cx="224" cy="415"/>
              <a:chOff x="576" y="2688"/>
              <a:chExt cx="240" cy="528"/>
            </a:xfrm>
          </p:grpSpPr>
          <p:sp>
            <p:nvSpPr>
              <p:cNvPr id="38928" name="Line 16"/>
              <p:cNvSpPr>
                <a:spLocks noChangeShapeType="1"/>
              </p:cNvSpPr>
              <p:nvPr/>
            </p:nvSpPr>
            <p:spPr bwMode="auto">
              <a:xfrm flipH="1">
                <a:off x="576" y="2688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29" name="Line 17"/>
              <p:cNvSpPr>
                <a:spLocks noChangeShapeType="1"/>
              </p:cNvSpPr>
              <p:nvPr/>
            </p:nvSpPr>
            <p:spPr bwMode="auto">
              <a:xfrm>
                <a:off x="576" y="2688"/>
                <a:ext cx="0" cy="5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8930" name="Text Box 18"/>
            <p:cNvSpPr txBox="1">
              <a:spLocks noChangeArrowheads="1"/>
            </p:cNvSpPr>
            <p:nvPr/>
          </p:nvSpPr>
          <p:spPr bwMode="auto">
            <a:xfrm>
              <a:off x="3168" y="1872"/>
              <a:ext cx="336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kumimoji="0"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</p:grpSp>
      <p:grpSp>
        <p:nvGrpSpPr>
          <p:cNvPr id="38931" name="Group 19"/>
          <p:cNvGrpSpPr>
            <a:grpSpLocks/>
          </p:cNvGrpSpPr>
          <p:nvPr/>
        </p:nvGrpSpPr>
        <p:grpSpPr bwMode="auto">
          <a:xfrm>
            <a:off x="3200400" y="2228850"/>
            <a:ext cx="615950" cy="971550"/>
            <a:chOff x="4700" y="1872"/>
            <a:chExt cx="388" cy="816"/>
          </a:xfrm>
        </p:grpSpPr>
        <p:grpSp>
          <p:nvGrpSpPr>
            <p:cNvPr id="38932" name="Group 20"/>
            <p:cNvGrpSpPr>
              <a:grpSpLocks/>
            </p:cNvGrpSpPr>
            <p:nvPr/>
          </p:nvGrpSpPr>
          <p:grpSpPr bwMode="auto">
            <a:xfrm>
              <a:off x="4700" y="2208"/>
              <a:ext cx="244" cy="480"/>
              <a:chOff x="4700" y="2208"/>
              <a:chExt cx="244" cy="480"/>
            </a:xfrm>
          </p:grpSpPr>
          <p:sp>
            <p:nvSpPr>
              <p:cNvPr id="38933" name="Line 21"/>
              <p:cNvSpPr>
                <a:spLocks noChangeShapeType="1"/>
              </p:cNvSpPr>
              <p:nvPr/>
            </p:nvSpPr>
            <p:spPr bwMode="auto">
              <a:xfrm>
                <a:off x="4700" y="2208"/>
                <a:ext cx="24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34" name="Line 22"/>
              <p:cNvSpPr>
                <a:spLocks noChangeShapeType="1"/>
              </p:cNvSpPr>
              <p:nvPr/>
            </p:nvSpPr>
            <p:spPr bwMode="auto">
              <a:xfrm flipH="1">
                <a:off x="4931" y="2208"/>
                <a:ext cx="13" cy="48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8935" name="Text Box 23"/>
            <p:cNvSpPr txBox="1">
              <a:spLocks noChangeArrowheads="1"/>
            </p:cNvSpPr>
            <p:nvPr/>
          </p:nvSpPr>
          <p:spPr bwMode="auto">
            <a:xfrm>
              <a:off x="4752" y="1872"/>
              <a:ext cx="336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kumimoji="0"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sp>
        <p:nvSpPr>
          <p:cNvPr id="38936" name="AutoShape 24"/>
          <p:cNvSpPr>
            <a:spLocks noChangeArrowheads="1"/>
          </p:cNvSpPr>
          <p:nvPr/>
        </p:nvSpPr>
        <p:spPr bwMode="auto">
          <a:xfrm>
            <a:off x="2700338" y="3200400"/>
            <a:ext cx="1719262" cy="342900"/>
          </a:xfrm>
          <a:prstGeom prst="parallelogram">
            <a:avLst>
              <a:gd name="adj" fmla="val 94010"/>
            </a:avLst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8937" name="AutoShape 25"/>
          <p:cNvSpPr>
            <a:spLocks noChangeArrowheads="1"/>
          </p:cNvSpPr>
          <p:nvPr/>
        </p:nvSpPr>
        <p:spPr bwMode="auto">
          <a:xfrm>
            <a:off x="2057400" y="4249341"/>
            <a:ext cx="838200" cy="400050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38938" name="Rectangle 26"/>
          <p:cNvSpPr>
            <a:spLocks noChangeArrowheads="1"/>
          </p:cNvSpPr>
          <p:nvPr/>
        </p:nvSpPr>
        <p:spPr bwMode="auto">
          <a:xfrm>
            <a:off x="5560233" y="1064300"/>
            <a:ext cx="23014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“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8939" name="Rectangle 27"/>
          <p:cNvSpPr>
            <a:spLocks noChangeArrowheads="1"/>
          </p:cNvSpPr>
          <p:nvPr/>
        </p:nvSpPr>
        <p:spPr bwMode="auto">
          <a:xfrm>
            <a:off x="5731455" y="3314700"/>
            <a:ext cx="11689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sp>
        <p:nvSpPr>
          <p:cNvPr id="38940" name="Rectangle 28"/>
          <p:cNvSpPr>
            <a:spLocks noChangeArrowheads="1"/>
          </p:cNvSpPr>
          <p:nvPr/>
        </p:nvSpPr>
        <p:spPr bwMode="auto">
          <a:xfrm>
            <a:off x="5614310" y="1563291"/>
            <a:ext cx="23014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“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8941" name="Rectangle 29"/>
          <p:cNvSpPr>
            <a:spLocks noChangeArrowheads="1"/>
          </p:cNvSpPr>
          <p:nvPr/>
        </p:nvSpPr>
        <p:spPr bwMode="auto">
          <a:xfrm>
            <a:off x="5577034" y="2008763"/>
            <a:ext cx="4038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THEN</a:t>
            </a:r>
          </a:p>
          <a:p>
            <a:pPr algn="l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PRINT  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8942" name="Rectangle 30"/>
          <p:cNvSpPr>
            <a:spLocks noChangeArrowheads="1"/>
          </p:cNvSpPr>
          <p:nvPr/>
        </p:nvSpPr>
        <p:spPr bwMode="auto">
          <a:xfrm>
            <a:off x="5553880" y="2643983"/>
            <a:ext cx="4572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  <a:p>
            <a:pPr algn="l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PRINT  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5796136" y="3752850"/>
            <a:ext cx="4572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557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8" grpId="0"/>
      <p:bldP spid="38939" grpId="0"/>
      <p:bldP spid="38940" grpId="0"/>
      <p:bldP spid="38941" grpId="0"/>
      <p:bldP spid="38942" grpId="0"/>
      <p:bldP spid="389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1" y="129778"/>
            <a:ext cx="8893175" cy="1241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kumimoji="0" lang="en-US" altLang="zh-CN" sz="28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已知 </a:t>
            </a:r>
            <a:r>
              <a:rPr kumimoji="0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                  </a:t>
            </a:r>
            <a:r>
              <a:rPr kumimoji="0"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kumimoji="0"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编写程序，</a:t>
            </a:r>
            <a:b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b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输入自变量的值，输出相应的函数值。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50" y="0"/>
            <a:ext cx="2643188" cy="813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1905000" y="4725591"/>
            <a:ext cx="1143000" cy="303609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1692275" y="2497932"/>
            <a:ext cx="1511300" cy="540544"/>
          </a:xfrm>
          <a:prstGeom prst="diamond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&lt;0?</a:t>
            </a:r>
          </a:p>
        </p:txBody>
      </p:sp>
      <p:grpSp>
        <p:nvGrpSpPr>
          <p:cNvPr id="40966" name="Group 6"/>
          <p:cNvGrpSpPr>
            <a:grpSpLocks/>
          </p:cNvGrpSpPr>
          <p:nvPr/>
        </p:nvGrpSpPr>
        <p:grpSpPr bwMode="auto">
          <a:xfrm>
            <a:off x="1331913" y="2768203"/>
            <a:ext cx="360362" cy="432197"/>
            <a:chOff x="839" y="2115"/>
            <a:chExt cx="227" cy="363"/>
          </a:xfrm>
        </p:grpSpPr>
        <p:sp>
          <p:nvSpPr>
            <p:cNvPr id="40967" name="Line 7"/>
            <p:cNvSpPr>
              <a:spLocks noChangeShapeType="1"/>
            </p:cNvSpPr>
            <p:nvPr/>
          </p:nvSpPr>
          <p:spPr bwMode="auto">
            <a:xfrm flipH="1">
              <a:off x="839" y="2115"/>
              <a:ext cx="22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0968" name="Line 8"/>
            <p:cNvSpPr>
              <a:spLocks noChangeShapeType="1"/>
            </p:cNvSpPr>
            <p:nvPr/>
          </p:nvSpPr>
          <p:spPr bwMode="auto">
            <a:xfrm>
              <a:off x="839" y="2115"/>
              <a:ext cx="0" cy="3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1219200" y="2364582"/>
            <a:ext cx="5437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609600" y="3221832"/>
            <a:ext cx="1441450" cy="378619"/>
          </a:xfrm>
          <a:prstGeom prst="rect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2514600" y="3925491"/>
            <a:ext cx="0" cy="26312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72" name="AutoShape 12"/>
          <p:cNvSpPr>
            <a:spLocks noChangeArrowheads="1"/>
          </p:cNvSpPr>
          <p:nvPr/>
        </p:nvSpPr>
        <p:spPr bwMode="auto">
          <a:xfrm>
            <a:off x="1560514" y="4211242"/>
            <a:ext cx="1944687" cy="325040"/>
          </a:xfrm>
          <a:prstGeom prst="parallelogram">
            <a:avLst>
              <a:gd name="adj" fmla="val 112180"/>
            </a:avLst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40973" name="Line 13"/>
          <p:cNvSpPr>
            <a:spLocks noChangeShapeType="1"/>
          </p:cNvSpPr>
          <p:nvPr/>
        </p:nvSpPr>
        <p:spPr bwMode="auto">
          <a:xfrm>
            <a:off x="2514600" y="4554141"/>
            <a:ext cx="0" cy="161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2971801" y="3221832"/>
            <a:ext cx="1508125" cy="341710"/>
          </a:xfrm>
          <a:prstGeom prst="rect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3276600" y="2364582"/>
            <a:ext cx="5437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40976" name="AutoShape 16"/>
          <p:cNvSpPr>
            <a:spLocks noChangeArrowheads="1"/>
          </p:cNvSpPr>
          <p:nvPr/>
        </p:nvSpPr>
        <p:spPr bwMode="auto">
          <a:xfrm>
            <a:off x="1931989" y="1471612"/>
            <a:ext cx="1144587" cy="377429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40977" name="Line 17"/>
          <p:cNvSpPr>
            <a:spLocks noChangeShapeType="1"/>
          </p:cNvSpPr>
          <p:nvPr/>
        </p:nvSpPr>
        <p:spPr bwMode="auto">
          <a:xfrm>
            <a:off x="2436813" y="1850232"/>
            <a:ext cx="0" cy="21669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78" name="AutoShape 18"/>
          <p:cNvSpPr>
            <a:spLocks noChangeArrowheads="1"/>
          </p:cNvSpPr>
          <p:nvPr/>
        </p:nvSpPr>
        <p:spPr bwMode="auto">
          <a:xfrm>
            <a:off x="1349376" y="2078832"/>
            <a:ext cx="2181225" cy="270272"/>
          </a:xfrm>
          <a:prstGeom prst="parallelogram">
            <a:avLst>
              <a:gd name="adj" fmla="val 151321"/>
            </a:avLst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40979" name="Line 19"/>
          <p:cNvSpPr>
            <a:spLocks noChangeShapeType="1"/>
          </p:cNvSpPr>
          <p:nvPr/>
        </p:nvSpPr>
        <p:spPr bwMode="auto">
          <a:xfrm>
            <a:off x="2438400" y="2336006"/>
            <a:ext cx="0" cy="161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80" name="Line 20"/>
          <p:cNvSpPr>
            <a:spLocks noChangeShapeType="1"/>
          </p:cNvSpPr>
          <p:nvPr/>
        </p:nvSpPr>
        <p:spPr bwMode="auto">
          <a:xfrm>
            <a:off x="1371600" y="3639742"/>
            <a:ext cx="0" cy="26789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81" name="Line 21"/>
          <p:cNvSpPr>
            <a:spLocks noChangeShapeType="1"/>
          </p:cNvSpPr>
          <p:nvPr/>
        </p:nvSpPr>
        <p:spPr bwMode="auto">
          <a:xfrm>
            <a:off x="1371600" y="3868341"/>
            <a:ext cx="2362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82" name="Line 22"/>
          <p:cNvSpPr>
            <a:spLocks noChangeShapeType="1"/>
          </p:cNvSpPr>
          <p:nvPr/>
        </p:nvSpPr>
        <p:spPr bwMode="auto">
          <a:xfrm>
            <a:off x="3733800" y="3582591"/>
            <a:ext cx="0" cy="285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83" name="Line 23"/>
          <p:cNvSpPr>
            <a:spLocks noChangeShapeType="1"/>
          </p:cNvSpPr>
          <p:nvPr/>
        </p:nvSpPr>
        <p:spPr bwMode="auto">
          <a:xfrm>
            <a:off x="3200400" y="2764631"/>
            <a:ext cx="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40984" name="AutoShape 24"/>
          <p:cNvCxnSpPr>
            <a:cxnSpLocks noChangeShapeType="1"/>
            <a:stCxn id="40965" idx="3"/>
            <a:endCxn id="40974" idx="0"/>
          </p:cNvCxnSpPr>
          <p:nvPr/>
        </p:nvCxnSpPr>
        <p:spPr bwMode="auto">
          <a:xfrm>
            <a:off x="3222625" y="2768204"/>
            <a:ext cx="503238" cy="439340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4946650" y="1885950"/>
            <a:ext cx="22877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&lt;0  THEN</a:t>
            </a:r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5426076" y="2343150"/>
            <a:ext cx="18469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=(-2)*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</p:txBody>
      </p:sp>
      <p:sp>
        <p:nvSpPr>
          <p:cNvPr id="40987" name="Rectangle 27"/>
          <p:cNvSpPr>
            <a:spLocks noChangeArrowheads="1"/>
          </p:cNvSpPr>
          <p:nvPr/>
        </p:nvSpPr>
        <p:spPr bwMode="auto">
          <a:xfrm>
            <a:off x="4984750" y="2743200"/>
            <a:ext cx="10438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5346701" y="3057525"/>
            <a:ext cx="1217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</p:txBody>
      </p:sp>
      <p:sp>
        <p:nvSpPr>
          <p:cNvPr id="40989" name="Rectangle 29"/>
          <p:cNvSpPr>
            <a:spLocks noChangeArrowheads="1"/>
          </p:cNvSpPr>
          <p:nvPr/>
        </p:nvSpPr>
        <p:spPr bwMode="auto">
          <a:xfrm>
            <a:off x="5105400" y="3954066"/>
            <a:ext cx="166577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PRINT 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5051426" y="3543300"/>
            <a:ext cx="133402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sp>
        <p:nvSpPr>
          <p:cNvPr id="40991" name="Rectangle 31"/>
          <p:cNvSpPr>
            <a:spLocks noChangeArrowheads="1"/>
          </p:cNvSpPr>
          <p:nvPr/>
        </p:nvSpPr>
        <p:spPr bwMode="auto">
          <a:xfrm>
            <a:off x="4876800" y="1428750"/>
            <a:ext cx="15968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INPUT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40992" name="Rectangle 32"/>
          <p:cNvSpPr>
            <a:spLocks noChangeArrowheads="1"/>
          </p:cNvSpPr>
          <p:nvPr/>
        </p:nvSpPr>
        <p:spPr bwMode="auto">
          <a:xfrm>
            <a:off x="5084764" y="4468416"/>
            <a:ext cx="9236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414516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5" grpId="0"/>
      <p:bldP spid="40986" grpId="0"/>
      <p:bldP spid="40987" grpId="0"/>
      <p:bldP spid="40988" grpId="0"/>
      <p:bldP spid="40989" grpId="0"/>
      <p:bldP spid="40990" grpId="0"/>
      <p:bldP spid="40991" grpId="0"/>
      <p:bldP spid="409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" y="1"/>
            <a:ext cx="8893175" cy="1241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endParaRPr kumimoji="0"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97851" y="1927592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</a:t>
            </a:r>
            <a:r>
              <a:rPr kumimoji="0" lang="zh-CN" altLang="en-US" sz="2000" b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96681" y="2385894"/>
            <a:ext cx="198002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、输入自变量</a:t>
            </a:r>
            <a:r>
              <a:rPr kumimoji="0" lang="en-US" altLang="zh-CN" sz="20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6387" y="4060430"/>
            <a:ext cx="298992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、如果 </a:t>
            </a:r>
            <a:r>
              <a:rPr kumimoji="0" lang="en-US" altLang="zh-CN" sz="20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&gt;0  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则  </a:t>
            </a:r>
            <a:r>
              <a:rPr kumimoji="0" lang="en-US" altLang="zh-CN" sz="20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0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 algn="l"/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否则进行下一步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69611" y="4686300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、输出</a:t>
            </a:r>
            <a:r>
              <a:rPr kumimoji="0" lang="en-US" altLang="zh-CN" sz="20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96680" y="2796379"/>
            <a:ext cx="425929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、如果</a:t>
            </a:r>
            <a:r>
              <a:rPr kumimoji="0" lang="en-US" altLang="zh-CN" sz="20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&lt;0  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则</a:t>
            </a:r>
            <a:r>
              <a:rPr kumimoji="0" lang="en-US" altLang="zh-CN" sz="20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=-2</a:t>
            </a:r>
            <a:r>
              <a:rPr kumimoji="0" lang="en-US" altLang="zh-CN" sz="20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</a:p>
          <a:p>
            <a:pPr algn="l"/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否则进行下一步</a:t>
            </a: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66640" y="3418016"/>
            <a:ext cx="27174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、如果</a:t>
            </a:r>
            <a:r>
              <a:rPr kumimoji="0" lang="en-US" altLang="zh-CN" sz="20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=0   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则  </a:t>
            </a:r>
            <a:r>
              <a:rPr kumimoji="0" lang="en-US" altLang="zh-CN" sz="20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</a:p>
          <a:p>
            <a:pPr algn="l"/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否则进行下一步</a:t>
            </a:r>
          </a:p>
        </p:txBody>
      </p:sp>
      <p:sp>
        <p:nvSpPr>
          <p:cNvPr id="47113" name="AutoShape 9"/>
          <p:cNvSpPr>
            <a:spLocks noChangeArrowheads="1"/>
          </p:cNvSpPr>
          <p:nvPr/>
        </p:nvSpPr>
        <p:spPr bwMode="auto">
          <a:xfrm>
            <a:off x="8001001" y="4439841"/>
            <a:ext cx="1008063" cy="303609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47114" name="AutoShape 10"/>
          <p:cNvSpPr>
            <a:spLocks noChangeArrowheads="1"/>
          </p:cNvSpPr>
          <p:nvPr/>
        </p:nvSpPr>
        <p:spPr bwMode="auto">
          <a:xfrm>
            <a:off x="5867400" y="1085850"/>
            <a:ext cx="1511300" cy="540544"/>
          </a:xfrm>
          <a:prstGeom prst="diamond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&lt;0?</a:t>
            </a:r>
          </a:p>
        </p:txBody>
      </p:sp>
      <p:sp>
        <p:nvSpPr>
          <p:cNvPr id="47115" name="Line 11"/>
          <p:cNvSpPr>
            <a:spLocks noChangeShapeType="1"/>
          </p:cNvSpPr>
          <p:nvPr/>
        </p:nvSpPr>
        <p:spPr bwMode="auto">
          <a:xfrm flipH="1">
            <a:off x="7391400" y="45720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6" name="AutoShape 12"/>
          <p:cNvSpPr>
            <a:spLocks noChangeArrowheads="1"/>
          </p:cNvSpPr>
          <p:nvPr/>
        </p:nvSpPr>
        <p:spPr bwMode="auto">
          <a:xfrm>
            <a:off x="5697539" y="4361260"/>
            <a:ext cx="1944687" cy="325040"/>
          </a:xfrm>
          <a:prstGeom prst="parallelogram">
            <a:avLst>
              <a:gd name="adj" fmla="val 112180"/>
            </a:avLst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47117" name="Line 13"/>
          <p:cNvSpPr>
            <a:spLocks noChangeShapeType="1"/>
          </p:cNvSpPr>
          <p:nvPr/>
        </p:nvSpPr>
        <p:spPr bwMode="auto">
          <a:xfrm>
            <a:off x="5351464" y="1371600"/>
            <a:ext cx="515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4648201" y="1714500"/>
            <a:ext cx="1508125" cy="34171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=-2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</p:txBody>
      </p:sp>
      <p:sp>
        <p:nvSpPr>
          <p:cNvPr id="47119" name="Line 15"/>
          <p:cNvSpPr>
            <a:spLocks noChangeShapeType="1"/>
          </p:cNvSpPr>
          <p:nvPr/>
        </p:nvSpPr>
        <p:spPr bwMode="auto">
          <a:xfrm>
            <a:off x="5334000" y="1371600"/>
            <a:ext cx="0" cy="34171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5181600" y="1039416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47121" name="AutoShape 17"/>
          <p:cNvSpPr>
            <a:spLocks noChangeArrowheads="1"/>
          </p:cNvSpPr>
          <p:nvPr/>
        </p:nvSpPr>
        <p:spPr bwMode="auto">
          <a:xfrm>
            <a:off x="5926138" y="2000250"/>
            <a:ext cx="1447800" cy="514350"/>
          </a:xfrm>
          <a:prstGeom prst="diamond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=0?</a:t>
            </a:r>
          </a:p>
        </p:txBody>
      </p:sp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7696200" y="2571750"/>
            <a:ext cx="1066800" cy="3429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</a:p>
        </p:txBody>
      </p:sp>
      <p:sp>
        <p:nvSpPr>
          <p:cNvPr id="47123" name="AutoShape 19"/>
          <p:cNvSpPr>
            <a:spLocks noChangeArrowheads="1"/>
          </p:cNvSpPr>
          <p:nvPr/>
        </p:nvSpPr>
        <p:spPr bwMode="auto">
          <a:xfrm>
            <a:off x="6230938" y="114300"/>
            <a:ext cx="1008062" cy="28456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47124" name="Line 20"/>
          <p:cNvSpPr>
            <a:spLocks noChangeShapeType="1"/>
          </p:cNvSpPr>
          <p:nvPr/>
        </p:nvSpPr>
        <p:spPr bwMode="auto">
          <a:xfrm>
            <a:off x="6688138" y="400050"/>
            <a:ext cx="0" cy="21669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5" name="AutoShape 21"/>
          <p:cNvSpPr>
            <a:spLocks noChangeArrowheads="1"/>
          </p:cNvSpPr>
          <p:nvPr/>
        </p:nvSpPr>
        <p:spPr bwMode="auto">
          <a:xfrm>
            <a:off x="5545139" y="628651"/>
            <a:ext cx="1944687" cy="270272"/>
          </a:xfrm>
          <a:prstGeom prst="parallelogram">
            <a:avLst>
              <a:gd name="adj" fmla="val 134912"/>
            </a:avLst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47126" name="Line 22"/>
          <p:cNvSpPr>
            <a:spLocks noChangeShapeType="1"/>
          </p:cNvSpPr>
          <p:nvPr/>
        </p:nvSpPr>
        <p:spPr bwMode="auto">
          <a:xfrm>
            <a:off x="6645275" y="923925"/>
            <a:ext cx="0" cy="161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7127" name="Group 23"/>
          <p:cNvGrpSpPr>
            <a:grpSpLocks/>
          </p:cNvGrpSpPr>
          <p:nvPr/>
        </p:nvGrpSpPr>
        <p:grpSpPr bwMode="auto">
          <a:xfrm>
            <a:off x="6154750" y="1543052"/>
            <a:ext cx="492126" cy="461963"/>
            <a:chOff x="3877" y="1296"/>
            <a:chExt cx="310" cy="388"/>
          </a:xfrm>
        </p:grpSpPr>
        <p:sp>
          <p:nvSpPr>
            <p:cNvPr id="47128" name="Text Box 24"/>
            <p:cNvSpPr txBox="1">
              <a:spLocks noChangeArrowheads="1"/>
            </p:cNvSpPr>
            <p:nvPr/>
          </p:nvSpPr>
          <p:spPr bwMode="auto">
            <a:xfrm>
              <a:off x="3877" y="1296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47129" name="Line 25"/>
            <p:cNvSpPr>
              <a:spLocks noChangeShapeType="1"/>
            </p:cNvSpPr>
            <p:nvPr/>
          </p:nvSpPr>
          <p:spPr bwMode="auto">
            <a:xfrm>
              <a:off x="4176" y="1344"/>
              <a:ext cx="0" cy="3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7130" name="Group 26"/>
          <p:cNvGrpSpPr>
            <a:grpSpLocks/>
          </p:cNvGrpSpPr>
          <p:nvPr/>
        </p:nvGrpSpPr>
        <p:grpSpPr bwMode="auto">
          <a:xfrm>
            <a:off x="5257800" y="2057400"/>
            <a:ext cx="1371600" cy="2000250"/>
            <a:chOff x="3312" y="1728"/>
            <a:chExt cx="864" cy="1680"/>
          </a:xfrm>
        </p:grpSpPr>
        <p:sp>
          <p:nvSpPr>
            <p:cNvPr id="47131" name="Line 27"/>
            <p:cNvSpPr>
              <a:spLocks noChangeShapeType="1"/>
            </p:cNvSpPr>
            <p:nvPr/>
          </p:nvSpPr>
          <p:spPr bwMode="auto">
            <a:xfrm flipH="1">
              <a:off x="3312" y="3408"/>
              <a:ext cx="86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7132" name="Line 28"/>
            <p:cNvSpPr>
              <a:spLocks noChangeShapeType="1"/>
            </p:cNvSpPr>
            <p:nvPr/>
          </p:nvSpPr>
          <p:spPr bwMode="auto">
            <a:xfrm flipH="1">
              <a:off x="3312" y="1728"/>
              <a:ext cx="48" cy="16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7133" name="Group 29"/>
          <p:cNvGrpSpPr>
            <a:grpSpLocks/>
          </p:cNvGrpSpPr>
          <p:nvPr/>
        </p:nvGrpSpPr>
        <p:grpSpPr bwMode="auto">
          <a:xfrm>
            <a:off x="7315200" y="1896666"/>
            <a:ext cx="914400" cy="673894"/>
            <a:chOff x="4608" y="1593"/>
            <a:chExt cx="576" cy="566"/>
          </a:xfrm>
        </p:grpSpPr>
        <p:sp>
          <p:nvSpPr>
            <p:cNvPr id="47134" name="Line 30"/>
            <p:cNvSpPr>
              <a:spLocks noChangeShapeType="1"/>
            </p:cNvSpPr>
            <p:nvPr/>
          </p:nvSpPr>
          <p:spPr bwMode="auto">
            <a:xfrm flipV="1">
              <a:off x="4608" y="1872"/>
              <a:ext cx="57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7135" name="Line 31"/>
            <p:cNvSpPr>
              <a:spLocks noChangeShapeType="1"/>
            </p:cNvSpPr>
            <p:nvPr/>
          </p:nvSpPr>
          <p:spPr bwMode="auto">
            <a:xfrm>
              <a:off x="5184" y="1872"/>
              <a:ext cx="0" cy="28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7136" name="Text Box 32"/>
            <p:cNvSpPr txBox="1">
              <a:spLocks noChangeArrowheads="1"/>
            </p:cNvSpPr>
            <p:nvPr/>
          </p:nvSpPr>
          <p:spPr bwMode="auto">
            <a:xfrm>
              <a:off x="4704" y="1593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sp>
        <p:nvSpPr>
          <p:cNvPr id="47137" name="Text Box 33"/>
          <p:cNvSpPr txBox="1">
            <a:spLocks noChangeArrowheads="1"/>
          </p:cNvSpPr>
          <p:nvPr/>
        </p:nvSpPr>
        <p:spPr bwMode="auto">
          <a:xfrm>
            <a:off x="6089650" y="2457450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47138" name="Line 34"/>
          <p:cNvSpPr>
            <a:spLocks noChangeShapeType="1"/>
          </p:cNvSpPr>
          <p:nvPr/>
        </p:nvSpPr>
        <p:spPr bwMode="auto">
          <a:xfrm>
            <a:off x="6629400" y="2514600"/>
            <a:ext cx="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39" name="Line 35"/>
          <p:cNvSpPr>
            <a:spLocks noChangeShapeType="1"/>
          </p:cNvSpPr>
          <p:nvPr/>
        </p:nvSpPr>
        <p:spPr bwMode="auto">
          <a:xfrm>
            <a:off x="8382000" y="2914650"/>
            <a:ext cx="0" cy="1314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40" name="AutoShape 36"/>
          <p:cNvSpPr>
            <a:spLocks noChangeArrowheads="1"/>
          </p:cNvSpPr>
          <p:nvPr/>
        </p:nvSpPr>
        <p:spPr bwMode="auto">
          <a:xfrm>
            <a:off x="5867400" y="2945607"/>
            <a:ext cx="1511300" cy="540544"/>
          </a:xfrm>
          <a:prstGeom prst="diamond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&gt;0?</a:t>
            </a:r>
          </a:p>
        </p:txBody>
      </p:sp>
      <p:sp>
        <p:nvSpPr>
          <p:cNvPr id="47141" name="Text Box 37"/>
          <p:cNvSpPr txBox="1">
            <a:spLocks noChangeArrowheads="1"/>
          </p:cNvSpPr>
          <p:nvPr/>
        </p:nvSpPr>
        <p:spPr bwMode="auto">
          <a:xfrm>
            <a:off x="6078538" y="3371850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47142" name="Line 38"/>
          <p:cNvSpPr>
            <a:spLocks noChangeShapeType="1"/>
          </p:cNvSpPr>
          <p:nvPr/>
        </p:nvSpPr>
        <p:spPr bwMode="auto">
          <a:xfrm>
            <a:off x="7391400" y="3200400"/>
            <a:ext cx="228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43" name="Rectangle 39"/>
          <p:cNvSpPr>
            <a:spLocks noChangeArrowheads="1"/>
          </p:cNvSpPr>
          <p:nvPr/>
        </p:nvSpPr>
        <p:spPr bwMode="auto">
          <a:xfrm>
            <a:off x="6781801" y="3543300"/>
            <a:ext cx="1508125" cy="34171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</p:txBody>
      </p:sp>
      <p:sp>
        <p:nvSpPr>
          <p:cNvPr id="47144" name="Line 40"/>
          <p:cNvSpPr>
            <a:spLocks noChangeShapeType="1"/>
          </p:cNvSpPr>
          <p:nvPr/>
        </p:nvSpPr>
        <p:spPr bwMode="auto">
          <a:xfrm>
            <a:off x="7620000" y="3200400"/>
            <a:ext cx="0" cy="34171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45" name="Line 41"/>
          <p:cNvSpPr>
            <a:spLocks noChangeShapeType="1"/>
          </p:cNvSpPr>
          <p:nvPr/>
        </p:nvSpPr>
        <p:spPr bwMode="auto">
          <a:xfrm flipH="1" flipV="1">
            <a:off x="6629400" y="4229100"/>
            <a:ext cx="1752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46" name="Line 42"/>
          <p:cNvSpPr>
            <a:spLocks noChangeShapeType="1"/>
          </p:cNvSpPr>
          <p:nvPr/>
        </p:nvSpPr>
        <p:spPr bwMode="auto">
          <a:xfrm flipH="1">
            <a:off x="6629400" y="3486150"/>
            <a:ext cx="0" cy="914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7147" name="Group 43"/>
          <p:cNvGrpSpPr>
            <a:grpSpLocks/>
          </p:cNvGrpSpPr>
          <p:nvPr/>
        </p:nvGrpSpPr>
        <p:grpSpPr bwMode="auto">
          <a:xfrm>
            <a:off x="6629400" y="3886200"/>
            <a:ext cx="990600" cy="114300"/>
            <a:chOff x="4176" y="3264"/>
            <a:chExt cx="624" cy="96"/>
          </a:xfrm>
        </p:grpSpPr>
        <p:sp>
          <p:nvSpPr>
            <p:cNvPr id="47148" name="Line 44"/>
            <p:cNvSpPr>
              <a:spLocks noChangeShapeType="1"/>
            </p:cNvSpPr>
            <p:nvPr/>
          </p:nvSpPr>
          <p:spPr bwMode="auto">
            <a:xfrm flipH="1">
              <a:off x="4176" y="3360"/>
              <a:ext cx="6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7149" name="Line 45"/>
            <p:cNvSpPr>
              <a:spLocks noChangeShapeType="1"/>
            </p:cNvSpPr>
            <p:nvPr/>
          </p:nvSpPr>
          <p:spPr bwMode="auto">
            <a:xfrm>
              <a:off x="4800" y="3264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7150" name="Text Box 46"/>
          <p:cNvSpPr txBox="1">
            <a:spLocks noChangeArrowheads="1"/>
          </p:cNvSpPr>
          <p:nvPr/>
        </p:nvSpPr>
        <p:spPr bwMode="auto">
          <a:xfrm>
            <a:off x="7239000" y="2857500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47151" name="Rectangle 47"/>
          <p:cNvSpPr>
            <a:spLocks noChangeArrowheads="1"/>
          </p:cNvSpPr>
          <p:nvPr/>
        </p:nvSpPr>
        <p:spPr bwMode="auto">
          <a:xfrm>
            <a:off x="76024" y="670322"/>
            <a:ext cx="8893175" cy="1241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kumimoji="0"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变式</a:t>
            </a: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：已知，</a:t>
            </a:r>
            <a:b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编写程序，</a:t>
            </a:r>
            <a:b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输入自变量的值，</a:t>
            </a:r>
            <a:b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kumimoji="0"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输出相应的函数值。</a:t>
            </a:r>
          </a:p>
        </p:txBody>
      </p:sp>
      <p:pic>
        <p:nvPicPr>
          <p:cNvPr id="47152" name="Picture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811" y="254217"/>
            <a:ext cx="2590800" cy="123586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153" name="Text Box 49"/>
          <p:cNvSpPr txBox="1">
            <a:spLocks noChangeArrowheads="1"/>
          </p:cNvSpPr>
          <p:nvPr/>
        </p:nvSpPr>
        <p:spPr bwMode="auto">
          <a:xfrm>
            <a:off x="1413564" y="670322"/>
            <a:ext cx="6461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0" lang="en-US" altLang="zh-CN" sz="20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20418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7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7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7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7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7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7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7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7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7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7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7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7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7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7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7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7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7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7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7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7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7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7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7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7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47110" grpId="0"/>
      <p:bldP spid="47111" grpId="0"/>
      <p:bldP spid="47112" grpId="0"/>
      <p:bldP spid="47113" grpId="0" animBg="1"/>
      <p:bldP spid="47114" grpId="0" animBg="1"/>
      <p:bldP spid="47115" grpId="0" animBg="1"/>
      <p:bldP spid="47116" grpId="0" animBg="1"/>
      <p:bldP spid="47117" grpId="0" animBg="1"/>
      <p:bldP spid="47118" grpId="0" animBg="1"/>
      <p:bldP spid="47119" grpId="0" animBg="1"/>
      <p:bldP spid="47120" grpId="0"/>
      <p:bldP spid="47121" grpId="0" animBg="1"/>
      <p:bldP spid="47122" grpId="0" animBg="1"/>
      <p:bldP spid="47124" grpId="0" animBg="1"/>
      <p:bldP spid="47125" grpId="0" animBg="1"/>
      <p:bldP spid="47126" grpId="0" animBg="1"/>
      <p:bldP spid="47137" grpId="0"/>
      <p:bldP spid="47138" grpId="0" animBg="1"/>
      <p:bldP spid="47139" grpId="0" animBg="1"/>
      <p:bldP spid="47140" grpId="0" animBg="1"/>
      <p:bldP spid="47141" grpId="0"/>
      <p:bldP spid="47142" grpId="0" animBg="1"/>
      <p:bldP spid="47143" grpId="0" animBg="1"/>
      <p:bldP spid="47144" grpId="0" animBg="1"/>
      <p:bldP spid="47145" grpId="0" animBg="1"/>
      <p:bldP spid="47146" grpId="0" animBg="1"/>
      <p:bldP spid="471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4876800" y="4286250"/>
            <a:ext cx="3276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4800600" y="125016"/>
            <a:ext cx="13941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INPUT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4800600" y="486966"/>
            <a:ext cx="19856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&lt;0  THEN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5486401" y="867966"/>
            <a:ext cx="16081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=(-2)*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4876800" y="1268016"/>
            <a:ext cx="11689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4876801" y="1610916"/>
            <a:ext cx="20626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IF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=0  THEN</a:t>
            </a: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5486400" y="1953816"/>
            <a:ext cx="6655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4851401" y="2296716"/>
            <a:ext cx="11689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sp>
        <p:nvSpPr>
          <p:cNvPr id="48138" name="Rectangle 10"/>
          <p:cNvSpPr>
            <a:spLocks noChangeArrowheads="1"/>
          </p:cNvSpPr>
          <p:nvPr/>
        </p:nvSpPr>
        <p:spPr bwMode="auto">
          <a:xfrm>
            <a:off x="4876800" y="2707482"/>
            <a:ext cx="20546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&gt;0 THEN </a:t>
            </a:r>
          </a:p>
        </p:txBody>
      </p:sp>
      <p:sp>
        <p:nvSpPr>
          <p:cNvPr id="48139" name="Rectangle 11"/>
          <p:cNvSpPr>
            <a:spLocks noChangeArrowheads="1"/>
          </p:cNvSpPr>
          <p:nvPr/>
        </p:nvSpPr>
        <p:spPr bwMode="auto">
          <a:xfrm>
            <a:off x="5334000" y="3096816"/>
            <a:ext cx="99257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</p:txBody>
      </p:sp>
      <p:sp>
        <p:nvSpPr>
          <p:cNvPr id="48140" name="Rectangle 12"/>
          <p:cNvSpPr>
            <a:spLocks noChangeArrowheads="1"/>
          </p:cNvSpPr>
          <p:nvPr/>
        </p:nvSpPr>
        <p:spPr bwMode="auto">
          <a:xfrm>
            <a:off x="4899026" y="3496866"/>
            <a:ext cx="11689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sp>
        <p:nvSpPr>
          <p:cNvPr id="48141" name="Rectangle 13"/>
          <p:cNvSpPr>
            <a:spLocks noChangeArrowheads="1"/>
          </p:cNvSpPr>
          <p:nvPr/>
        </p:nvSpPr>
        <p:spPr bwMode="auto">
          <a:xfrm>
            <a:off x="4884738" y="3896916"/>
            <a:ext cx="14534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PRINT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48142" name="AutoShape 1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364707" y="4439841"/>
            <a:ext cx="1008062" cy="303609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48143" name="AutoShape 15"/>
          <p:cNvSpPr>
            <a:spLocks noChangeArrowheads="1"/>
          </p:cNvSpPr>
          <p:nvPr/>
        </p:nvSpPr>
        <p:spPr bwMode="auto">
          <a:xfrm>
            <a:off x="1354138" y="1085850"/>
            <a:ext cx="1511300" cy="540544"/>
          </a:xfrm>
          <a:prstGeom prst="diamond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&lt;0?</a:t>
            </a:r>
          </a:p>
        </p:txBody>
      </p:sp>
      <p:sp>
        <p:nvSpPr>
          <p:cNvPr id="48144" name="Line 16"/>
          <p:cNvSpPr>
            <a:spLocks noChangeShapeType="1"/>
          </p:cNvSpPr>
          <p:nvPr/>
        </p:nvSpPr>
        <p:spPr bwMode="auto">
          <a:xfrm flipH="1">
            <a:off x="2878138" y="45720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45" name="AutoShape 17"/>
          <p:cNvSpPr>
            <a:spLocks noChangeArrowheads="1"/>
          </p:cNvSpPr>
          <p:nvPr/>
        </p:nvSpPr>
        <p:spPr bwMode="auto">
          <a:xfrm>
            <a:off x="1184275" y="4361260"/>
            <a:ext cx="1944688" cy="325040"/>
          </a:xfrm>
          <a:prstGeom prst="parallelogram">
            <a:avLst>
              <a:gd name="adj" fmla="val 112180"/>
            </a:avLst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48146" name="Line 18"/>
          <p:cNvSpPr>
            <a:spLocks noChangeShapeType="1"/>
          </p:cNvSpPr>
          <p:nvPr/>
        </p:nvSpPr>
        <p:spPr bwMode="auto">
          <a:xfrm>
            <a:off x="838200" y="1371600"/>
            <a:ext cx="5159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47" name="Rectangle 19"/>
          <p:cNvSpPr>
            <a:spLocks noChangeArrowheads="1"/>
          </p:cNvSpPr>
          <p:nvPr/>
        </p:nvSpPr>
        <p:spPr bwMode="auto">
          <a:xfrm>
            <a:off x="134938" y="1714500"/>
            <a:ext cx="1508125" cy="34171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=-2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</p:txBody>
      </p:sp>
      <p:sp>
        <p:nvSpPr>
          <p:cNvPr id="48148" name="Line 20"/>
          <p:cNvSpPr>
            <a:spLocks noChangeShapeType="1"/>
          </p:cNvSpPr>
          <p:nvPr/>
        </p:nvSpPr>
        <p:spPr bwMode="auto">
          <a:xfrm>
            <a:off x="820738" y="1371600"/>
            <a:ext cx="0" cy="34171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49" name="Text Box 21"/>
          <p:cNvSpPr txBox="1">
            <a:spLocks noChangeArrowheads="1"/>
          </p:cNvSpPr>
          <p:nvPr/>
        </p:nvSpPr>
        <p:spPr bwMode="auto">
          <a:xfrm>
            <a:off x="668339" y="1039416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48150" name="AutoShape 22"/>
          <p:cNvSpPr>
            <a:spLocks noChangeArrowheads="1"/>
          </p:cNvSpPr>
          <p:nvPr/>
        </p:nvSpPr>
        <p:spPr bwMode="auto">
          <a:xfrm>
            <a:off x="1412875" y="2000250"/>
            <a:ext cx="1447800" cy="514350"/>
          </a:xfrm>
          <a:prstGeom prst="diamond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=0?</a:t>
            </a:r>
          </a:p>
        </p:txBody>
      </p:sp>
      <p:sp>
        <p:nvSpPr>
          <p:cNvPr id="48151" name="Rectangle 23"/>
          <p:cNvSpPr>
            <a:spLocks noChangeArrowheads="1"/>
          </p:cNvSpPr>
          <p:nvPr/>
        </p:nvSpPr>
        <p:spPr bwMode="auto">
          <a:xfrm>
            <a:off x="3182938" y="2571750"/>
            <a:ext cx="1066800" cy="3429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</a:p>
        </p:txBody>
      </p:sp>
      <p:sp>
        <p:nvSpPr>
          <p:cNvPr id="48152" name="AutoShape 24"/>
          <p:cNvSpPr>
            <a:spLocks noChangeArrowheads="1"/>
          </p:cNvSpPr>
          <p:nvPr/>
        </p:nvSpPr>
        <p:spPr bwMode="auto">
          <a:xfrm>
            <a:off x="1717676" y="114300"/>
            <a:ext cx="1008063" cy="28456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48153" name="Line 25"/>
          <p:cNvSpPr>
            <a:spLocks noChangeShapeType="1"/>
          </p:cNvSpPr>
          <p:nvPr/>
        </p:nvSpPr>
        <p:spPr bwMode="auto">
          <a:xfrm>
            <a:off x="2174875" y="400050"/>
            <a:ext cx="0" cy="21669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54" name="AutoShape 26"/>
          <p:cNvSpPr>
            <a:spLocks noChangeArrowheads="1"/>
          </p:cNvSpPr>
          <p:nvPr/>
        </p:nvSpPr>
        <p:spPr bwMode="auto">
          <a:xfrm>
            <a:off x="1031875" y="628651"/>
            <a:ext cx="1944688" cy="270272"/>
          </a:xfrm>
          <a:prstGeom prst="parallelogram">
            <a:avLst>
              <a:gd name="adj" fmla="val 134912"/>
            </a:avLst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48155" name="Line 27"/>
          <p:cNvSpPr>
            <a:spLocks noChangeShapeType="1"/>
          </p:cNvSpPr>
          <p:nvPr/>
        </p:nvSpPr>
        <p:spPr bwMode="auto">
          <a:xfrm>
            <a:off x="2132013" y="923925"/>
            <a:ext cx="0" cy="161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8156" name="Group 28"/>
          <p:cNvGrpSpPr>
            <a:grpSpLocks/>
          </p:cNvGrpSpPr>
          <p:nvPr/>
        </p:nvGrpSpPr>
        <p:grpSpPr bwMode="auto">
          <a:xfrm>
            <a:off x="1641487" y="1543052"/>
            <a:ext cx="492126" cy="461963"/>
            <a:chOff x="3877" y="1296"/>
            <a:chExt cx="310" cy="388"/>
          </a:xfrm>
        </p:grpSpPr>
        <p:sp>
          <p:nvSpPr>
            <p:cNvPr id="48157" name="Text Box 29"/>
            <p:cNvSpPr txBox="1">
              <a:spLocks noChangeArrowheads="1"/>
            </p:cNvSpPr>
            <p:nvPr/>
          </p:nvSpPr>
          <p:spPr bwMode="auto">
            <a:xfrm>
              <a:off x="3877" y="1296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48158" name="Line 30"/>
            <p:cNvSpPr>
              <a:spLocks noChangeShapeType="1"/>
            </p:cNvSpPr>
            <p:nvPr/>
          </p:nvSpPr>
          <p:spPr bwMode="auto">
            <a:xfrm>
              <a:off x="4176" y="1344"/>
              <a:ext cx="0" cy="3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8159" name="Group 31"/>
          <p:cNvGrpSpPr>
            <a:grpSpLocks/>
          </p:cNvGrpSpPr>
          <p:nvPr/>
        </p:nvGrpSpPr>
        <p:grpSpPr bwMode="auto">
          <a:xfrm>
            <a:off x="744538" y="2057400"/>
            <a:ext cx="1371600" cy="2070348"/>
            <a:chOff x="3312" y="1728"/>
            <a:chExt cx="864" cy="1680"/>
          </a:xfrm>
        </p:grpSpPr>
        <p:sp>
          <p:nvSpPr>
            <p:cNvPr id="48160" name="Line 32"/>
            <p:cNvSpPr>
              <a:spLocks noChangeShapeType="1"/>
            </p:cNvSpPr>
            <p:nvPr/>
          </p:nvSpPr>
          <p:spPr bwMode="auto">
            <a:xfrm flipH="1">
              <a:off x="3312" y="3408"/>
              <a:ext cx="86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8161" name="Line 33"/>
            <p:cNvSpPr>
              <a:spLocks noChangeShapeType="1"/>
            </p:cNvSpPr>
            <p:nvPr/>
          </p:nvSpPr>
          <p:spPr bwMode="auto">
            <a:xfrm flipH="1">
              <a:off x="3312" y="1728"/>
              <a:ext cx="48" cy="16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8162" name="Group 34"/>
          <p:cNvGrpSpPr>
            <a:grpSpLocks/>
          </p:cNvGrpSpPr>
          <p:nvPr/>
        </p:nvGrpSpPr>
        <p:grpSpPr bwMode="auto">
          <a:xfrm>
            <a:off x="2801938" y="1896666"/>
            <a:ext cx="914400" cy="673894"/>
            <a:chOff x="4608" y="1593"/>
            <a:chExt cx="576" cy="566"/>
          </a:xfrm>
        </p:grpSpPr>
        <p:sp>
          <p:nvSpPr>
            <p:cNvPr id="48163" name="Line 35"/>
            <p:cNvSpPr>
              <a:spLocks noChangeShapeType="1"/>
            </p:cNvSpPr>
            <p:nvPr/>
          </p:nvSpPr>
          <p:spPr bwMode="auto">
            <a:xfrm flipV="1">
              <a:off x="4608" y="1872"/>
              <a:ext cx="57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8164" name="Line 36"/>
            <p:cNvSpPr>
              <a:spLocks noChangeShapeType="1"/>
            </p:cNvSpPr>
            <p:nvPr/>
          </p:nvSpPr>
          <p:spPr bwMode="auto">
            <a:xfrm>
              <a:off x="5184" y="1872"/>
              <a:ext cx="0" cy="28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8165" name="Text Box 37"/>
            <p:cNvSpPr txBox="1">
              <a:spLocks noChangeArrowheads="1"/>
            </p:cNvSpPr>
            <p:nvPr/>
          </p:nvSpPr>
          <p:spPr bwMode="auto">
            <a:xfrm>
              <a:off x="4704" y="1593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sp>
        <p:nvSpPr>
          <p:cNvPr id="48166" name="Text Box 38"/>
          <p:cNvSpPr txBox="1">
            <a:spLocks noChangeArrowheads="1"/>
          </p:cNvSpPr>
          <p:nvPr/>
        </p:nvSpPr>
        <p:spPr bwMode="auto">
          <a:xfrm>
            <a:off x="1576388" y="2457450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48167" name="Line 39"/>
          <p:cNvSpPr>
            <a:spLocks noChangeShapeType="1"/>
          </p:cNvSpPr>
          <p:nvPr/>
        </p:nvSpPr>
        <p:spPr bwMode="auto">
          <a:xfrm>
            <a:off x="2116138" y="2514600"/>
            <a:ext cx="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68" name="Line 40"/>
          <p:cNvSpPr>
            <a:spLocks noChangeShapeType="1"/>
          </p:cNvSpPr>
          <p:nvPr/>
        </p:nvSpPr>
        <p:spPr bwMode="auto">
          <a:xfrm>
            <a:off x="3868738" y="2914650"/>
            <a:ext cx="0" cy="1314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69" name="AutoShape 41"/>
          <p:cNvSpPr>
            <a:spLocks noChangeArrowheads="1"/>
          </p:cNvSpPr>
          <p:nvPr/>
        </p:nvSpPr>
        <p:spPr bwMode="auto">
          <a:xfrm>
            <a:off x="1354138" y="2945607"/>
            <a:ext cx="1511300" cy="540544"/>
          </a:xfrm>
          <a:prstGeom prst="diamond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&gt;0?</a:t>
            </a:r>
          </a:p>
        </p:txBody>
      </p:sp>
      <p:sp>
        <p:nvSpPr>
          <p:cNvPr id="48170" name="Text Box 42"/>
          <p:cNvSpPr txBox="1">
            <a:spLocks noChangeArrowheads="1"/>
          </p:cNvSpPr>
          <p:nvPr/>
        </p:nvSpPr>
        <p:spPr bwMode="auto">
          <a:xfrm>
            <a:off x="1565275" y="3371850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48171" name="Line 43"/>
          <p:cNvSpPr>
            <a:spLocks noChangeShapeType="1"/>
          </p:cNvSpPr>
          <p:nvPr/>
        </p:nvSpPr>
        <p:spPr bwMode="auto">
          <a:xfrm>
            <a:off x="2878138" y="3200400"/>
            <a:ext cx="228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72" name="Rectangle 44"/>
          <p:cNvSpPr>
            <a:spLocks noChangeArrowheads="1"/>
          </p:cNvSpPr>
          <p:nvPr/>
        </p:nvSpPr>
        <p:spPr bwMode="auto">
          <a:xfrm>
            <a:off x="2268539" y="3543300"/>
            <a:ext cx="1508125" cy="34171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</a:p>
        </p:txBody>
      </p:sp>
      <p:sp>
        <p:nvSpPr>
          <p:cNvPr id="48173" name="Line 45"/>
          <p:cNvSpPr>
            <a:spLocks noChangeShapeType="1"/>
          </p:cNvSpPr>
          <p:nvPr/>
        </p:nvSpPr>
        <p:spPr bwMode="auto">
          <a:xfrm>
            <a:off x="3106738" y="3200400"/>
            <a:ext cx="0" cy="34171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74" name="Line 46"/>
          <p:cNvSpPr>
            <a:spLocks noChangeShapeType="1"/>
          </p:cNvSpPr>
          <p:nvPr/>
        </p:nvSpPr>
        <p:spPr bwMode="auto">
          <a:xfrm flipH="1" flipV="1">
            <a:off x="2116138" y="4229100"/>
            <a:ext cx="1752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75" name="Line 47"/>
          <p:cNvSpPr>
            <a:spLocks noChangeShapeType="1"/>
          </p:cNvSpPr>
          <p:nvPr/>
        </p:nvSpPr>
        <p:spPr bwMode="auto">
          <a:xfrm flipH="1">
            <a:off x="2116138" y="3486150"/>
            <a:ext cx="0" cy="914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8176" name="Group 48"/>
          <p:cNvGrpSpPr>
            <a:grpSpLocks/>
          </p:cNvGrpSpPr>
          <p:nvPr/>
        </p:nvGrpSpPr>
        <p:grpSpPr bwMode="auto">
          <a:xfrm>
            <a:off x="2116138" y="3886200"/>
            <a:ext cx="990600" cy="114300"/>
            <a:chOff x="4176" y="3264"/>
            <a:chExt cx="624" cy="96"/>
          </a:xfrm>
        </p:grpSpPr>
        <p:sp>
          <p:nvSpPr>
            <p:cNvPr id="48177" name="Line 49"/>
            <p:cNvSpPr>
              <a:spLocks noChangeShapeType="1"/>
            </p:cNvSpPr>
            <p:nvPr/>
          </p:nvSpPr>
          <p:spPr bwMode="auto">
            <a:xfrm flipH="1">
              <a:off x="4176" y="3360"/>
              <a:ext cx="6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8178" name="Line 50"/>
            <p:cNvSpPr>
              <a:spLocks noChangeShapeType="1"/>
            </p:cNvSpPr>
            <p:nvPr/>
          </p:nvSpPr>
          <p:spPr bwMode="auto">
            <a:xfrm>
              <a:off x="4800" y="3264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8179" name="Text Box 51"/>
          <p:cNvSpPr txBox="1">
            <a:spLocks noChangeArrowheads="1"/>
          </p:cNvSpPr>
          <p:nvPr/>
        </p:nvSpPr>
        <p:spPr bwMode="auto">
          <a:xfrm>
            <a:off x="2725739" y="2857500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</p:spTree>
    <p:extLst>
      <p:ext uri="{BB962C8B-B14F-4D97-AF65-F5344CB8AC3E}">
        <p14:creationId xmlns:p14="http://schemas.microsoft.com/office/powerpoint/2010/main" val="182208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  <p:bldP spid="48132" grpId="0"/>
      <p:bldP spid="48133" grpId="0"/>
      <p:bldP spid="48134" grpId="0"/>
      <p:bldP spid="48135" grpId="0"/>
      <p:bldP spid="48136" grpId="0"/>
      <p:bldP spid="48137" grpId="0"/>
      <p:bldP spid="48138" grpId="0"/>
      <p:bldP spid="48139" grpId="0"/>
      <p:bldP spid="48140" grpId="0"/>
      <p:bldP spid="481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371600" y="800100"/>
            <a:ext cx="2667000" cy="5143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复习回顾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457200" y="1690687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输入语句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971801" y="1690687"/>
            <a:ext cx="4448590" cy="5232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提示内容”；变量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57200" y="2662237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输出语句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971801" y="2662237"/>
            <a:ext cx="4786823" cy="5232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PRINT  “</a:t>
            </a:r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提示内容”；表达式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533400" y="3698081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赋值语句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2971801" y="3748087"/>
            <a:ext cx="2182008" cy="5232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变量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表达式</a:t>
            </a:r>
          </a:p>
        </p:txBody>
      </p:sp>
      <p:pic>
        <p:nvPicPr>
          <p:cNvPr id="34825" name="Picture 9" descr="0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4516041"/>
            <a:ext cx="7632401" cy="62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03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2" grpId="0" animBg="1"/>
      <p:bldP spid="348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ChangeArrowheads="1"/>
          </p:cNvSpPr>
          <p:nvPr/>
        </p:nvSpPr>
        <p:spPr bwMode="auto">
          <a:xfrm>
            <a:off x="5638800" y="114300"/>
            <a:ext cx="1066800" cy="24526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57347" name="Line 3"/>
          <p:cNvSpPr>
            <a:spLocks noChangeShapeType="1"/>
          </p:cNvSpPr>
          <p:nvPr/>
        </p:nvSpPr>
        <p:spPr bwMode="auto">
          <a:xfrm>
            <a:off x="6172200" y="342900"/>
            <a:ext cx="0" cy="132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auto">
          <a:xfrm>
            <a:off x="5029200" y="457201"/>
            <a:ext cx="2819400" cy="260747"/>
          </a:xfrm>
          <a:prstGeom prst="parallelogram">
            <a:avLst>
              <a:gd name="adj" fmla="val 202739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kumimoji="0"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a,b,c</a:t>
            </a:r>
            <a:endParaRPr kumimoji="0"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5181601" y="857250"/>
            <a:ext cx="2016125" cy="28575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zh-CN" altLang="zh-CN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0" name="Line 6"/>
          <p:cNvSpPr>
            <a:spLocks noChangeShapeType="1"/>
          </p:cNvSpPr>
          <p:nvPr/>
        </p:nvSpPr>
        <p:spPr bwMode="auto">
          <a:xfrm flipH="1">
            <a:off x="6172200" y="685800"/>
            <a:ext cx="0" cy="17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1" name="Line 7"/>
          <p:cNvSpPr>
            <a:spLocks noChangeShapeType="1"/>
          </p:cNvSpPr>
          <p:nvPr/>
        </p:nvSpPr>
        <p:spPr bwMode="auto">
          <a:xfrm>
            <a:off x="6172200" y="1143000"/>
            <a:ext cx="0" cy="17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2" name="AutoShape 8"/>
          <p:cNvSpPr>
            <a:spLocks noChangeArrowheads="1"/>
          </p:cNvSpPr>
          <p:nvPr/>
        </p:nvSpPr>
        <p:spPr bwMode="auto">
          <a:xfrm>
            <a:off x="5541963" y="1283494"/>
            <a:ext cx="1223962" cy="378619"/>
          </a:xfrm>
          <a:prstGeom prst="diamond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△≥0?</a:t>
            </a:r>
          </a:p>
        </p:txBody>
      </p:sp>
      <p:sp>
        <p:nvSpPr>
          <p:cNvPr id="57353" name="Line 9"/>
          <p:cNvSpPr>
            <a:spLocks noChangeShapeType="1"/>
          </p:cNvSpPr>
          <p:nvPr/>
        </p:nvSpPr>
        <p:spPr bwMode="auto">
          <a:xfrm>
            <a:off x="6172200" y="1657350"/>
            <a:ext cx="0" cy="17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5397500" y="1828800"/>
            <a:ext cx="1512888" cy="36076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5" name="Rectangle 11"/>
          <p:cNvSpPr>
            <a:spLocks noChangeArrowheads="1"/>
          </p:cNvSpPr>
          <p:nvPr/>
        </p:nvSpPr>
        <p:spPr bwMode="auto">
          <a:xfrm>
            <a:off x="5397500" y="2361010"/>
            <a:ext cx="1512888" cy="40005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6" name="AutoShape 12"/>
          <p:cNvSpPr>
            <a:spLocks noChangeArrowheads="1"/>
          </p:cNvSpPr>
          <p:nvPr/>
        </p:nvSpPr>
        <p:spPr bwMode="auto">
          <a:xfrm>
            <a:off x="5562601" y="2932510"/>
            <a:ext cx="1223963" cy="378619"/>
          </a:xfrm>
          <a:prstGeom prst="diamond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△= 0?</a:t>
            </a:r>
          </a:p>
        </p:txBody>
      </p:sp>
      <p:sp>
        <p:nvSpPr>
          <p:cNvPr id="57357" name="Rectangle 13"/>
          <p:cNvSpPr>
            <a:spLocks noChangeArrowheads="1"/>
          </p:cNvSpPr>
          <p:nvPr/>
        </p:nvSpPr>
        <p:spPr bwMode="auto">
          <a:xfrm>
            <a:off x="5468938" y="3457576"/>
            <a:ext cx="1441450" cy="27027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8" name="Rectangle 14"/>
          <p:cNvSpPr>
            <a:spLocks noChangeArrowheads="1"/>
          </p:cNvSpPr>
          <p:nvPr/>
        </p:nvSpPr>
        <p:spPr bwMode="auto">
          <a:xfrm>
            <a:off x="5468938" y="3846910"/>
            <a:ext cx="1441450" cy="27027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9" name="AutoShape 15"/>
          <p:cNvSpPr>
            <a:spLocks noChangeArrowheads="1"/>
          </p:cNvSpPr>
          <p:nvPr/>
        </p:nvSpPr>
        <p:spPr bwMode="auto">
          <a:xfrm>
            <a:off x="5029200" y="4304110"/>
            <a:ext cx="2133600" cy="285750"/>
          </a:xfrm>
          <a:prstGeom prst="parallelogram">
            <a:avLst>
              <a:gd name="adj" fmla="val 140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0" name="AutoShape 16"/>
          <p:cNvSpPr>
            <a:spLocks noChangeArrowheads="1"/>
          </p:cNvSpPr>
          <p:nvPr/>
        </p:nvSpPr>
        <p:spPr bwMode="auto">
          <a:xfrm>
            <a:off x="5486400" y="4761310"/>
            <a:ext cx="1371600" cy="26789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57361" name="AutoShape 17"/>
          <p:cNvSpPr>
            <a:spLocks noChangeArrowheads="1"/>
          </p:cNvSpPr>
          <p:nvPr/>
        </p:nvSpPr>
        <p:spPr bwMode="auto">
          <a:xfrm>
            <a:off x="3810000" y="2971800"/>
            <a:ext cx="1371600" cy="285750"/>
          </a:xfrm>
          <a:prstGeom prst="parallelogram">
            <a:avLst>
              <a:gd name="adj" fmla="val 90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kumimoji="0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</p:txBody>
      </p:sp>
      <p:sp>
        <p:nvSpPr>
          <p:cNvPr id="57362" name="AutoShape 18"/>
          <p:cNvSpPr>
            <a:spLocks noChangeArrowheads="1"/>
          </p:cNvSpPr>
          <p:nvPr/>
        </p:nvSpPr>
        <p:spPr bwMode="auto">
          <a:xfrm>
            <a:off x="7010400" y="2971801"/>
            <a:ext cx="2057400" cy="432197"/>
          </a:xfrm>
          <a:prstGeom prst="parallelogram">
            <a:avLst>
              <a:gd name="adj" fmla="val 89256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原方程无实</a:t>
            </a:r>
          </a:p>
          <a:p>
            <a:pPr algn="ctr"/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数根</a:t>
            </a:r>
          </a:p>
        </p:txBody>
      </p:sp>
      <p:sp>
        <p:nvSpPr>
          <p:cNvPr id="57363" name="Line 19"/>
          <p:cNvSpPr>
            <a:spLocks noChangeShapeType="1"/>
          </p:cNvSpPr>
          <p:nvPr/>
        </p:nvSpPr>
        <p:spPr bwMode="auto">
          <a:xfrm>
            <a:off x="6172200" y="2189560"/>
            <a:ext cx="0" cy="1631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4" name="Line 20"/>
          <p:cNvSpPr>
            <a:spLocks noChangeShapeType="1"/>
          </p:cNvSpPr>
          <p:nvPr/>
        </p:nvSpPr>
        <p:spPr bwMode="auto">
          <a:xfrm>
            <a:off x="6189663" y="2761060"/>
            <a:ext cx="0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5" name="Line 21"/>
          <p:cNvSpPr>
            <a:spLocks noChangeShapeType="1"/>
          </p:cNvSpPr>
          <p:nvPr/>
        </p:nvSpPr>
        <p:spPr bwMode="auto">
          <a:xfrm>
            <a:off x="6189663" y="3332560"/>
            <a:ext cx="0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6" name="Line 22"/>
          <p:cNvSpPr>
            <a:spLocks noChangeShapeType="1"/>
          </p:cNvSpPr>
          <p:nvPr/>
        </p:nvSpPr>
        <p:spPr bwMode="auto">
          <a:xfrm>
            <a:off x="6189663" y="3732610"/>
            <a:ext cx="0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7" name="Line 23"/>
          <p:cNvSpPr>
            <a:spLocks noChangeShapeType="1"/>
          </p:cNvSpPr>
          <p:nvPr/>
        </p:nvSpPr>
        <p:spPr bwMode="auto">
          <a:xfrm>
            <a:off x="6172201" y="4132660"/>
            <a:ext cx="17463" cy="1631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8" name="Line 24"/>
          <p:cNvSpPr>
            <a:spLocks noChangeShapeType="1"/>
          </p:cNvSpPr>
          <p:nvPr/>
        </p:nvSpPr>
        <p:spPr bwMode="auto">
          <a:xfrm>
            <a:off x="6172200" y="4589860"/>
            <a:ext cx="0" cy="21074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9" name="Line 25"/>
          <p:cNvSpPr>
            <a:spLocks noChangeShapeType="1"/>
          </p:cNvSpPr>
          <p:nvPr/>
        </p:nvSpPr>
        <p:spPr bwMode="auto">
          <a:xfrm flipH="1">
            <a:off x="6172200" y="4686300"/>
            <a:ext cx="1981200" cy="178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0" name="Line 26"/>
          <p:cNvSpPr>
            <a:spLocks noChangeShapeType="1"/>
          </p:cNvSpPr>
          <p:nvPr/>
        </p:nvSpPr>
        <p:spPr bwMode="auto">
          <a:xfrm>
            <a:off x="4572001" y="4686300"/>
            <a:ext cx="1558925" cy="178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1" name="Line 27"/>
          <p:cNvSpPr>
            <a:spLocks noChangeShapeType="1"/>
          </p:cNvSpPr>
          <p:nvPr/>
        </p:nvSpPr>
        <p:spPr bwMode="auto">
          <a:xfrm flipH="1" flipV="1">
            <a:off x="4572000" y="3275410"/>
            <a:ext cx="0" cy="1428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2" name="Line 28"/>
          <p:cNvSpPr>
            <a:spLocks noChangeShapeType="1"/>
          </p:cNvSpPr>
          <p:nvPr/>
        </p:nvSpPr>
        <p:spPr bwMode="auto">
          <a:xfrm flipH="1" flipV="1">
            <a:off x="8153400" y="3446860"/>
            <a:ext cx="0" cy="1257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3" name="Line 29"/>
          <p:cNvSpPr>
            <a:spLocks noChangeShapeType="1"/>
          </p:cNvSpPr>
          <p:nvPr/>
        </p:nvSpPr>
        <p:spPr bwMode="auto">
          <a:xfrm flipH="1">
            <a:off x="4986338" y="3103960"/>
            <a:ext cx="5762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4" name="Line 30"/>
          <p:cNvSpPr>
            <a:spLocks noChangeShapeType="1"/>
          </p:cNvSpPr>
          <p:nvPr/>
        </p:nvSpPr>
        <p:spPr bwMode="auto">
          <a:xfrm flipV="1">
            <a:off x="6765926" y="1428750"/>
            <a:ext cx="1387475" cy="1666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5" name="Line 31"/>
          <p:cNvSpPr>
            <a:spLocks noChangeShapeType="1"/>
          </p:cNvSpPr>
          <p:nvPr/>
        </p:nvSpPr>
        <p:spPr bwMode="auto">
          <a:xfrm flipH="1">
            <a:off x="8153400" y="1446610"/>
            <a:ext cx="0" cy="1543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7376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299253"/>
              </p:ext>
            </p:extLst>
          </p:nvPr>
        </p:nvGraphicFramePr>
        <p:xfrm>
          <a:off x="5181600" y="857250"/>
          <a:ext cx="1944688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1" name="公式" r:id="rId3" imgW="812520" imgH="203040" progId="Equation.3">
                  <p:embed/>
                </p:oleObj>
              </mc:Choice>
              <mc:Fallback>
                <p:oleObj name="公式" r:id="rId3" imgW="8125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857250"/>
                        <a:ext cx="1944688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77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653515"/>
              </p:ext>
            </p:extLst>
          </p:nvPr>
        </p:nvGraphicFramePr>
        <p:xfrm>
          <a:off x="5562600" y="1771651"/>
          <a:ext cx="1066800" cy="441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2" name="公式" r:id="rId5" imgW="596880" imgH="406080" progId="Equation.3">
                  <p:embed/>
                </p:oleObj>
              </mc:Choice>
              <mc:Fallback>
                <p:oleObj name="公式" r:id="rId5" imgW="5968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1771651"/>
                        <a:ext cx="1066800" cy="4417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78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339516"/>
              </p:ext>
            </p:extLst>
          </p:nvPr>
        </p:nvGraphicFramePr>
        <p:xfrm>
          <a:off x="5486400" y="2343150"/>
          <a:ext cx="1295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3" name="公式" r:id="rId7" imgW="520560" imgH="431640" progId="Equation.3">
                  <p:embed/>
                </p:oleObj>
              </mc:Choice>
              <mc:Fallback>
                <p:oleObj name="公式" r:id="rId7" imgW="5205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343150"/>
                        <a:ext cx="12954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79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382137"/>
              </p:ext>
            </p:extLst>
          </p:nvPr>
        </p:nvGraphicFramePr>
        <p:xfrm>
          <a:off x="5468938" y="3417094"/>
          <a:ext cx="1312862" cy="315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4" name="公式" r:id="rId9" imgW="672840" imgH="215640" progId="Equation.3">
                  <p:embed/>
                </p:oleObj>
              </mc:Choice>
              <mc:Fallback>
                <p:oleObj name="公式" r:id="rId9" imgW="6728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8938" y="3417094"/>
                        <a:ext cx="1312862" cy="315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80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203965"/>
              </p:ext>
            </p:extLst>
          </p:nvPr>
        </p:nvGraphicFramePr>
        <p:xfrm>
          <a:off x="5468938" y="3802856"/>
          <a:ext cx="1312862" cy="315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5" name="公式" r:id="rId11" imgW="672840" imgH="215640" progId="Equation.3">
                  <p:embed/>
                </p:oleObj>
              </mc:Choice>
              <mc:Fallback>
                <p:oleObj name="公式" r:id="rId11" imgW="6728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8938" y="3802856"/>
                        <a:ext cx="1312862" cy="315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81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591962"/>
              </p:ext>
            </p:extLst>
          </p:nvPr>
        </p:nvGraphicFramePr>
        <p:xfrm>
          <a:off x="5486400" y="4319588"/>
          <a:ext cx="1219200" cy="270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6" name="公式" r:id="rId13" imgW="736560" imgH="215640" progId="Equation.3">
                  <p:embed/>
                </p:oleObj>
              </mc:Choice>
              <mc:Fallback>
                <p:oleObj name="公式" r:id="rId13" imgW="7365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319588"/>
                        <a:ext cx="1219200" cy="2702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82" name="Text Box 38"/>
          <p:cNvSpPr txBox="1">
            <a:spLocks noChangeArrowheads="1"/>
          </p:cNvSpPr>
          <p:nvPr/>
        </p:nvSpPr>
        <p:spPr bwMode="auto">
          <a:xfrm>
            <a:off x="7108285" y="1433065"/>
            <a:ext cx="35137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57383" name="Text Box 39"/>
          <p:cNvSpPr txBox="1">
            <a:spLocks noChangeArrowheads="1"/>
          </p:cNvSpPr>
          <p:nvPr/>
        </p:nvSpPr>
        <p:spPr bwMode="auto">
          <a:xfrm>
            <a:off x="6261100" y="1553766"/>
            <a:ext cx="35137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57384" name="Text Box 40"/>
          <p:cNvSpPr txBox="1">
            <a:spLocks noChangeArrowheads="1"/>
          </p:cNvSpPr>
          <p:nvPr/>
        </p:nvSpPr>
        <p:spPr bwMode="auto">
          <a:xfrm>
            <a:off x="5167819" y="3077528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57385" name="Text Box 41"/>
          <p:cNvSpPr txBox="1">
            <a:spLocks noChangeArrowheads="1"/>
          </p:cNvSpPr>
          <p:nvPr/>
        </p:nvSpPr>
        <p:spPr bwMode="auto">
          <a:xfrm>
            <a:off x="6324600" y="3200400"/>
            <a:ext cx="3492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0" lang="en-US" alt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57386" name="Rectangle 42"/>
          <p:cNvSpPr>
            <a:spLocks noChangeArrowheads="1"/>
          </p:cNvSpPr>
          <p:nvPr/>
        </p:nvSpPr>
        <p:spPr bwMode="auto">
          <a:xfrm>
            <a:off x="1825" y="756226"/>
            <a:ext cx="363589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/>
            <a:r>
              <a:rPr kumimoji="0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〖</a:t>
            </a:r>
            <a:r>
              <a:rPr kumimoji="0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例</a:t>
            </a:r>
            <a:r>
              <a:rPr kumimoji="0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3〗</a:t>
            </a:r>
            <a:r>
              <a:rPr kumimoji="0"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编写程序，输入</a:t>
            </a:r>
          </a:p>
          <a:p>
            <a:pPr algn="l"/>
            <a:r>
              <a:rPr kumimoji="0"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一元二次方程</a:t>
            </a:r>
            <a:endParaRPr kumimoji="0"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7387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061399"/>
              </p:ext>
            </p:extLst>
          </p:nvPr>
        </p:nvGraphicFramePr>
        <p:xfrm>
          <a:off x="230425" y="1502718"/>
          <a:ext cx="2286000" cy="355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7" name="Equation" r:id="rId15" imgW="965200" imgH="203200" progId="Equation.DSMT4">
                  <p:embed/>
                </p:oleObj>
              </mc:Choice>
              <mc:Fallback>
                <p:oleObj name="Equation" r:id="rId15" imgW="965200" imgH="203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425" y="1502718"/>
                        <a:ext cx="2286000" cy="3559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88" name="Rectangle 44"/>
          <p:cNvSpPr>
            <a:spLocks noChangeArrowheads="1"/>
          </p:cNvSpPr>
          <p:nvPr/>
        </p:nvSpPr>
        <p:spPr bwMode="auto">
          <a:xfrm>
            <a:off x="154225" y="1809452"/>
            <a:ext cx="4191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kumimoji="0"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的系数</a:t>
            </a:r>
            <a:r>
              <a:rPr kumimoji="0"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,</a:t>
            </a:r>
            <a:r>
              <a:rPr kumimoji="0"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输出它的实数根</a:t>
            </a:r>
            <a:endParaRPr kumimoji="0"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7389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59833"/>
              </p:ext>
            </p:extLst>
          </p:nvPr>
        </p:nvGraphicFramePr>
        <p:xfrm>
          <a:off x="2668825" y="1559867"/>
          <a:ext cx="8953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8" name="公式" r:id="rId17" imgW="469800" imgH="203040" progId="Equation.3">
                  <p:embed/>
                </p:oleObj>
              </mc:Choice>
              <mc:Fallback>
                <p:oleObj name="公式" r:id="rId17" imgW="4698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825" y="1559867"/>
                        <a:ext cx="895350" cy="29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321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7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57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57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5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7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7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7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7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57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57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57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57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  <p:bldP spid="57347" grpId="0" animBg="1"/>
      <p:bldP spid="57348" grpId="0" animBg="1"/>
      <p:bldP spid="57349" grpId="0" animBg="1"/>
      <p:bldP spid="57350" grpId="0" animBg="1"/>
      <p:bldP spid="57351" grpId="0" animBg="1"/>
      <p:bldP spid="57352" grpId="0" animBg="1"/>
      <p:bldP spid="57353" grpId="0" animBg="1"/>
      <p:bldP spid="57354" grpId="0" animBg="1"/>
      <p:bldP spid="57355" grpId="0" animBg="1"/>
      <p:bldP spid="57356" grpId="0" animBg="1"/>
      <p:bldP spid="57357" grpId="0" animBg="1"/>
      <p:bldP spid="57358" grpId="0" animBg="1"/>
      <p:bldP spid="57359" grpId="0" animBg="1"/>
      <p:bldP spid="57360" grpId="0" animBg="1"/>
      <p:bldP spid="57361" grpId="0" animBg="1"/>
      <p:bldP spid="57362" grpId="0" animBg="1"/>
      <p:bldP spid="57363" grpId="0" animBg="1"/>
      <p:bldP spid="57364" grpId="0" animBg="1"/>
      <p:bldP spid="57365" grpId="0" animBg="1"/>
      <p:bldP spid="57366" grpId="0" animBg="1"/>
      <p:bldP spid="57367" grpId="0" animBg="1"/>
      <p:bldP spid="57368" grpId="0" animBg="1"/>
      <p:bldP spid="57369" grpId="0" animBg="1"/>
      <p:bldP spid="57370" grpId="0" animBg="1"/>
      <p:bldP spid="57371" grpId="0" animBg="1"/>
      <p:bldP spid="57372" grpId="0" animBg="1"/>
      <p:bldP spid="57373" grpId="0" animBg="1"/>
      <p:bldP spid="57374" grpId="0" animBg="1"/>
      <p:bldP spid="57375" grpId="0" animBg="1"/>
      <p:bldP spid="57382" grpId="0"/>
      <p:bldP spid="57383" grpId="0"/>
      <p:bldP spid="57384" grpId="0"/>
      <p:bldP spid="5738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5638800" y="114300"/>
            <a:ext cx="1066800" cy="24526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58371" name="Line 3"/>
          <p:cNvSpPr>
            <a:spLocks noChangeShapeType="1"/>
          </p:cNvSpPr>
          <p:nvPr/>
        </p:nvSpPr>
        <p:spPr bwMode="auto">
          <a:xfrm>
            <a:off x="6172200" y="342900"/>
            <a:ext cx="0" cy="132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5029200" y="457201"/>
            <a:ext cx="2819400" cy="260747"/>
          </a:xfrm>
          <a:prstGeom prst="parallelogram">
            <a:avLst>
              <a:gd name="adj" fmla="val 202739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kumimoji="0"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a,b,c</a:t>
            </a:r>
            <a:endParaRPr kumimoji="0"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5181601" y="857250"/>
            <a:ext cx="2016125" cy="28575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zh-CN" altLang="zh-CN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 flipH="1">
            <a:off x="6172200" y="685800"/>
            <a:ext cx="0" cy="17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>
            <a:off x="6172200" y="1143000"/>
            <a:ext cx="0" cy="17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6" name="AutoShape 8"/>
          <p:cNvSpPr>
            <a:spLocks noChangeArrowheads="1"/>
          </p:cNvSpPr>
          <p:nvPr/>
        </p:nvSpPr>
        <p:spPr bwMode="auto">
          <a:xfrm>
            <a:off x="5541963" y="1283494"/>
            <a:ext cx="1223962" cy="378619"/>
          </a:xfrm>
          <a:prstGeom prst="diamond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△≥0?</a:t>
            </a:r>
          </a:p>
        </p:txBody>
      </p:sp>
      <p:sp>
        <p:nvSpPr>
          <p:cNvPr id="58377" name="Line 9"/>
          <p:cNvSpPr>
            <a:spLocks noChangeShapeType="1"/>
          </p:cNvSpPr>
          <p:nvPr/>
        </p:nvSpPr>
        <p:spPr bwMode="auto">
          <a:xfrm>
            <a:off x="6172200" y="1657350"/>
            <a:ext cx="0" cy="17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5397500" y="1828800"/>
            <a:ext cx="1512888" cy="36076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5397500" y="2361010"/>
            <a:ext cx="1512888" cy="40005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0" name="AutoShape 12"/>
          <p:cNvSpPr>
            <a:spLocks noChangeArrowheads="1"/>
          </p:cNvSpPr>
          <p:nvPr/>
        </p:nvSpPr>
        <p:spPr bwMode="auto">
          <a:xfrm>
            <a:off x="5562601" y="2932510"/>
            <a:ext cx="1223963" cy="378619"/>
          </a:xfrm>
          <a:prstGeom prst="diamond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△= 0?</a:t>
            </a:r>
          </a:p>
        </p:txBody>
      </p:sp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5468938" y="3457576"/>
            <a:ext cx="1441450" cy="27027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2" name="Rectangle 14"/>
          <p:cNvSpPr>
            <a:spLocks noChangeArrowheads="1"/>
          </p:cNvSpPr>
          <p:nvPr/>
        </p:nvSpPr>
        <p:spPr bwMode="auto">
          <a:xfrm>
            <a:off x="5468938" y="3846910"/>
            <a:ext cx="1441450" cy="27027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3" name="AutoShape 15"/>
          <p:cNvSpPr>
            <a:spLocks noChangeArrowheads="1"/>
          </p:cNvSpPr>
          <p:nvPr/>
        </p:nvSpPr>
        <p:spPr bwMode="auto">
          <a:xfrm>
            <a:off x="5029200" y="4304110"/>
            <a:ext cx="2133600" cy="285750"/>
          </a:xfrm>
          <a:prstGeom prst="parallelogram">
            <a:avLst>
              <a:gd name="adj" fmla="val 140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4" name="AutoShape 16"/>
          <p:cNvSpPr>
            <a:spLocks noChangeArrowheads="1"/>
          </p:cNvSpPr>
          <p:nvPr/>
        </p:nvSpPr>
        <p:spPr bwMode="auto">
          <a:xfrm>
            <a:off x="5486400" y="4761310"/>
            <a:ext cx="1371600" cy="26789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58385" name="AutoShape 17"/>
          <p:cNvSpPr>
            <a:spLocks noChangeArrowheads="1"/>
          </p:cNvSpPr>
          <p:nvPr/>
        </p:nvSpPr>
        <p:spPr bwMode="auto">
          <a:xfrm>
            <a:off x="4114800" y="2971800"/>
            <a:ext cx="1371600" cy="285750"/>
          </a:xfrm>
          <a:prstGeom prst="parallelogram">
            <a:avLst>
              <a:gd name="adj" fmla="val 90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kumimoji="0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</p:txBody>
      </p:sp>
      <p:sp>
        <p:nvSpPr>
          <p:cNvPr id="58386" name="AutoShape 18"/>
          <p:cNvSpPr>
            <a:spLocks noChangeArrowheads="1"/>
          </p:cNvSpPr>
          <p:nvPr/>
        </p:nvSpPr>
        <p:spPr bwMode="auto">
          <a:xfrm>
            <a:off x="7010400" y="2971801"/>
            <a:ext cx="2057400" cy="432197"/>
          </a:xfrm>
          <a:prstGeom prst="parallelogram">
            <a:avLst>
              <a:gd name="adj" fmla="val 89256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原方程无</a:t>
            </a:r>
          </a:p>
          <a:p>
            <a:pPr algn="ctr"/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实数根</a:t>
            </a:r>
          </a:p>
        </p:txBody>
      </p:sp>
      <p:sp>
        <p:nvSpPr>
          <p:cNvPr id="58387" name="Line 19"/>
          <p:cNvSpPr>
            <a:spLocks noChangeShapeType="1"/>
          </p:cNvSpPr>
          <p:nvPr/>
        </p:nvSpPr>
        <p:spPr bwMode="auto">
          <a:xfrm>
            <a:off x="6172200" y="2189560"/>
            <a:ext cx="0" cy="1631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8" name="Line 20"/>
          <p:cNvSpPr>
            <a:spLocks noChangeShapeType="1"/>
          </p:cNvSpPr>
          <p:nvPr/>
        </p:nvSpPr>
        <p:spPr bwMode="auto">
          <a:xfrm>
            <a:off x="6189663" y="2761060"/>
            <a:ext cx="0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9" name="Line 21"/>
          <p:cNvSpPr>
            <a:spLocks noChangeShapeType="1"/>
          </p:cNvSpPr>
          <p:nvPr/>
        </p:nvSpPr>
        <p:spPr bwMode="auto">
          <a:xfrm>
            <a:off x="6189663" y="3332560"/>
            <a:ext cx="0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90" name="Line 22"/>
          <p:cNvSpPr>
            <a:spLocks noChangeShapeType="1"/>
          </p:cNvSpPr>
          <p:nvPr/>
        </p:nvSpPr>
        <p:spPr bwMode="auto">
          <a:xfrm>
            <a:off x="6189663" y="3732610"/>
            <a:ext cx="0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91" name="Line 23"/>
          <p:cNvSpPr>
            <a:spLocks noChangeShapeType="1"/>
          </p:cNvSpPr>
          <p:nvPr/>
        </p:nvSpPr>
        <p:spPr bwMode="auto">
          <a:xfrm>
            <a:off x="6172201" y="4132660"/>
            <a:ext cx="17463" cy="1631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92" name="Line 24"/>
          <p:cNvSpPr>
            <a:spLocks noChangeShapeType="1"/>
          </p:cNvSpPr>
          <p:nvPr/>
        </p:nvSpPr>
        <p:spPr bwMode="auto">
          <a:xfrm>
            <a:off x="6172200" y="4589860"/>
            <a:ext cx="0" cy="21074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93" name="Line 25"/>
          <p:cNvSpPr>
            <a:spLocks noChangeShapeType="1"/>
          </p:cNvSpPr>
          <p:nvPr/>
        </p:nvSpPr>
        <p:spPr bwMode="auto">
          <a:xfrm flipH="1">
            <a:off x="6172200" y="4686300"/>
            <a:ext cx="1981200" cy="178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94" name="Line 26"/>
          <p:cNvSpPr>
            <a:spLocks noChangeShapeType="1"/>
          </p:cNvSpPr>
          <p:nvPr/>
        </p:nvSpPr>
        <p:spPr bwMode="auto">
          <a:xfrm>
            <a:off x="4876801" y="4686300"/>
            <a:ext cx="1254125" cy="178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95" name="Line 27"/>
          <p:cNvSpPr>
            <a:spLocks noChangeShapeType="1"/>
          </p:cNvSpPr>
          <p:nvPr/>
        </p:nvSpPr>
        <p:spPr bwMode="auto">
          <a:xfrm flipH="1" flipV="1">
            <a:off x="4876800" y="3275410"/>
            <a:ext cx="0" cy="1428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96" name="Line 28"/>
          <p:cNvSpPr>
            <a:spLocks noChangeShapeType="1"/>
          </p:cNvSpPr>
          <p:nvPr/>
        </p:nvSpPr>
        <p:spPr bwMode="auto">
          <a:xfrm flipH="1" flipV="1">
            <a:off x="8153400" y="3446860"/>
            <a:ext cx="0" cy="1257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97" name="Line 29"/>
          <p:cNvSpPr>
            <a:spLocks noChangeShapeType="1"/>
          </p:cNvSpPr>
          <p:nvPr/>
        </p:nvSpPr>
        <p:spPr bwMode="auto">
          <a:xfrm flipH="1">
            <a:off x="5257800" y="3103960"/>
            <a:ext cx="304800" cy="3929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98" name="Line 30"/>
          <p:cNvSpPr>
            <a:spLocks noChangeShapeType="1"/>
          </p:cNvSpPr>
          <p:nvPr/>
        </p:nvSpPr>
        <p:spPr bwMode="auto">
          <a:xfrm flipV="1">
            <a:off x="6765926" y="1428750"/>
            <a:ext cx="1387475" cy="1666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99" name="Line 31"/>
          <p:cNvSpPr>
            <a:spLocks noChangeShapeType="1"/>
          </p:cNvSpPr>
          <p:nvPr/>
        </p:nvSpPr>
        <p:spPr bwMode="auto">
          <a:xfrm flipH="1">
            <a:off x="8153400" y="1446610"/>
            <a:ext cx="0" cy="1543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8400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781454"/>
              </p:ext>
            </p:extLst>
          </p:nvPr>
        </p:nvGraphicFramePr>
        <p:xfrm>
          <a:off x="5181600" y="857250"/>
          <a:ext cx="1944688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3" name="公式" r:id="rId3" imgW="812520" imgH="203040" progId="Equation.3">
                  <p:embed/>
                </p:oleObj>
              </mc:Choice>
              <mc:Fallback>
                <p:oleObj name="公式" r:id="rId3" imgW="8125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857250"/>
                        <a:ext cx="1944688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401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149512"/>
              </p:ext>
            </p:extLst>
          </p:nvPr>
        </p:nvGraphicFramePr>
        <p:xfrm>
          <a:off x="5562600" y="1771651"/>
          <a:ext cx="1066800" cy="441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4" name="公式" r:id="rId5" imgW="596880" imgH="406080" progId="Equation.3">
                  <p:embed/>
                </p:oleObj>
              </mc:Choice>
              <mc:Fallback>
                <p:oleObj name="公式" r:id="rId5" imgW="5968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1771651"/>
                        <a:ext cx="1066800" cy="4417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402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879561"/>
              </p:ext>
            </p:extLst>
          </p:nvPr>
        </p:nvGraphicFramePr>
        <p:xfrm>
          <a:off x="5486400" y="2343150"/>
          <a:ext cx="1295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5" name="公式" r:id="rId7" imgW="520560" imgH="431640" progId="Equation.3">
                  <p:embed/>
                </p:oleObj>
              </mc:Choice>
              <mc:Fallback>
                <p:oleObj name="公式" r:id="rId7" imgW="5205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343150"/>
                        <a:ext cx="12954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403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829947"/>
              </p:ext>
            </p:extLst>
          </p:nvPr>
        </p:nvGraphicFramePr>
        <p:xfrm>
          <a:off x="5468938" y="3417094"/>
          <a:ext cx="1312862" cy="315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6" name="公式" r:id="rId9" imgW="672840" imgH="215640" progId="Equation.3">
                  <p:embed/>
                </p:oleObj>
              </mc:Choice>
              <mc:Fallback>
                <p:oleObj name="公式" r:id="rId9" imgW="6728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8938" y="3417094"/>
                        <a:ext cx="1312862" cy="315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404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2308530"/>
              </p:ext>
            </p:extLst>
          </p:nvPr>
        </p:nvGraphicFramePr>
        <p:xfrm>
          <a:off x="5468938" y="3802856"/>
          <a:ext cx="1312862" cy="315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7" name="公式" r:id="rId11" imgW="672840" imgH="215640" progId="Equation.3">
                  <p:embed/>
                </p:oleObj>
              </mc:Choice>
              <mc:Fallback>
                <p:oleObj name="公式" r:id="rId11" imgW="6728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8938" y="3802856"/>
                        <a:ext cx="1312862" cy="315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405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065193"/>
              </p:ext>
            </p:extLst>
          </p:nvPr>
        </p:nvGraphicFramePr>
        <p:xfrm>
          <a:off x="5486400" y="4319588"/>
          <a:ext cx="1219200" cy="270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8" name="公式" r:id="rId13" imgW="736560" imgH="215640" progId="Equation.3">
                  <p:embed/>
                </p:oleObj>
              </mc:Choice>
              <mc:Fallback>
                <p:oleObj name="公式" r:id="rId13" imgW="7365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319588"/>
                        <a:ext cx="1219200" cy="2702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406" name="Text Box 38"/>
          <p:cNvSpPr txBox="1">
            <a:spLocks noChangeArrowheads="1"/>
          </p:cNvSpPr>
          <p:nvPr/>
        </p:nvSpPr>
        <p:spPr bwMode="auto">
          <a:xfrm>
            <a:off x="6934200" y="1200150"/>
            <a:ext cx="35137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58407" name="Text Box 39"/>
          <p:cNvSpPr txBox="1">
            <a:spLocks noChangeArrowheads="1"/>
          </p:cNvSpPr>
          <p:nvPr/>
        </p:nvSpPr>
        <p:spPr bwMode="auto">
          <a:xfrm>
            <a:off x="6261100" y="1553766"/>
            <a:ext cx="35137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58408" name="Text Box 40"/>
          <p:cNvSpPr txBox="1">
            <a:spLocks noChangeArrowheads="1"/>
          </p:cNvSpPr>
          <p:nvPr/>
        </p:nvSpPr>
        <p:spPr bwMode="auto">
          <a:xfrm>
            <a:off x="5410200" y="2857500"/>
            <a:ext cx="35137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58409" name="Text Box 41"/>
          <p:cNvSpPr txBox="1">
            <a:spLocks noChangeArrowheads="1"/>
          </p:cNvSpPr>
          <p:nvPr/>
        </p:nvSpPr>
        <p:spPr bwMode="auto">
          <a:xfrm>
            <a:off x="6324600" y="3200400"/>
            <a:ext cx="3492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0" lang="en-US" alt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58410" name="AutoShape 42"/>
          <p:cNvSpPr>
            <a:spLocks noChangeArrowheads="1"/>
          </p:cNvSpPr>
          <p:nvPr/>
        </p:nvSpPr>
        <p:spPr bwMode="auto">
          <a:xfrm>
            <a:off x="1234480" y="269258"/>
            <a:ext cx="2880320" cy="4757848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INPUT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*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-4*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*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&gt;=0  THEN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=-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/(2*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=SQR (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 /(2*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IF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=0  THEN 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PRINT “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1=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2=”;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ELSE</a:t>
            </a:r>
          </a:p>
          <a:p>
            <a:pPr algn="l"/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PRINT “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1,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2=”;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endParaRPr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END IF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PRINT  “No real root!”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14044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8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8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8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84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84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4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4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4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84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250825" y="86916"/>
            <a:ext cx="8301038" cy="493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 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编写程序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使得任意输入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个整数按大到小的</a:t>
            </a:r>
            <a:r>
              <a:rPr kumimoji="0"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顺序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输出。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468314" y="756345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算法分析：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468314" y="1218010"/>
            <a:ext cx="8135937" cy="137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算法思想：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个数两两比较，确定大小。按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输入，要按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输出，关键要找到最大值，将它赋值给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，中值赋给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，最小值赋给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541137" y="2664288"/>
            <a:ext cx="39966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第一步  输入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个整数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526021" y="3144495"/>
            <a:ext cx="70743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第二步  将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比较，并把小者赋给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，大的赋给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526021" y="3606160"/>
            <a:ext cx="67313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第三步  将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比较，并把小者赋给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，大的赋给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490755" y="4046393"/>
            <a:ext cx="67665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第四步  将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比较，并把小者赋给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，大的赋给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526021" y="4515966"/>
            <a:ext cx="38427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第五步  按顺序输出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24421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  <p:bldP spid="51205" grpId="0"/>
      <p:bldP spid="51206" grpId="0"/>
      <p:bldP spid="51207" grpId="0"/>
      <p:bldP spid="51208" grpId="0"/>
      <p:bldP spid="5120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1908175" y="95250"/>
            <a:ext cx="935038" cy="30361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1219201" y="571500"/>
            <a:ext cx="2028825" cy="325041"/>
          </a:xfrm>
          <a:prstGeom prst="parallelogram">
            <a:avLst>
              <a:gd name="adj" fmla="val 117033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kumimoji="0"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a,b,c</a:t>
            </a:r>
            <a:endParaRPr kumimoji="0"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1692276" y="1046560"/>
            <a:ext cx="1152525" cy="431006"/>
          </a:xfrm>
          <a:prstGeom prst="diamond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1619251" y="1964532"/>
            <a:ext cx="1152525" cy="431006"/>
          </a:xfrm>
          <a:prstGeom prst="diamond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1619251" y="2937273"/>
            <a:ext cx="1152525" cy="431006"/>
          </a:xfrm>
          <a:prstGeom prst="diamond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1143000" y="4017169"/>
            <a:ext cx="1905000" cy="325041"/>
          </a:xfrm>
          <a:prstGeom prst="parallelogram">
            <a:avLst>
              <a:gd name="adj" fmla="val 10989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kumimoji="0"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a,b,c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1763714" y="4611291"/>
            <a:ext cx="935037" cy="30360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2339975" y="398860"/>
            <a:ext cx="0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2" name="Line 10"/>
          <p:cNvSpPr>
            <a:spLocks noChangeShapeType="1"/>
          </p:cNvSpPr>
          <p:nvPr/>
        </p:nvSpPr>
        <p:spPr bwMode="auto">
          <a:xfrm>
            <a:off x="2268538" y="884635"/>
            <a:ext cx="0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3" name="Line 11"/>
          <p:cNvSpPr>
            <a:spLocks noChangeShapeType="1"/>
          </p:cNvSpPr>
          <p:nvPr/>
        </p:nvSpPr>
        <p:spPr bwMode="auto">
          <a:xfrm>
            <a:off x="2268538" y="1478756"/>
            <a:ext cx="0" cy="485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4" name="Line 12"/>
          <p:cNvSpPr>
            <a:spLocks noChangeShapeType="1"/>
          </p:cNvSpPr>
          <p:nvPr/>
        </p:nvSpPr>
        <p:spPr bwMode="auto">
          <a:xfrm>
            <a:off x="2195513" y="2451497"/>
            <a:ext cx="0" cy="485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5" name="Line 13"/>
          <p:cNvSpPr>
            <a:spLocks noChangeShapeType="1"/>
          </p:cNvSpPr>
          <p:nvPr/>
        </p:nvSpPr>
        <p:spPr bwMode="auto">
          <a:xfrm>
            <a:off x="2195513" y="3369469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6" name="Line 14"/>
          <p:cNvSpPr>
            <a:spLocks noChangeShapeType="1"/>
          </p:cNvSpPr>
          <p:nvPr/>
        </p:nvSpPr>
        <p:spPr bwMode="auto">
          <a:xfrm>
            <a:off x="2195513" y="4341019"/>
            <a:ext cx="0" cy="27027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3203575" y="1208485"/>
            <a:ext cx="647700" cy="21550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3203575" y="1532335"/>
            <a:ext cx="647700" cy="21550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3203575" y="1857375"/>
            <a:ext cx="647700" cy="215504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</a:p>
        </p:txBody>
      </p:sp>
      <p:sp>
        <p:nvSpPr>
          <p:cNvPr id="33810" name="Rectangle 18"/>
          <p:cNvSpPr>
            <a:spLocks noChangeArrowheads="1"/>
          </p:cNvSpPr>
          <p:nvPr/>
        </p:nvSpPr>
        <p:spPr bwMode="auto">
          <a:xfrm>
            <a:off x="179389" y="2126456"/>
            <a:ext cx="720725" cy="215504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3811" name="Rectangle 19"/>
          <p:cNvSpPr>
            <a:spLocks noChangeArrowheads="1"/>
          </p:cNvSpPr>
          <p:nvPr/>
        </p:nvSpPr>
        <p:spPr bwMode="auto">
          <a:xfrm>
            <a:off x="179389" y="2451498"/>
            <a:ext cx="720725" cy="21550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3812" name="Rectangle 20"/>
          <p:cNvSpPr>
            <a:spLocks noChangeArrowheads="1"/>
          </p:cNvSpPr>
          <p:nvPr/>
        </p:nvSpPr>
        <p:spPr bwMode="auto">
          <a:xfrm>
            <a:off x="179389" y="2775348"/>
            <a:ext cx="720725" cy="21550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</a:p>
        </p:txBody>
      </p:sp>
      <p:sp>
        <p:nvSpPr>
          <p:cNvPr id="33813" name="Rectangle 21"/>
          <p:cNvSpPr>
            <a:spLocks noChangeArrowheads="1"/>
          </p:cNvSpPr>
          <p:nvPr/>
        </p:nvSpPr>
        <p:spPr bwMode="auto">
          <a:xfrm>
            <a:off x="3203576" y="3746898"/>
            <a:ext cx="720725" cy="21550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</a:p>
        </p:txBody>
      </p:sp>
      <p:sp>
        <p:nvSpPr>
          <p:cNvPr id="33814" name="Rectangle 22"/>
          <p:cNvSpPr>
            <a:spLocks noChangeArrowheads="1"/>
          </p:cNvSpPr>
          <p:nvPr/>
        </p:nvSpPr>
        <p:spPr bwMode="auto">
          <a:xfrm>
            <a:off x="3203576" y="3423048"/>
            <a:ext cx="720725" cy="21550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3815" name="Rectangle 23"/>
          <p:cNvSpPr>
            <a:spLocks noChangeArrowheads="1"/>
          </p:cNvSpPr>
          <p:nvPr/>
        </p:nvSpPr>
        <p:spPr bwMode="auto">
          <a:xfrm>
            <a:off x="3203576" y="3099198"/>
            <a:ext cx="720725" cy="21550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3816" name="Line 24"/>
          <p:cNvSpPr>
            <a:spLocks noChangeShapeType="1"/>
          </p:cNvSpPr>
          <p:nvPr/>
        </p:nvSpPr>
        <p:spPr bwMode="auto">
          <a:xfrm>
            <a:off x="2843213" y="1263254"/>
            <a:ext cx="3603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17" name="Line 25"/>
          <p:cNvSpPr>
            <a:spLocks noChangeShapeType="1"/>
          </p:cNvSpPr>
          <p:nvPr/>
        </p:nvSpPr>
        <p:spPr bwMode="auto">
          <a:xfrm>
            <a:off x="3492500" y="1425179"/>
            <a:ext cx="0" cy="10715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18" name="Line 26"/>
          <p:cNvSpPr>
            <a:spLocks noChangeShapeType="1"/>
          </p:cNvSpPr>
          <p:nvPr/>
        </p:nvSpPr>
        <p:spPr bwMode="auto">
          <a:xfrm>
            <a:off x="3492500" y="1750219"/>
            <a:ext cx="0" cy="10715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19" name="Line 27"/>
          <p:cNvSpPr>
            <a:spLocks noChangeShapeType="1"/>
          </p:cNvSpPr>
          <p:nvPr/>
        </p:nvSpPr>
        <p:spPr bwMode="auto">
          <a:xfrm flipH="1">
            <a:off x="2339975" y="1910954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0" name="Line 28"/>
          <p:cNvSpPr>
            <a:spLocks noChangeShapeType="1"/>
          </p:cNvSpPr>
          <p:nvPr/>
        </p:nvSpPr>
        <p:spPr bwMode="auto">
          <a:xfrm flipH="1">
            <a:off x="900114" y="2181225"/>
            <a:ext cx="719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914400" y="2857500"/>
            <a:ext cx="1219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3" name="Line 31"/>
          <p:cNvSpPr>
            <a:spLocks noChangeShapeType="1"/>
          </p:cNvSpPr>
          <p:nvPr/>
        </p:nvSpPr>
        <p:spPr bwMode="auto">
          <a:xfrm>
            <a:off x="2771775" y="3152775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4" name="Line 32"/>
          <p:cNvSpPr>
            <a:spLocks noChangeShapeType="1"/>
          </p:cNvSpPr>
          <p:nvPr/>
        </p:nvSpPr>
        <p:spPr bwMode="auto">
          <a:xfrm flipH="1">
            <a:off x="2195513" y="3801666"/>
            <a:ext cx="10080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5" name="Line 33"/>
          <p:cNvSpPr>
            <a:spLocks noChangeShapeType="1"/>
          </p:cNvSpPr>
          <p:nvPr/>
        </p:nvSpPr>
        <p:spPr bwMode="auto">
          <a:xfrm>
            <a:off x="3563938" y="3314701"/>
            <a:ext cx="0" cy="10834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6" name="Line 34"/>
          <p:cNvSpPr>
            <a:spLocks noChangeShapeType="1"/>
          </p:cNvSpPr>
          <p:nvPr/>
        </p:nvSpPr>
        <p:spPr bwMode="auto">
          <a:xfrm>
            <a:off x="3563938" y="3638551"/>
            <a:ext cx="0" cy="10834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7" name="Text Box 35"/>
          <p:cNvSpPr txBox="1">
            <a:spLocks noChangeArrowheads="1"/>
          </p:cNvSpPr>
          <p:nvPr/>
        </p:nvSpPr>
        <p:spPr bwMode="auto">
          <a:xfrm>
            <a:off x="2824163" y="953691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33828" name="Text Box 36"/>
          <p:cNvSpPr txBox="1">
            <a:spLocks noChangeArrowheads="1"/>
          </p:cNvSpPr>
          <p:nvPr/>
        </p:nvSpPr>
        <p:spPr bwMode="auto">
          <a:xfrm>
            <a:off x="2247901" y="1440656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33829" name="Text Box 37"/>
          <p:cNvSpPr txBox="1">
            <a:spLocks noChangeArrowheads="1"/>
          </p:cNvSpPr>
          <p:nvPr/>
        </p:nvSpPr>
        <p:spPr bwMode="auto">
          <a:xfrm>
            <a:off x="1095376" y="1871662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33830" name="Text Box 38"/>
          <p:cNvSpPr txBox="1">
            <a:spLocks noChangeArrowheads="1"/>
          </p:cNvSpPr>
          <p:nvPr/>
        </p:nvSpPr>
        <p:spPr bwMode="auto">
          <a:xfrm>
            <a:off x="2124076" y="2451497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33831" name="Text Box 39"/>
          <p:cNvSpPr txBox="1">
            <a:spLocks noChangeArrowheads="1"/>
          </p:cNvSpPr>
          <p:nvPr/>
        </p:nvSpPr>
        <p:spPr bwMode="auto">
          <a:xfrm>
            <a:off x="2176463" y="327660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33832" name="Text Box 40"/>
          <p:cNvSpPr txBox="1">
            <a:spLocks noChangeArrowheads="1"/>
          </p:cNvSpPr>
          <p:nvPr/>
        </p:nvSpPr>
        <p:spPr bwMode="auto">
          <a:xfrm>
            <a:off x="2751138" y="2844404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33833" name="Rectangle 41"/>
          <p:cNvSpPr>
            <a:spLocks noChangeArrowheads="1"/>
          </p:cNvSpPr>
          <p:nvPr/>
        </p:nvSpPr>
        <p:spPr bwMode="auto">
          <a:xfrm>
            <a:off x="4328518" y="43855"/>
            <a:ext cx="2519957" cy="500181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34" name="Text Box 42"/>
          <p:cNvSpPr txBox="1">
            <a:spLocks noChangeArrowheads="1"/>
          </p:cNvSpPr>
          <p:nvPr/>
        </p:nvSpPr>
        <p:spPr bwMode="auto">
          <a:xfrm>
            <a:off x="4325344" y="88106"/>
            <a:ext cx="2214709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INPUT “</a:t>
            </a:r>
            <a:r>
              <a:rPr kumimoji="0"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a,b,c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=”;</a:t>
            </a:r>
            <a:r>
              <a:rPr kumimoji="0"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a,b,c</a:t>
            </a:r>
            <a:endParaRPr kumimoji="0"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THEN</a:t>
            </a:r>
          </a:p>
          <a:p>
            <a:pPr algn="l"/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t=a</a:t>
            </a:r>
          </a:p>
          <a:p>
            <a:pPr algn="l"/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a=b</a:t>
            </a:r>
          </a:p>
          <a:p>
            <a:pPr algn="l"/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b=t</a:t>
            </a:r>
          </a:p>
          <a:p>
            <a:pPr algn="l"/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  <a:p>
            <a:pPr algn="l"/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THEN</a:t>
            </a:r>
          </a:p>
          <a:p>
            <a:pPr algn="l"/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t=a</a:t>
            </a:r>
          </a:p>
          <a:p>
            <a:pPr algn="l"/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a=c</a:t>
            </a:r>
          </a:p>
          <a:p>
            <a:pPr algn="l"/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c=t</a:t>
            </a:r>
          </a:p>
          <a:p>
            <a:pPr algn="l"/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  <a:p>
            <a:pPr algn="l"/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THEN</a:t>
            </a:r>
          </a:p>
          <a:p>
            <a:pPr algn="l"/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t=b</a:t>
            </a:r>
          </a:p>
          <a:p>
            <a:pPr algn="l"/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b=c</a:t>
            </a:r>
          </a:p>
          <a:p>
            <a:pPr algn="l"/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c=t</a:t>
            </a:r>
          </a:p>
          <a:p>
            <a:pPr algn="l"/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  <a:p>
            <a:pPr algn="l"/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kumimoji="0"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a,b,c</a:t>
            </a:r>
            <a:endParaRPr kumimoji="0"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33835" name="Text Box 43"/>
          <p:cNvSpPr txBox="1">
            <a:spLocks noChangeArrowheads="1"/>
          </p:cNvSpPr>
          <p:nvPr/>
        </p:nvSpPr>
        <p:spPr bwMode="auto">
          <a:xfrm>
            <a:off x="3563938" y="95250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程序：</a:t>
            </a:r>
          </a:p>
        </p:txBody>
      </p:sp>
      <p:sp>
        <p:nvSpPr>
          <p:cNvPr id="33836" name="Line 44"/>
          <p:cNvSpPr>
            <a:spLocks noChangeShapeType="1"/>
          </p:cNvSpPr>
          <p:nvPr/>
        </p:nvSpPr>
        <p:spPr bwMode="auto">
          <a:xfrm>
            <a:off x="684213" y="2343151"/>
            <a:ext cx="0" cy="10834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37" name="Line 45"/>
          <p:cNvSpPr>
            <a:spLocks noChangeShapeType="1"/>
          </p:cNvSpPr>
          <p:nvPr/>
        </p:nvSpPr>
        <p:spPr bwMode="auto">
          <a:xfrm>
            <a:off x="684213" y="2667001"/>
            <a:ext cx="0" cy="10834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" name="AutoShape 7"/>
          <p:cNvSpPr>
            <a:spLocks noChangeArrowheads="1"/>
          </p:cNvSpPr>
          <p:nvPr/>
        </p:nvSpPr>
        <p:spPr bwMode="auto">
          <a:xfrm>
            <a:off x="1102322" y="4017169"/>
            <a:ext cx="1905000" cy="325041"/>
          </a:xfrm>
          <a:prstGeom prst="parallelogram">
            <a:avLst>
              <a:gd name="adj" fmla="val 10989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kumimoji="0"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a,b,c</a:t>
            </a:r>
            <a:endParaRPr kumimoji="0"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153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3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3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3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3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38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38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3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3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38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38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38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38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 nodeType="clickPar">
                      <p:stCondLst>
                        <p:cond delay="indefinite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38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38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38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38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 nodeType="clickPar">
                      <p:stCondLst>
                        <p:cond delay="indefinite"/>
                      </p:stCondLst>
                      <p:childTnLst>
                        <p:par>
                          <p:cTn id="1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38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338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338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338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38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338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 nodeType="clickPar">
                      <p:stCondLst>
                        <p:cond delay="indefinite"/>
                      </p:stCondLst>
                      <p:childTnLst>
                        <p:par>
                          <p:cTn id="2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338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38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38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338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338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338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3383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3383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3383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3383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 nodeType="clickPar">
                      <p:stCondLst>
                        <p:cond delay="indefinite"/>
                      </p:stCondLst>
                      <p:childTnLst>
                        <p:par>
                          <p:cTn id="2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3383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3383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 nodeType="clickPar">
                      <p:stCondLst>
                        <p:cond delay="indefinite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3383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3383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 nodeType="clickPar">
                      <p:stCondLst>
                        <p:cond delay="indefinite"/>
                      </p:stCondLst>
                      <p:childTnLst>
                        <p:par>
                          <p:cTn id="2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3383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3383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33807" grpId="0" animBg="1"/>
      <p:bldP spid="33808" grpId="0" animBg="1"/>
      <p:bldP spid="33809" grpId="0" animBg="1"/>
      <p:bldP spid="33810" grpId="0" animBg="1"/>
      <p:bldP spid="33811" grpId="0" animBg="1"/>
      <p:bldP spid="33812" grpId="0" animBg="1"/>
      <p:bldP spid="33813" grpId="0" animBg="1"/>
      <p:bldP spid="33814" grpId="0" animBg="1"/>
      <p:bldP spid="33815" grpId="0" animBg="1"/>
      <p:bldP spid="33816" grpId="0" animBg="1"/>
      <p:bldP spid="33817" grpId="0" animBg="1"/>
      <p:bldP spid="33818" grpId="0" animBg="1"/>
      <p:bldP spid="33819" grpId="0" animBg="1"/>
      <p:bldP spid="33820" grpId="0" animBg="1"/>
      <p:bldP spid="33821" grpId="0" animBg="1"/>
      <p:bldP spid="33823" grpId="0" animBg="1"/>
      <p:bldP spid="33824" grpId="0" animBg="1"/>
      <p:bldP spid="33825" grpId="0" animBg="1"/>
      <p:bldP spid="33826" grpId="0" animBg="1"/>
      <p:bldP spid="33827" grpId="0"/>
      <p:bldP spid="33828" grpId="0"/>
      <p:bldP spid="33829" grpId="0"/>
      <p:bldP spid="33830" grpId="0"/>
      <p:bldP spid="33831" grpId="0"/>
      <p:bldP spid="33832" grpId="0"/>
      <p:bldP spid="33833" grpId="0" animBg="1"/>
      <p:bldP spid="33835" grpId="0"/>
      <p:bldP spid="33836" grpId="0" animBg="1"/>
      <p:bldP spid="33837" grpId="0" animBg="1"/>
      <p:bldP spid="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52400" y="114300"/>
            <a:ext cx="1752600" cy="461665"/>
          </a:xfrm>
          <a:prstGeom prst="rect">
            <a:avLst/>
          </a:prstGeom>
          <a:solidFill>
            <a:srgbClr val="99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巩固练习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457200" y="911721"/>
            <a:ext cx="4495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右边给出的是用条件语句编写的一个程序，根据该程序回答：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5271831" y="644585"/>
            <a:ext cx="30480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INPUT  </a:t>
            </a:r>
            <a:r>
              <a:rPr kumimoji="0" lang="en-US" altLang="zh-CN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kumimoji="0" lang="en-US" altLang="zh-CN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&lt;3 THEN</a:t>
            </a:r>
          </a:p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kumimoji="0" lang="en-US" altLang="zh-CN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=2*</a:t>
            </a:r>
            <a:r>
              <a:rPr kumimoji="0" lang="en-US" altLang="zh-CN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IF </a:t>
            </a:r>
            <a:r>
              <a:rPr kumimoji="0" lang="en-US" altLang="zh-CN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&gt;3 THEN</a:t>
            </a:r>
          </a:p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kumimoji="0" lang="en-US" altLang="zh-CN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*</a:t>
            </a:r>
            <a:r>
              <a:rPr kumimoji="0" lang="en-US" altLang="zh-CN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</a:p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ELSE </a:t>
            </a:r>
          </a:p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kumimoji="0" lang="en-US" altLang="zh-CN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 y</a:t>
            </a:r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</a:p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END IF</a:t>
            </a:r>
          </a:p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PRINT  </a:t>
            </a:r>
            <a:r>
              <a:rPr kumimoji="0" lang="en-US" altLang="zh-CN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  <a:p>
            <a:pPr algn="l"/>
            <a:r>
              <a:rPr kumimoji="0"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5298905" y="637520"/>
            <a:ext cx="2029544" cy="445451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296110" y="2436407"/>
            <a:ext cx="51054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）若输入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，则输出结果是</a:t>
            </a:r>
          </a:p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kumimoji="0" lang="en-US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＿＿＿＿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；</a:t>
            </a:r>
          </a:p>
          <a:p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）若输入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，则输出结果是</a:t>
            </a:r>
          </a:p>
          <a:p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kumimoji="0" lang="en-US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＿＿＿＿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；</a:t>
            </a:r>
          </a:p>
        </p:txBody>
      </p:sp>
      <p:graphicFrame>
        <p:nvGraphicFramePr>
          <p:cNvPr id="4199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620219"/>
              </p:ext>
            </p:extLst>
          </p:nvPr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4" name="公式" r:id="rId4" imgW="114120" imgH="215640" progId="Equation.3">
                  <p:embed/>
                </p:oleObj>
              </mc:Choice>
              <mc:Fallback>
                <p:oleObj name="公式" r:id="rId4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604087"/>
              </p:ext>
            </p:extLst>
          </p:nvPr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5" name="公式" r:id="rId6" imgW="114120" imgH="215640" progId="Equation.3">
                  <p:embed/>
                </p:oleObj>
              </mc:Choice>
              <mc:Fallback>
                <p:oleObj name="公式" r:id="rId6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697089" y="3691284"/>
            <a:ext cx="297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kumimoji="0"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2065883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1192389" y="2779889"/>
            <a:ext cx="990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24</a:t>
            </a: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1149350" y="3691283"/>
            <a:ext cx="7556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3844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8" grpId="0"/>
      <p:bldP spid="4199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52400" y="114300"/>
            <a:ext cx="1752600" cy="523220"/>
          </a:xfrm>
          <a:prstGeom prst="rect">
            <a:avLst/>
          </a:prstGeom>
          <a:solidFill>
            <a:srgbClr val="99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巩固练习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457200" y="571500"/>
            <a:ext cx="4495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kumimoji="0" lang="zh-CN" altLang="zh-CN" sz="20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609600" y="628650"/>
            <a:ext cx="8534400" cy="493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kumimoji="0"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下列程序运行后的结果是（     ）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=2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=3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THEN 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PRINT “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=”; 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PRINT “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=”; </a:t>
            </a:r>
            <a:r>
              <a:rPr kumimoji="0"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 </a:t>
            </a:r>
          </a:p>
          <a:p>
            <a:pPr algn="l">
              <a:spcBef>
                <a:spcPct val="50000"/>
              </a:spcBef>
            </a:pPr>
            <a:endParaRPr kumimoji="0"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3505200" y="3473053"/>
            <a:ext cx="54102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=2,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=3   B.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=3,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=3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=2,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=2   D. 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=3,</a:t>
            </a:r>
            <a:r>
              <a:rPr kumimoji="0"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=2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3628551" y="592993"/>
            <a:ext cx="1143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pic>
        <p:nvPicPr>
          <p:cNvPr id="47106" name="Picture 2" descr="C:\Documents and Settings\Administrator\桌面\新建文件夹 (4)\u=3525706904,3177932713&amp;fm=1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2857563"/>
            <a:ext cx="171450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7" name="Picture 3" descr="C:\Documents and Settings\Administrator\桌面\新建文件夹 (4)\u=3525706904,3177932713&amp;fm=1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485" y="2427734"/>
            <a:ext cx="1087615" cy="104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8" name="Picture 4" descr="C:\Documents and Settings\Administrator\桌面\新建文件夹 (4)\u=3525706904,3177932713&amp;fm=1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733" y="2211710"/>
            <a:ext cx="890362" cy="85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64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990600" y="192435"/>
            <a:ext cx="3352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小结：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905000" y="161658"/>
            <a:ext cx="505298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kumimoji="0" lang="en-US" altLang="zh-CN" sz="28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条件语句的一般格式有两种： </a:t>
            </a: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304801" y="649635"/>
            <a:ext cx="34339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kumimoji="0"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IF—THEN</a:t>
            </a:r>
            <a:r>
              <a: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语句 ：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838200" y="1143000"/>
            <a:ext cx="3200400" cy="1200150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kumimoji="0"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kumimoji="0"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条件   </a:t>
            </a:r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endParaRPr kumimoji="0"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</a:p>
          <a:p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  <a:endParaRPr kumimoji="0"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228601" y="2400300"/>
            <a:ext cx="44759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kumimoji="0"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IF—THEN—ELSE</a:t>
            </a:r>
            <a:r>
              <a: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语句：</a:t>
            </a:r>
          </a:p>
        </p:txBody>
      </p:sp>
      <p:sp>
        <p:nvSpPr>
          <p:cNvPr id="24599" name="Text Box 23"/>
          <p:cNvSpPr txBox="1">
            <a:spLocks noChangeArrowheads="1"/>
          </p:cNvSpPr>
          <p:nvPr/>
        </p:nvSpPr>
        <p:spPr bwMode="auto">
          <a:xfrm>
            <a:off x="1143000" y="2800350"/>
            <a:ext cx="2974975" cy="2228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IF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条件  </a:t>
            </a:r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  <a:p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ELSE</a:t>
            </a:r>
          </a:p>
          <a:p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  <a:p>
            <a:pPr>
              <a:lnSpc>
                <a:spcPct val="160000"/>
              </a:lnSpc>
            </a:pPr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END IF</a:t>
            </a:r>
          </a:p>
        </p:txBody>
      </p:sp>
      <p:grpSp>
        <p:nvGrpSpPr>
          <p:cNvPr id="24600" name="Group 24"/>
          <p:cNvGrpSpPr>
            <a:grpSpLocks/>
          </p:cNvGrpSpPr>
          <p:nvPr/>
        </p:nvGrpSpPr>
        <p:grpSpPr bwMode="auto">
          <a:xfrm>
            <a:off x="4343400" y="2914650"/>
            <a:ext cx="4267200" cy="1943100"/>
            <a:chOff x="6278" y="9530"/>
            <a:chExt cx="3240" cy="2428"/>
          </a:xfrm>
        </p:grpSpPr>
        <p:sp>
          <p:nvSpPr>
            <p:cNvPr id="24601" name="Text Box 25"/>
            <p:cNvSpPr txBox="1">
              <a:spLocks noChangeArrowheads="1"/>
            </p:cNvSpPr>
            <p:nvPr/>
          </p:nvSpPr>
          <p:spPr bwMode="auto">
            <a:xfrm>
              <a:off x="8438" y="9842"/>
              <a:ext cx="540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0"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  <a:endPara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02" name="Text Box 26"/>
            <p:cNvSpPr txBox="1">
              <a:spLocks noChangeArrowheads="1"/>
            </p:cNvSpPr>
            <p:nvPr/>
          </p:nvSpPr>
          <p:spPr bwMode="auto">
            <a:xfrm>
              <a:off x="7358" y="10557"/>
              <a:ext cx="540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0"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  <a:endParaRPr kumimoji="0"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4603" name="Group 27"/>
            <p:cNvGrpSpPr>
              <a:grpSpLocks/>
            </p:cNvGrpSpPr>
            <p:nvPr/>
          </p:nvGrpSpPr>
          <p:grpSpPr bwMode="auto">
            <a:xfrm>
              <a:off x="6278" y="9530"/>
              <a:ext cx="3240" cy="2428"/>
              <a:chOff x="6278" y="9530"/>
              <a:chExt cx="3240" cy="2428"/>
            </a:xfrm>
          </p:grpSpPr>
          <p:sp>
            <p:nvSpPr>
              <p:cNvPr id="24604" name="AutoShape 28"/>
              <p:cNvSpPr>
                <a:spLocks noChangeArrowheads="1"/>
              </p:cNvSpPr>
              <p:nvPr/>
            </p:nvSpPr>
            <p:spPr bwMode="auto">
              <a:xfrm>
                <a:off x="6278" y="9998"/>
                <a:ext cx="2160" cy="624"/>
              </a:xfrm>
              <a:prstGeom prst="diamond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05" name="Text Box 29"/>
              <p:cNvSpPr txBox="1">
                <a:spLocks noChangeArrowheads="1"/>
              </p:cNvSpPr>
              <p:nvPr/>
            </p:nvSpPr>
            <p:spPr bwMode="auto">
              <a:xfrm>
                <a:off x="6912" y="10044"/>
                <a:ext cx="1620" cy="5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0" lang="zh-CN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满足条件？</a:t>
                </a:r>
                <a:endParaRPr kumimoji="0"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06" name="Line 30"/>
              <p:cNvSpPr>
                <a:spLocks noChangeShapeType="1"/>
              </p:cNvSpPr>
              <p:nvPr/>
            </p:nvSpPr>
            <p:spPr bwMode="auto">
              <a:xfrm>
                <a:off x="7358" y="10622"/>
                <a:ext cx="0" cy="4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07" name="Text Box 31"/>
              <p:cNvSpPr txBox="1">
                <a:spLocks noChangeArrowheads="1"/>
              </p:cNvSpPr>
              <p:nvPr/>
            </p:nvSpPr>
            <p:spPr bwMode="auto">
              <a:xfrm>
                <a:off x="6818" y="11022"/>
                <a:ext cx="1080" cy="46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kumimoji="0"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语句</a:t>
                </a:r>
                <a:r>
                  <a:rPr kumimoji="0"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4608" name="Line 32"/>
              <p:cNvSpPr>
                <a:spLocks noChangeShapeType="1"/>
              </p:cNvSpPr>
              <p:nvPr/>
            </p:nvSpPr>
            <p:spPr bwMode="auto">
              <a:xfrm>
                <a:off x="7358" y="11490"/>
                <a:ext cx="0" cy="4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09" name="Text Box 33"/>
              <p:cNvSpPr txBox="1">
                <a:spLocks noChangeArrowheads="1"/>
              </p:cNvSpPr>
              <p:nvPr/>
            </p:nvSpPr>
            <p:spPr bwMode="auto">
              <a:xfrm>
                <a:off x="8438" y="10934"/>
                <a:ext cx="1080" cy="46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kumimoji="0"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语句</a:t>
                </a:r>
                <a:r>
                  <a:rPr kumimoji="0"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24610" name="Line 34"/>
              <p:cNvSpPr>
                <a:spLocks noChangeShapeType="1"/>
              </p:cNvSpPr>
              <p:nvPr/>
            </p:nvSpPr>
            <p:spPr bwMode="auto">
              <a:xfrm>
                <a:off x="8978" y="10310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1" name="Line 35"/>
              <p:cNvSpPr>
                <a:spLocks noChangeShapeType="1"/>
              </p:cNvSpPr>
              <p:nvPr/>
            </p:nvSpPr>
            <p:spPr bwMode="auto">
              <a:xfrm flipH="1">
                <a:off x="8438" y="10310"/>
                <a:ext cx="5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2" name="Line 36"/>
              <p:cNvSpPr>
                <a:spLocks noChangeShapeType="1"/>
              </p:cNvSpPr>
              <p:nvPr/>
            </p:nvSpPr>
            <p:spPr bwMode="auto">
              <a:xfrm>
                <a:off x="7358" y="9530"/>
                <a:ext cx="0" cy="4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3" name="Line 37"/>
              <p:cNvSpPr>
                <a:spLocks noChangeShapeType="1"/>
              </p:cNvSpPr>
              <p:nvPr/>
            </p:nvSpPr>
            <p:spPr bwMode="auto">
              <a:xfrm>
                <a:off x="8978" y="11402"/>
                <a:ext cx="0" cy="3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4" name="Line 38"/>
              <p:cNvSpPr>
                <a:spLocks noChangeShapeType="1"/>
              </p:cNvSpPr>
              <p:nvPr/>
            </p:nvSpPr>
            <p:spPr bwMode="auto">
              <a:xfrm flipH="1">
                <a:off x="7358" y="11714"/>
                <a:ext cx="16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4616" name="Text Box 40"/>
          <p:cNvSpPr txBox="1">
            <a:spLocks noChangeArrowheads="1"/>
          </p:cNvSpPr>
          <p:nvPr/>
        </p:nvSpPr>
        <p:spPr bwMode="auto">
          <a:xfrm>
            <a:off x="7340600" y="935832"/>
            <a:ext cx="711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0"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  <a:endParaRPr kumimoji="0"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17" name="Text Box 41"/>
          <p:cNvSpPr txBox="1">
            <a:spLocks noChangeArrowheads="1"/>
          </p:cNvSpPr>
          <p:nvPr/>
        </p:nvSpPr>
        <p:spPr bwMode="auto">
          <a:xfrm>
            <a:off x="5918200" y="1507332"/>
            <a:ext cx="711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0"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endParaRPr kumimoji="0"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19" name="AutoShape 43"/>
          <p:cNvSpPr>
            <a:spLocks noChangeArrowheads="1"/>
          </p:cNvSpPr>
          <p:nvPr/>
        </p:nvSpPr>
        <p:spPr bwMode="auto">
          <a:xfrm>
            <a:off x="4495800" y="1060847"/>
            <a:ext cx="2844800" cy="498872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5292080" y="1111300"/>
            <a:ext cx="213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0"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满足条件？</a:t>
            </a:r>
            <a:endParaRPr kumimoji="0"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21" name="Line 45"/>
          <p:cNvSpPr>
            <a:spLocks noChangeShapeType="1"/>
          </p:cNvSpPr>
          <p:nvPr/>
        </p:nvSpPr>
        <p:spPr bwMode="auto">
          <a:xfrm>
            <a:off x="5918200" y="1559718"/>
            <a:ext cx="0" cy="32027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22" name="Text Box 46"/>
          <p:cNvSpPr txBox="1">
            <a:spLocks noChangeArrowheads="1"/>
          </p:cNvSpPr>
          <p:nvPr/>
        </p:nvSpPr>
        <p:spPr bwMode="auto">
          <a:xfrm>
            <a:off x="5207000" y="1879998"/>
            <a:ext cx="1422400" cy="3738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kumimoji="0"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语句</a:t>
            </a:r>
            <a:r>
              <a:rPr kumimoji="0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4623" name="Line 47"/>
          <p:cNvSpPr>
            <a:spLocks noChangeShapeType="1"/>
          </p:cNvSpPr>
          <p:nvPr/>
        </p:nvSpPr>
        <p:spPr bwMode="auto">
          <a:xfrm>
            <a:off x="5918200" y="2253853"/>
            <a:ext cx="0" cy="37504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26" name="Line 50"/>
          <p:cNvSpPr>
            <a:spLocks noChangeShapeType="1"/>
          </p:cNvSpPr>
          <p:nvPr/>
        </p:nvSpPr>
        <p:spPr bwMode="auto">
          <a:xfrm flipH="1">
            <a:off x="7340600" y="1309688"/>
            <a:ext cx="711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27" name="Line 51"/>
          <p:cNvSpPr>
            <a:spLocks noChangeShapeType="1"/>
          </p:cNvSpPr>
          <p:nvPr/>
        </p:nvSpPr>
        <p:spPr bwMode="auto">
          <a:xfrm>
            <a:off x="5918200" y="685801"/>
            <a:ext cx="0" cy="37504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28" name="Line 52"/>
          <p:cNvSpPr>
            <a:spLocks noChangeShapeType="1"/>
          </p:cNvSpPr>
          <p:nvPr/>
        </p:nvSpPr>
        <p:spPr bwMode="auto">
          <a:xfrm flipH="1">
            <a:off x="8051800" y="1314450"/>
            <a:ext cx="25400" cy="11191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29" name="Line 53"/>
          <p:cNvSpPr>
            <a:spLocks noChangeShapeType="1"/>
          </p:cNvSpPr>
          <p:nvPr/>
        </p:nvSpPr>
        <p:spPr bwMode="auto">
          <a:xfrm flipH="1">
            <a:off x="5918200" y="2433638"/>
            <a:ext cx="2133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8132" name="Picture 4" descr="C:\Documents and Settings\Administrator\桌面\新建文件夹 (4)\63275574764594672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72" y="4108680"/>
            <a:ext cx="704850" cy="80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37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58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8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4583" grpId="0" build="allAtOnce" animBg="1"/>
      <p:bldP spid="24598" grpId="0"/>
      <p:bldP spid="24599" grpId="0" animBg="1"/>
      <p:bldP spid="24616" grpId="0"/>
      <p:bldP spid="24617" grpId="0"/>
      <p:bldP spid="24619" grpId="0" animBg="1"/>
      <p:bldP spid="24620" grpId="0"/>
      <p:bldP spid="24621" grpId="0" animBg="1"/>
      <p:bldP spid="24622" grpId="0" animBg="1"/>
      <p:bldP spid="24623" grpId="0" animBg="1"/>
      <p:bldP spid="24626" grpId="0" animBg="1"/>
      <p:bldP spid="24627" grpId="0" animBg="1"/>
      <p:bldP spid="24628" grpId="0" animBg="1"/>
      <p:bldP spid="246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555432"/>
            <a:ext cx="414536" cy="51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883" y="4555432"/>
            <a:ext cx="414536" cy="51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037" y="1851670"/>
            <a:ext cx="414536" cy="51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026090"/>
            <a:ext cx="1080120" cy="133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7654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052877"/>
              </p:ext>
            </p:extLst>
          </p:nvPr>
        </p:nvGraphicFramePr>
        <p:xfrm>
          <a:off x="0" y="478631"/>
          <a:ext cx="9144000" cy="3843339"/>
        </p:xfrm>
        <a:graphic>
          <a:graphicData uri="http://schemas.openxmlformats.org/drawingml/2006/table">
            <a:tbl>
              <a:tblPr/>
              <a:tblGrid>
                <a:gridCol w="1230313"/>
                <a:gridCol w="3054350"/>
                <a:gridCol w="1800225"/>
                <a:gridCol w="3059112"/>
              </a:tblGrid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语句</a:t>
                      </a: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一般格式</a:t>
                      </a: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主要功能</a:t>
                      </a: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说明</a:t>
                      </a: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2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输入语句</a:t>
                      </a: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7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输出语句</a:t>
                      </a: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13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赋值语句</a:t>
                      </a: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1187450" y="1294209"/>
            <a:ext cx="32400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INPUT “</a:t>
            </a:r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提示内容”</a:t>
            </a:r>
            <a:r>
              <a:rPr kumimoji="0"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变量</a:t>
            </a:r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1219200" y="2364581"/>
            <a:ext cx="35687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  <a:buClr>
                <a:schemeClr val="tx2"/>
              </a:buClr>
            </a:pP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PRINT “</a:t>
            </a:r>
            <a:r>
              <a:rPr kumimoji="0"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提示内容”</a:t>
            </a:r>
            <a:r>
              <a:rPr kumimoji="0"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kumimoji="0"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表达式</a:t>
            </a:r>
          </a:p>
        </p:txBody>
      </p:sp>
      <p:sp>
        <p:nvSpPr>
          <p:cNvPr id="53279" name="Rectangle 31"/>
          <p:cNvSpPr>
            <a:spLocks noChangeArrowheads="1"/>
          </p:cNvSpPr>
          <p:nvPr/>
        </p:nvSpPr>
        <p:spPr bwMode="auto">
          <a:xfrm>
            <a:off x="1600200" y="3564731"/>
            <a:ext cx="23241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  <a:buClr>
                <a:schemeClr val="tx2"/>
              </a:buClr>
            </a:pPr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变量＝表达式</a:t>
            </a: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4427539" y="1185862"/>
            <a:ext cx="17287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可对程序中</a:t>
            </a:r>
          </a:p>
          <a:p>
            <a:pPr algn="l"/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的变量赋值</a:t>
            </a:r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4284664" y="2265759"/>
            <a:ext cx="17811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0"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可输出表达式的值，计算</a:t>
            </a:r>
          </a:p>
        </p:txBody>
      </p:sp>
      <p:sp>
        <p:nvSpPr>
          <p:cNvPr id="53282" name="Rectangle 34"/>
          <p:cNvSpPr>
            <a:spLocks noChangeArrowheads="1"/>
          </p:cNvSpPr>
          <p:nvPr/>
        </p:nvSpPr>
        <p:spPr bwMode="auto">
          <a:xfrm>
            <a:off x="4284664" y="3217810"/>
            <a:ext cx="15208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0"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可对程序中的变量赋值，计算</a:t>
            </a:r>
          </a:p>
        </p:txBody>
      </p:sp>
      <p:sp>
        <p:nvSpPr>
          <p:cNvPr id="53283" name="Text Box 35"/>
          <p:cNvSpPr txBox="1">
            <a:spLocks noChangeArrowheads="1"/>
          </p:cNvSpPr>
          <p:nvPr/>
        </p:nvSpPr>
        <p:spPr bwMode="auto">
          <a:xfrm>
            <a:off x="6084889" y="808433"/>
            <a:ext cx="28797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）提示内容和它</a:t>
            </a:r>
            <a:r>
              <a:rPr kumimoji="0" lang="zh-CN" altLang="en-US" sz="1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后面的“；”</a:t>
            </a: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可以省略</a:t>
            </a:r>
          </a:p>
        </p:txBody>
      </p:sp>
      <p:sp>
        <p:nvSpPr>
          <p:cNvPr id="53284" name="Text Box 36"/>
          <p:cNvSpPr txBox="1">
            <a:spLocks noChangeArrowheads="1"/>
          </p:cNvSpPr>
          <p:nvPr/>
        </p:nvSpPr>
        <p:spPr bwMode="auto">
          <a:xfrm>
            <a:off x="6089650" y="1239440"/>
            <a:ext cx="28200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）一个语句可以给多个变</a:t>
            </a:r>
          </a:p>
          <a:p>
            <a:pPr algn="l"/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  量赋值，中间用“，”分隔</a:t>
            </a:r>
          </a:p>
        </p:txBody>
      </p:sp>
      <p:sp>
        <p:nvSpPr>
          <p:cNvPr id="53285" name="Text Box 37"/>
          <p:cNvSpPr txBox="1">
            <a:spLocks noChangeArrowheads="1"/>
          </p:cNvSpPr>
          <p:nvPr/>
        </p:nvSpPr>
        <p:spPr bwMode="auto">
          <a:xfrm>
            <a:off x="6084888" y="1694319"/>
            <a:ext cx="24384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）无计算功能</a:t>
            </a:r>
          </a:p>
        </p:txBody>
      </p:sp>
      <p:sp>
        <p:nvSpPr>
          <p:cNvPr id="53286" name="Text Box 38"/>
          <p:cNvSpPr txBox="1">
            <a:spLocks noChangeArrowheads="1"/>
          </p:cNvSpPr>
          <p:nvPr/>
        </p:nvSpPr>
        <p:spPr bwMode="auto">
          <a:xfrm>
            <a:off x="6011863" y="1995486"/>
            <a:ext cx="25555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）表达式可以是变量，</a:t>
            </a:r>
          </a:p>
          <a:p>
            <a:pPr algn="l"/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计算公式，或系统信息</a:t>
            </a:r>
          </a:p>
        </p:txBody>
      </p:sp>
      <p:sp>
        <p:nvSpPr>
          <p:cNvPr id="53287" name="Text Box 39"/>
          <p:cNvSpPr txBox="1">
            <a:spLocks noChangeArrowheads="1"/>
          </p:cNvSpPr>
          <p:nvPr/>
        </p:nvSpPr>
        <p:spPr bwMode="auto">
          <a:xfrm>
            <a:off x="6084888" y="2408633"/>
            <a:ext cx="30591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）一个语句可以输入多个表达式，中间用“，”分隔</a:t>
            </a:r>
          </a:p>
        </p:txBody>
      </p:sp>
      <p:sp>
        <p:nvSpPr>
          <p:cNvPr id="53288" name="Text Box 40"/>
          <p:cNvSpPr txBox="1">
            <a:spLocks noChangeArrowheads="1"/>
          </p:cNvSpPr>
          <p:nvPr/>
        </p:nvSpPr>
        <p:spPr bwMode="auto">
          <a:xfrm>
            <a:off x="6011863" y="2914649"/>
            <a:ext cx="24384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）有计算功能</a:t>
            </a:r>
          </a:p>
        </p:txBody>
      </p:sp>
      <p:sp>
        <p:nvSpPr>
          <p:cNvPr id="53289" name="Text Box 41"/>
          <p:cNvSpPr txBox="1">
            <a:spLocks noChangeArrowheads="1"/>
          </p:cNvSpPr>
          <p:nvPr/>
        </p:nvSpPr>
        <p:spPr bwMode="auto">
          <a:xfrm>
            <a:off x="6011863" y="3140867"/>
            <a:ext cx="3200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）“</a:t>
            </a:r>
            <a:r>
              <a:rPr kumimoji="0"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的右侧必须是表达式，左侧必须是变量</a:t>
            </a:r>
          </a:p>
        </p:txBody>
      </p:sp>
      <p:sp>
        <p:nvSpPr>
          <p:cNvPr id="53290" name="Text Box 42"/>
          <p:cNvSpPr txBox="1">
            <a:spLocks noChangeArrowheads="1"/>
          </p:cNvSpPr>
          <p:nvPr/>
        </p:nvSpPr>
        <p:spPr bwMode="auto">
          <a:xfrm>
            <a:off x="6084888" y="3564730"/>
            <a:ext cx="3048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）一个语句只能给一个变量赋</a:t>
            </a:r>
          </a:p>
        </p:txBody>
      </p:sp>
      <p:sp>
        <p:nvSpPr>
          <p:cNvPr id="53291" name="Text Box 4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105880" y="3980228"/>
            <a:ext cx="25908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0"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）有计算功能</a:t>
            </a:r>
          </a:p>
        </p:txBody>
      </p:sp>
      <p:pic>
        <p:nvPicPr>
          <p:cNvPr id="28674" name="Picture 2" descr="C:\Documents and Settings\Administrator\桌面\新建文件夹 (4)\u=961182440,1848256866&amp;fm=23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80246"/>
            <a:ext cx="1584176" cy="65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Documents and Settings\Administrator\桌面\新建文件夹 (4)\u=961182440,1848256866&amp;fm=23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796" y="4480246"/>
            <a:ext cx="1584176" cy="65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Documents and Settings\Administrator\桌面\新建文件夹 (4)\u=961182440,1848256866&amp;fm=23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885" y="4451580"/>
            <a:ext cx="1584176" cy="65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Documents and Settings\Administrator\桌面\新建文件夹 (4)\u=961182440,1848256866&amp;fm=23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313" y="4451580"/>
            <a:ext cx="1584176" cy="65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Documents and Settings\Administrator\桌面\新建文件夹 (4)\u=961182440,1848256866&amp;fm=23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89" y="4451580"/>
            <a:ext cx="1584176" cy="65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73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3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3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3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3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7" grpId="0" autoUpdateAnimBg="0"/>
      <p:bldP spid="53278" grpId="0" autoUpdateAnimBg="0"/>
      <p:bldP spid="53279" grpId="0" autoUpdateAnimBg="0"/>
      <p:bldP spid="53280" grpId="0" autoUpdateAnimBg="0"/>
      <p:bldP spid="53281" grpId="0" autoUpdateAnimBg="0"/>
      <p:bldP spid="53282" grpId="0" autoUpdateAnimBg="0"/>
      <p:bldP spid="53283" grpId="0" autoUpdateAnimBg="0"/>
      <p:bldP spid="53284" grpId="0" autoUpdateAnimBg="0"/>
      <p:bldP spid="53285" grpId="0" autoUpdateAnimBg="0"/>
      <p:bldP spid="53286" grpId="0" autoUpdateAnimBg="0"/>
      <p:bldP spid="53287" grpId="0" autoUpdateAnimBg="0"/>
      <p:bldP spid="53288" grpId="0" autoUpdateAnimBg="0"/>
      <p:bldP spid="53289" grpId="0" autoUpdateAnimBg="0"/>
      <p:bldP spid="53290" grpId="0" autoUpdateAnimBg="0"/>
      <p:bldP spid="5329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9920" y="1046808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注意</a:t>
            </a: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：</a:t>
            </a:r>
            <a:r>
              <a:rPr kumimoji="0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⑴</a:t>
            </a:r>
            <a:r>
              <a:rPr kumimoji="0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赋值号左边只能是变量名字，而不是表达式。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26765" y="123478"/>
            <a:ext cx="79930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：下列的赋值形式正确吗？为什么？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763713" y="585143"/>
            <a:ext cx="57594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例如：</a:t>
            </a:r>
            <a:r>
              <a:rPr kumimoji="0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①</a:t>
            </a:r>
            <a:r>
              <a:rPr kumimoji="0" lang="en-US" altLang="zh-CN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kumimoji="0" lang="en-US" altLang="zh-CN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=2+3     ②2=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9920" y="1508473"/>
            <a:ext cx="84978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kumimoji="0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在数学中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的意义是一样的，那么在赋值语句中一样吗？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92151" y="4155926"/>
            <a:ext cx="83534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注意：</a:t>
            </a:r>
            <a:r>
              <a:rPr kumimoji="0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⑵赋值号左右不能对换。赋值语句是将赋值号右边的表达式的值赋给赋值号左边的变量。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44464" y="2211710"/>
            <a:ext cx="860425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赋值号与数学中的等号意义不同：</a:t>
            </a:r>
          </a:p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zh-CN" altLang="en-US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，表示用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zh-CN" altLang="en-US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的值替代变量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zh-CN" altLang="en-US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原先的取值。</a:t>
            </a:r>
          </a:p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zh-CN" altLang="en-US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，表示用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zh-CN" altLang="en-US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的值替代变量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zh-CN" altLang="en-US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原先的取值。</a:t>
            </a:r>
          </a:p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所以“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zh-CN" altLang="en-US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 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kumimoji="0" lang="zh-CN" altLang="en-US" sz="2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的含义运行结果是不同的。</a:t>
            </a:r>
          </a:p>
        </p:txBody>
      </p:sp>
    </p:spTree>
    <p:extLst>
      <p:ext uri="{BB962C8B-B14F-4D97-AF65-F5344CB8AC3E}">
        <p14:creationId xmlns:p14="http://schemas.microsoft.com/office/powerpoint/2010/main" val="266034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  <p:bldP spid="35846" grpId="0"/>
      <p:bldP spid="358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79353" y="1234"/>
            <a:ext cx="8569325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注意：</a:t>
            </a: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⑶不能利用赋值语句进行代数的演算（如化简、因式分解、解方程等）</a:t>
            </a:r>
          </a:p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例如</a:t>
            </a:r>
            <a:r>
              <a:rPr kumimoji="0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kumimoji="0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+10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+16=0           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(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+8)(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+2)=0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=-8,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=-2</a:t>
            </a:r>
          </a:p>
          <a:p>
            <a:pPr algn="l">
              <a:spcBef>
                <a:spcPct val="50000"/>
              </a:spcBef>
            </a:pP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②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-1=(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-1)(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+1)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4139952" y="1773084"/>
            <a:ext cx="31686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这是不能实现的</a:t>
            </a:r>
          </a:p>
        </p:txBody>
      </p:sp>
      <p:sp>
        <p:nvSpPr>
          <p:cNvPr id="36868" name="AutoShape 4"/>
          <p:cNvSpPr>
            <a:spLocks/>
          </p:cNvSpPr>
          <p:nvPr/>
        </p:nvSpPr>
        <p:spPr bwMode="auto">
          <a:xfrm>
            <a:off x="3779590" y="915566"/>
            <a:ext cx="360362" cy="1872207"/>
          </a:xfrm>
          <a:prstGeom prst="rightBrace">
            <a:avLst>
              <a:gd name="adj1" fmla="val 5264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61687" y="3082311"/>
            <a:ext cx="86423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kumimoji="0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我们知道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0"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r>
              <a:rPr kumimoji="0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在数学中是不成立的，但在赋值语句中成立吗？为什么？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43768" y="3723878"/>
            <a:ext cx="842486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 在赋值语句中是成立的，意思是将</a:t>
            </a:r>
            <a:r>
              <a:rPr kumimoji="0"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的原值加</a:t>
            </a:r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在赋给</a:t>
            </a:r>
            <a:r>
              <a:rPr kumimoji="0"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，即</a:t>
            </a:r>
            <a:r>
              <a:rPr kumimoji="0"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的值增加</a:t>
            </a:r>
            <a:r>
              <a:rPr kumimoji="0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。如果多次给一个变量赋值，则该变量的值取最后赋予的那个值。</a:t>
            </a:r>
          </a:p>
        </p:txBody>
      </p:sp>
    </p:spTree>
    <p:extLst>
      <p:ext uri="{BB962C8B-B14F-4D97-AF65-F5344CB8AC3E}">
        <p14:creationId xmlns:p14="http://schemas.microsoft.com/office/powerpoint/2010/main" val="274845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 animBg="1"/>
      <p:bldP spid="36869" grpId="0"/>
      <p:bldP spid="368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Administrator\桌面\新建文件夹 (4)\u=2260382851,1276239835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1" t="18271" r="9796" b="15256"/>
          <a:stretch/>
        </p:blipFill>
        <p:spPr bwMode="auto">
          <a:xfrm>
            <a:off x="4233" y="0"/>
            <a:ext cx="2281767" cy="696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145116" y="0"/>
            <a:ext cx="18780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16657" y="754987"/>
            <a:ext cx="7924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、判断下列赋值语句是否正确</a:t>
            </a:r>
          </a:p>
          <a:p>
            <a:pPr algn="l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(1)  4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(2) 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=10   (3)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=2   (4)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=2*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616657" y="1709182"/>
            <a:ext cx="6950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、写出下列语句描述的算法的输出结果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52400" y="2175024"/>
            <a:ext cx="35052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9144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3716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8288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2860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Tx/>
              <a:buAutoNum type="arabicParenBoth"/>
            </a:pPr>
            <a:r>
              <a:rPr lang="en-US" altLang="zh-CN" sz="2400" i="1" dirty="0" smtClean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 smtClean="0">
                <a:latin typeface="Times New Roman" pitchFamily="18" charset="0"/>
                <a:ea typeface="宋体" panose="02010600030101010101" pitchFamily="2" charset="-122"/>
              </a:rPr>
              <a:t>=5</a:t>
            </a:r>
            <a:endParaRPr lang="en-US" altLang="zh-CN" sz="2400" dirty="0">
              <a:latin typeface="Times New Roman" pitchFamily="18" charset="0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Times New Roman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i="1" dirty="0" smtClean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 smtClean="0">
                <a:latin typeface="Times New Roman" pitchFamily="18" charset="0"/>
                <a:ea typeface="宋体" panose="02010600030101010101" pitchFamily="2" charset="-122"/>
              </a:rPr>
              <a:t>=3</a:t>
            </a:r>
            <a:endParaRPr lang="en-US" altLang="zh-CN" sz="2400" dirty="0">
              <a:latin typeface="Times New Roman" pitchFamily="18" charset="0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Times New Roman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i="1" dirty="0" smtClean="0"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>
                <a:latin typeface="Times New Roman" pitchFamily="18" charset="0"/>
                <a:ea typeface="宋体" panose="02010600030101010101" pitchFamily="2" charset="-122"/>
              </a:rPr>
              <a:t>=(</a:t>
            </a:r>
            <a:r>
              <a:rPr lang="en-US" altLang="zh-CN" sz="2400" i="1" dirty="0" err="1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 err="1">
                <a:latin typeface="Times New Roman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i="1" dirty="0" err="1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latin typeface="Times New Roman" pitchFamily="18" charset="0"/>
                <a:ea typeface="宋体" panose="02010600030101010101" pitchFamily="2" charset="-122"/>
              </a:rPr>
              <a:t>)/2</a:t>
            </a:r>
          </a:p>
          <a:p>
            <a:r>
              <a:rPr lang="en-US" altLang="zh-CN" sz="2400" dirty="0">
                <a:latin typeface="Times New Roman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i="1" dirty="0" smtClean="0">
                <a:latin typeface="Times New Roman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dirty="0" smtClean="0">
                <a:latin typeface="Times New Roman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 smtClean="0"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 smtClean="0">
                <a:latin typeface="Times New Roman" pitchFamily="18" charset="0"/>
                <a:ea typeface="宋体" panose="02010600030101010101" pitchFamily="2" charset="-122"/>
              </a:rPr>
              <a:t>*</a:t>
            </a:r>
            <a:r>
              <a:rPr lang="en-US" altLang="zh-CN" sz="2400" i="1" dirty="0" smtClean="0">
                <a:latin typeface="Times New Roman" pitchFamily="18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latin typeface="Times New Roman" pitchFamily="18" charset="0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Times New Roman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dirty="0" smtClean="0">
                <a:latin typeface="Times New Roman" pitchFamily="18" charset="0"/>
                <a:ea typeface="宋体" panose="02010600030101010101" pitchFamily="2" charset="-122"/>
              </a:rPr>
              <a:t>PRINT </a:t>
            </a:r>
            <a:r>
              <a:rPr lang="en-US" altLang="zh-CN" sz="2400" dirty="0">
                <a:latin typeface="Times New Roman" pitchFamily="18" charset="0"/>
                <a:ea typeface="宋体" panose="02010600030101010101" pitchFamily="2" charset="-122"/>
              </a:rPr>
              <a:t>“</a:t>
            </a:r>
            <a:r>
              <a:rPr lang="en-US" altLang="zh-CN" sz="2400" i="1" dirty="0">
                <a:latin typeface="Times New Roman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dirty="0">
                <a:latin typeface="Times New Roman" pitchFamily="18" charset="0"/>
                <a:ea typeface="宋体" panose="02010600030101010101" pitchFamily="2" charset="-122"/>
              </a:rPr>
              <a:t>=”</a:t>
            </a:r>
            <a:r>
              <a:rPr lang="zh-CN" altLang="en-US" sz="2400" dirty="0" smtClean="0">
                <a:latin typeface="Times New Roman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400" i="1" dirty="0" smtClean="0">
                <a:latin typeface="Times New Roman" pitchFamily="18" charset="0"/>
                <a:ea typeface="宋体" panose="02010600030101010101" pitchFamily="2" charset="-122"/>
              </a:rPr>
              <a:t>d</a:t>
            </a:r>
            <a:endParaRPr lang="zh-CN" altLang="en-US" sz="2400" i="1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2889011" y="2083832"/>
            <a:ext cx="3048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9144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3716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8288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2860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Tx/>
              <a:buAutoNum type="arabicParenBoth" startAt="2"/>
            </a:pP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=2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a,b,c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004048" y="2070732"/>
            <a:ext cx="30480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9144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3716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8288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286000" indent="-4572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Tx/>
              <a:buAutoNum type="arabicParenBoth" startAt="3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=10 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=20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=30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PRINT  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a,b,c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1524000" y="1345168"/>
            <a:ext cx="762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2889011" y="1362133"/>
            <a:ext cx="685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472239" y="1369009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126159" y="1369009"/>
            <a:ext cx="35298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827584" y="4114016"/>
            <a:ext cx="8963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i="1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16</a:t>
            </a: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3302688" y="4022824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1     2     3</a:t>
            </a: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5096213" y="4576822"/>
            <a:ext cx="2031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20     30     20</a:t>
            </a:r>
          </a:p>
        </p:txBody>
      </p:sp>
    </p:spTree>
    <p:extLst>
      <p:ext uri="{BB962C8B-B14F-4D97-AF65-F5344CB8AC3E}">
        <p14:creationId xmlns:p14="http://schemas.microsoft.com/office/powerpoint/2010/main" val="12837010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utoUpdateAnimBg="0"/>
      <p:bldP spid="28677" grpId="0" autoUpdateAnimBg="0"/>
      <p:bldP spid="28678" grpId="0" autoUpdateAnimBg="0"/>
      <p:bldP spid="28679" grpId="0" autoUpdateAnimBg="0"/>
      <p:bldP spid="28680" grpId="0" autoUpdateAnimBg="0"/>
      <p:bldP spid="28681" grpId="0" autoUpdateAnimBg="0"/>
      <p:bldP spid="28682" grpId="0" autoUpdateAnimBg="0"/>
      <p:bldP spid="28683" grpId="0" autoUpdateAnimBg="0"/>
      <p:bldP spid="28684" grpId="0" autoUpdateAnimBg="0"/>
      <p:bldP spid="28685" grpId="0" autoUpdateAnimBg="0"/>
      <p:bldP spid="28686" grpId="0" autoUpdateAnimBg="0"/>
      <p:bldP spid="2868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9" name="Group 3"/>
          <p:cNvGrpSpPr>
            <a:grpSpLocks/>
          </p:cNvGrpSpPr>
          <p:nvPr/>
        </p:nvGrpSpPr>
        <p:grpSpPr bwMode="auto">
          <a:xfrm>
            <a:off x="1680934" y="694754"/>
            <a:ext cx="5617628" cy="4287440"/>
            <a:chOff x="816" y="527"/>
            <a:chExt cx="3900" cy="3601"/>
          </a:xfrm>
        </p:grpSpPr>
        <p:sp>
          <p:nvSpPr>
            <p:cNvPr id="55300" name="Rectangle 4"/>
            <p:cNvSpPr>
              <a:spLocks noChangeArrowheads="1"/>
            </p:cNvSpPr>
            <p:nvPr/>
          </p:nvSpPr>
          <p:spPr bwMode="auto">
            <a:xfrm>
              <a:off x="2772" y="3470"/>
              <a:ext cx="19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</a:t>
              </a:r>
              <a:r>
                <a:rPr kumimoji="0"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55301" name="Rectangle 5"/>
            <p:cNvSpPr>
              <a:spLocks noChangeArrowheads="1"/>
            </p:cNvSpPr>
            <p:nvPr/>
          </p:nvSpPr>
          <p:spPr bwMode="auto">
            <a:xfrm>
              <a:off x="839" y="3470"/>
              <a:ext cx="19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kumimoji="0"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除以</a:t>
              </a:r>
              <a:r>
                <a:rPr kumimoji="0"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kumimoji="0"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的商</a:t>
              </a:r>
            </a:p>
          </p:txBody>
        </p:sp>
        <p:sp>
          <p:nvSpPr>
            <p:cNvPr id="55302" name="Rectangle 6"/>
            <p:cNvSpPr>
              <a:spLocks noChangeArrowheads="1"/>
            </p:cNvSpPr>
            <p:nvPr/>
          </p:nvSpPr>
          <p:spPr bwMode="auto">
            <a:xfrm>
              <a:off x="2772" y="3143"/>
              <a:ext cx="19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SQR(</a:t>
              </a:r>
              <a:r>
                <a:rPr kumimoji="0"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</a:p>
          </p:txBody>
        </p:sp>
        <p:sp>
          <p:nvSpPr>
            <p:cNvPr id="55303" name="Rectangle 7"/>
            <p:cNvSpPr>
              <a:spLocks noChangeArrowheads="1"/>
            </p:cNvSpPr>
            <p:nvPr/>
          </p:nvSpPr>
          <p:spPr bwMode="auto">
            <a:xfrm>
              <a:off x="839" y="3143"/>
              <a:ext cx="19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endParaRPr kumimoji="0"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04" name="Rectangle 8"/>
            <p:cNvSpPr>
              <a:spLocks noChangeArrowheads="1"/>
            </p:cNvSpPr>
            <p:nvPr/>
          </p:nvSpPr>
          <p:spPr bwMode="auto">
            <a:xfrm>
              <a:off x="2772" y="2816"/>
              <a:ext cx="19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ABS(</a:t>
              </a:r>
              <a:r>
                <a:rPr kumimoji="0"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</a:p>
          </p:txBody>
        </p:sp>
        <p:sp>
          <p:nvSpPr>
            <p:cNvPr id="55305" name="Rectangle 9"/>
            <p:cNvSpPr>
              <a:spLocks noChangeArrowheads="1"/>
            </p:cNvSpPr>
            <p:nvPr/>
          </p:nvSpPr>
          <p:spPr bwMode="auto">
            <a:xfrm>
              <a:off x="839" y="2816"/>
              <a:ext cx="19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|</a:t>
              </a:r>
              <a:r>
                <a:rPr kumimoji="0"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|</a:t>
              </a:r>
            </a:p>
          </p:txBody>
        </p:sp>
        <p:sp>
          <p:nvSpPr>
            <p:cNvPr id="55306" name="Rectangle 10"/>
            <p:cNvSpPr>
              <a:spLocks noChangeArrowheads="1"/>
            </p:cNvSpPr>
            <p:nvPr/>
          </p:nvSpPr>
          <p:spPr bwMode="auto">
            <a:xfrm>
              <a:off x="2772" y="2489"/>
              <a:ext cx="19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&lt; &gt;</a:t>
              </a:r>
            </a:p>
          </p:txBody>
        </p:sp>
        <p:sp>
          <p:nvSpPr>
            <p:cNvPr id="55307" name="Rectangle 11"/>
            <p:cNvSpPr>
              <a:spLocks noChangeArrowheads="1"/>
            </p:cNvSpPr>
            <p:nvPr/>
          </p:nvSpPr>
          <p:spPr bwMode="auto">
            <a:xfrm>
              <a:off x="839" y="2489"/>
              <a:ext cx="19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≠</a:t>
              </a:r>
            </a:p>
          </p:txBody>
        </p:sp>
        <p:sp>
          <p:nvSpPr>
            <p:cNvPr id="55308" name="Rectangle 12"/>
            <p:cNvSpPr>
              <a:spLocks noChangeArrowheads="1"/>
            </p:cNvSpPr>
            <p:nvPr/>
          </p:nvSpPr>
          <p:spPr bwMode="auto">
            <a:xfrm>
              <a:off x="2772" y="2162"/>
              <a:ext cx="19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&gt;=</a:t>
              </a:r>
            </a:p>
          </p:txBody>
        </p:sp>
        <p:sp>
          <p:nvSpPr>
            <p:cNvPr id="55309" name="Rectangle 13"/>
            <p:cNvSpPr>
              <a:spLocks noChangeArrowheads="1"/>
            </p:cNvSpPr>
            <p:nvPr/>
          </p:nvSpPr>
          <p:spPr bwMode="auto">
            <a:xfrm>
              <a:off x="839" y="2162"/>
              <a:ext cx="19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≥</a:t>
              </a:r>
            </a:p>
          </p:txBody>
        </p:sp>
        <p:sp>
          <p:nvSpPr>
            <p:cNvPr id="55310" name="Rectangle 14"/>
            <p:cNvSpPr>
              <a:spLocks noChangeArrowheads="1"/>
            </p:cNvSpPr>
            <p:nvPr/>
          </p:nvSpPr>
          <p:spPr bwMode="auto">
            <a:xfrm>
              <a:off x="2772" y="1835"/>
              <a:ext cx="19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&lt;=</a:t>
              </a:r>
            </a:p>
          </p:txBody>
        </p:sp>
        <p:sp>
          <p:nvSpPr>
            <p:cNvPr id="55311" name="Rectangle 15"/>
            <p:cNvSpPr>
              <a:spLocks noChangeArrowheads="1"/>
            </p:cNvSpPr>
            <p:nvPr/>
          </p:nvSpPr>
          <p:spPr bwMode="auto">
            <a:xfrm>
              <a:off x="839" y="1835"/>
              <a:ext cx="19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≤</a:t>
              </a:r>
            </a:p>
          </p:txBody>
        </p:sp>
        <p:sp>
          <p:nvSpPr>
            <p:cNvPr id="55312" name="Rectangle 16"/>
            <p:cNvSpPr>
              <a:spLocks noChangeArrowheads="1"/>
            </p:cNvSpPr>
            <p:nvPr/>
          </p:nvSpPr>
          <p:spPr bwMode="auto">
            <a:xfrm>
              <a:off x="2772" y="1508"/>
              <a:ext cx="19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kumimoji="0" lang="en-US" altLang="zh-CN" sz="280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^</a:t>
              </a:r>
              <a:r>
                <a:rPr kumimoji="0"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kumimoji="0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13" name="Rectangle 17"/>
            <p:cNvSpPr>
              <a:spLocks noChangeArrowheads="1"/>
            </p:cNvSpPr>
            <p:nvPr/>
          </p:nvSpPr>
          <p:spPr bwMode="auto">
            <a:xfrm>
              <a:off x="839" y="1508"/>
              <a:ext cx="19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endParaRPr kumimoji="0"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14" name="Rectangle 18"/>
            <p:cNvSpPr>
              <a:spLocks noChangeArrowheads="1"/>
            </p:cNvSpPr>
            <p:nvPr/>
          </p:nvSpPr>
          <p:spPr bwMode="auto">
            <a:xfrm>
              <a:off x="2772" y="1181"/>
              <a:ext cx="19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/</a:t>
              </a:r>
            </a:p>
          </p:txBody>
        </p:sp>
        <p:sp>
          <p:nvSpPr>
            <p:cNvPr id="55315" name="Rectangle 19"/>
            <p:cNvSpPr>
              <a:spLocks noChangeArrowheads="1"/>
            </p:cNvSpPr>
            <p:nvPr/>
          </p:nvSpPr>
          <p:spPr bwMode="auto">
            <a:xfrm>
              <a:off x="839" y="1181"/>
              <a:ext cx="19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</a:p>
          </p:txBody>
        </p:sp>
        <p:sp>
          <p:nvSpPr>
            <p:cNvPr id="55316" name="Rectangle 20"/>
            <p:cNvSpPr>
              <a:spLocks noChangeArrowheads="1"/>
            </p:cNvSpPr>
            <p:nvPr/>
          </p:nvSpPr>
          <p:spPr bwMode="auto">
            <a:xfrm>
              <a:off x="2772" y="854"/>
              <a:ext cx="19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*</a:t>
              </a:r>
            </a:p>
          </p:txBody>
        </p:sp>
        <p:sp>
          <p:nvSpPr>
            <p:cNvPr id="55317" name="Rectangle 21"/>
            <p:cNvSpPr>
              <a:spLocks noChangeArrowheads="1"/>
            </p:cNvSpPr>
            <p:nvPr/>
          </p:nvSpPr>
          <p:spPr bwMode="auto">
            <a:xfrm>
              <a:off x="839" y="854"/>
              <a:ext cx="19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</a:p>
          </p:txBody>
        </p:sp>
        <p:sp>
          <p:nvSpPr>
            <p:cNvPr id="55318" name="Rectangle 22"/>
            <p:cNvSpPr>
              <a:spLocks noChangeArrowheads="1"/>
            </p:cNvSpPr>
            <p:nvPr/>
          </p:nvSpPr>
          <p:spPr bwMode="auto">
            <a:xfrm>
              <a:off x="2784" y="528"/>
              <a:ext cx="19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zh-CN" altLang="en-US" sz="28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程序符号</a:t>
              </a:r>
            </a:p>
          </p:txBody>
        </p:sp>
        <p:sp>
          <p:nvSpPr>
            <p:cNvPr id="55319" name="Rectangle 23"/>
            <p:cNvSpPr>
              <a:spLocks noChangeArrowheads="1"/>
            </p:cNvSpPr>
            <p:nvPr/>
          </p:nvSpPr>
          <p:spPr bwMode="auto">
            <a:xfrm>
              <a:off x="839" y="527"/>
              <a:ext cx="19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zh-CN" altLang="en-US" sz="2800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数学符号</a:t>
              </a:r>
            </a:p>
          </p:txBody>
        </p:sp>
        <p:sp>
          <p:nvSpPr>
            <p:cNvPr id="55320" name="Line 24"/>
            <p:cNvSpPr>
              <a:spLocks noChangeShapeType="1"/>
            </p:cNvSpPr>
            <p:nvPr/>
          </p:nvSpPr>
          <p:spPr bwMode="auto">
            <a:xfrm>
              <a:off x="839" y="527"/>
              <a:ext cx="3865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21" name="Line 25"/>
            <p:cNvSpPr>
              <a:spLocks noChangeShapeType="1"/>
            </p:cNvSpPr>
            <p:nvPr/>
          </p:nvSpPr>
          <p:spPr bwMode="auto">
            <a:xfrm>
              <a:off x="839" y="854"/>
              <a:ext cx="38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22" name="Line 26"/>
            <p:cNvSpPr>
              <a:spLocks noChangeShapeType="1"/>
            </p:cNvSpPr>
            <p:nvPr/>
          </p:nvSpPr>
          <p:spPr bwMode="auto">
            <a:xfrm>
              <a:off x="839" y="1181"/>
              <a:ext cx="38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23" name="Line 27"/>
            <p:cNvSpPr>
              <a:spLocks noChangeShapeType="1"/>
            </p:cNvSpPr>
            <p:nvPr/>
          </p:nvSpPr>
          <p:spPr bwMode="auto">
            <a:xfrm>
              <a:off x="839" y="1508"/>
              <a:ext cx="38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24" name="Line 28"/>
            <p:cNvSpPr>
              <a:spLocks noChangeShapeType="1"/>
            </p:cNvSpPr>
            <p:nvPr/>
          </p:nvSpPr>
          <p:spPr bwMode="auto">
            <a:xfrm>
              <a:off x="839" y="1835"/>
              <a:ext cx="38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25" name="Line 29"/>
            <p:cNvSpPr>
              <a:spLocks noChangeShapeType="1"/>
            </p:cNvSpPr>
            <p:nvPr/>
          </p:nvSpPr>
          <p:spPr bwMode="auto">
            <a:xfrm>
              <a:off x="839" y="2162"/>
              <a:ext cx="38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26" name="Line 30"/>
            <p:cNvSpPr>
              <a:spLocks noChangeShapeType="1"/>
            </p:cNvSpPr>
            <p:nvPr/>
          </p:nvSpPr>
          <p:spPr bwMode="auto">
            <a:xfrm>
              <a:off x="839" y="2489"/>
              <a:ext cx="38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27" name="Line 31"/>
            <p:cNvSpPr>
              <a:spLocks noChangeShapeType="1"/>
            </p:cNvSpPr>
            <p:nvPr/>
          </p:nvSpPr>
          <p:spPr bwMode="auto">
            <a:xfrm>
              <a:off x="839" y="2816"/>
              <a:ext cx="38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28" name="Line 32"/>
            <p:cNvSpPr>
              <a:spLocks noChangeShapeType="1"/>
            </p:cNvSpPr>
            <p:nvPr/>
          </p:nvSpPr>
          <p:spPr bwMode="auto">
            <a:xfrm>
              <a:off x="839" y="3143"/>
              <a:ext cx="38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29" name="Line 33"/>
            <p:cNvSpPr>
              <a:spLocks noChangeShapeType="1"/>
            </p:cNvSpPr>
            <p:nvPr/>
          </p:nvSpPr>
          <p:spPr bwMode="auto">
            <a:xfrm>
              <a:off x="839" y="3470"/>
              <a:ext cx="38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30" name="Line 34"/>
            <p:cNvSpPr>
              <a:spLocks noChangeShapeType="1"/>
            </p:cNvSpPr>
            <p:nvPr/>
          </p:nvSpPr>
          <p:spPr bwMode="auto">
            <a:xfrm flipV="1">
              <a:off x="816" y="4128"/>
              <a:ext cx="388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31" name="Line 35"/>
            <p:cNvSpPr>
              <a:spLocks noChangeShapeType="1"/>
            </p:cNvSpPr>
            <p:nvPr/>
          </p:nvSpPr>
          <p:spPr bwMode="auto">
            <a:xfrm flipH="1">
              <a:off x="816" y="527"/>
              <a:ext cx="23" cy="360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32" name="Line 36"/>
            <p:cNvSpPr>
              <a:spLocks noChangeShapeType="1"/>
            </p:cNvSpPr>
            <p:nvPr/>
          </p:nvSpPr>
          <p:spPr bwMode="auto">
            <a:xfrm>
              <a:off x="2772" y="527"/>
              <a:ext cx="12" cy="360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33" name="Line 37"/>
            <p:cNvSpPr>
              <a:spLocks noChangeShapeType="1"/>
            </p:cNvSpPr>
            <p:nvPr/>
          </p:nvSpPr>
          <p:spPr bwMode="auto">
            <a:xfrm>
              <a:off x="4704" y="527"/>
              <a:ext cx="0" cy="360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55334" name="Object 38"/>
            <p:cNvGraphicFramePr>
              <a:graphicFrameLocks noChangeAspect="1"/>
            </p:cNvGraphicFramePr>
            <p:nvPr/>
          </p:nvGraphicFramePr>
          <p:xfrm>
            <a:off x="1655" y="1480"/>
            <a:ext cx="265" cy="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84" name="公式" r:id="rId3" imgW="139680" imgH="215640" progId="Equation.3">
                    <p:embed/>
                  </p:oleObj>
                </mc:Choice>
                <mc:Fallback>
                  <p:oleObj name="公式" r:id="rId3" imgW="1396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55" y="1480"/>
                          <a:ext cx="265" cy="4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335" name="Object 39"/>
            <p:cNvGraphicFramePr>
              <a:graphicFrameLocks noChangeAspect="1"/>
            </p:cNvGraphicFramePr>
            <p:nvPr/>
          </p:nvGraphicFramePr>
          <p:xfrm>
            <a:off x="1584" y="3168"/>
            <a:ext cx="363" cy="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85" name="公式" r:id="rId5" imgW="253800" imgH="228600" progId="Equation.3">
                    <p:embed/>
                  </p:oleObj>
                </mc:Choice>
                <mc:Fallback>
                  <p:oleObj name="公式" r:id="rId5" imgW="2538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4" y="3168"/>
                          <a:ext cx="363" cy="3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5336" name="Line 40"/>
            <p:cNvSpPr>
              <a:spLocks noChangeShapeType="1"/>
            </p:cNvSpPr>
            <p:nvPr/>
          </p:nvSpPr>
          <p:spPr bwMode="auto">
            <a:xfrm>
              <a:off x="816" y="3792"/>
              <a:ext cx="38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337" name="Rectangle 41"/>
            <p:cNvSpPr>
              <a:spLocks noChangeArrowheads="1"/>
            </p:cNvSpPr>
            <p:nvPr/>
          </p:nvSpPr>
          <p:spPr bwMode="auto">
            <a:xfrm>
              <a:off x="816" y="3801"/>
              <a:ext cx="19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kumimoji="0"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除以</a:t>
              </a:r>
              <a:r>
                <a:rPr kumimoji="0"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kumimoji="0"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的余数</a:t>
              </a:r>
            </a:p>
          </p:txBody>
        </p:sp>
        <p:sp>
          <p:nvSpPr>
            <p:cNvPr id="55338" name="Rectangle 42"/>
            <p:cNvSpPr>
              <a:spLocks noChangeArrowheads="1"/>
            </p:cNvSpPr>
            <p:nvPr/>
          </p:nvSpPr>
          <p:spPr bwMode="auto">
            <a:xfrm>
              <a:off x="2784" y="3792"/>
              <a:ext cx="19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 anchorCtr="1"/>
            <a:lstStyle/>
            <a:p>
              <a:pPr algn="l">
                <a:spcBef>
                  <a:spcPct val="20000"/>
                </a:spcBef>
              </a:pPr>
              <a:r>
                <a:rPr kumimoji="0"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kumimoji="0"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MOD </a:t>
              </a:r>
              <a:r>
                <a:rPr kumimoji="0"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652001" y="51470"/>
            <a:ext cx="4601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数学符号与程序符号的对比</a:t>
            </a:r>
          </a:p>
        </p:txBody>
      </p:sp>
    </p:spTree>
    <p:extLst>
      <p:ext uri="{BB962C8B-B14F-4D97-AF65-F5344CB8AC3E}">
        <p14:creationId xmlns:p14="http://schemas.microsoft.com/office/powerpoint/2010/main" val="39669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07503" y="656433"/>
            <a:ext cx="845857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kumimoji="0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条件结构</a:t>
            </a:r>
            <a:r>
              <a:rPr kumimoji="0"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kumimoji="0"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在一个算法中</a:t>
            </a:r>
            <a:r>
              <a:rPr kumimoji="0"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kumimoji="0"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经常会遇到一些条件的判断</a:t>
            </a:r>
            <a:r>
              <a:rPr kumimoji="0"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kumimoji="0"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算法的流向根据条件是否成立有不同的流向</a:t>
            </a:r>
            <a:r>
              <a:rPr kumimoji="0"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条件结构就是处理这种过程的结构</a:t>
            </a:r>
            <a:r>
              <a:rPr kumimoji="0"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1133475" y="3504010"/>
            <a:ext cx="1619250" cy="404813"/>
          </a:xfrm>
          <a:prstGeom prst="parallelogram">
            <a:avLst>
              <a:gd name="adj" fmla="val 2944"/>
            </a:avLst>
          </a:prstGeom>
          <a:solidFill>
            <a:srgbClr val="FFFF00"/>
          </a:solidFill>
          <a:ln w="3175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步骤</a:t>
            </a:r>
            <a:r>
              <a:rPr kumimoji="0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971550" y="2396728"/>
            <a:ext cx="1944688" cy="594122"/>
          </a:xfrm>
          <a:prstGeom prst="diamond">
            <a:avLst/>
          </a:prstGeom>
          <a:solidFill>
            <a:srgbClr val="FFFF00"/>
          </a:solidFill>
          <a:ln w="3175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满足条件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2989263" y="3489722"/>
            <a:ext cx="1619250" cy="404813"/>
          </a:xfrm>
          <a:prstGeom prst="parallelogram">
            <a:avLst>
              <a:gd name="adj" fmla="val 0"/>
            </a:avLst>
          </a:prstGeom>
          <a:solidFill>
            <a:srgbClr val="FFFF00"/>
          </a:solidFill>
          <a:ln w="3175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步骤</a:t>
            </a:r>
            <a:r>
              <a:rPr kumimoji="0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  <a:p>
            <a:pPr algn="ctr"/>
            <a:endParaRPr kumimoji="0"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25606" name="AutoShape 6"/>
          <p:cNvCxnSpPr>
            <a:cxnSpLocks noChangeShapeType="1"/>
            <a:endCxn id="25604" idx="0"/>
          </p:cNvCxnSpPr>
          <p:nvPr/>
        </p:nvCxnSpPr>
        <p:spPr bwMode="auto">
          <a:xfrm>
            <a:off x="1943100" y="2031206"/>
            <a:ext cx="1588" cy="353616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607" name="AutoShape 7"/>
          <p:cNvCxnSpPr>
            <a:cxnSpLocks noChangeShapeType="1"/>
            <a:stCxn id="25604" idx="2"/>
            <a:endCxn id="25603" idx="1"/>
          </p:cNvCxnSpPr>
          <p:nvPr/>
        </p:nvCxnSpPr>
        <p:spPr bwMode="auto">
          <a:xfrm flipH="1">
            <a:off x="1943100" y="3002757"/>
            <a:ext cx="1588" cy="489347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608" name="AutoShape 8"/>
          <p:cNvCxnSpPr>
            <a:cxnSpLocks noChangeShapeType="1"/>
            <a:stCxn id="25603" idx="4"/>
          </p:cNvCxnSpPr>
          <p:nvPr/>
        </p:nvCxnSpPr>
        <p:spPr bwMode="auto">
          <a:xfrm>
            <a:off x="1943101" y="3920729"/>
            <a:ext cx="3175" cy="65008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609" name="AutoShape 9"/>
          <p:cNvCxnSpPr>
            <a:cxnSpLocks noChangeShapeType="1"/>
            <a:stCxn id="25604" idx="3"/>
            <a:endCxn id="25605" idx="1"/>
          </p:cNvCxnSpPr>
          <p:nvPr/>
        </p:nvCxnSpPr>
        <p:spPr bwMode="auto">
          <a:xfrm>
            <a:off x="2932114" y="2694385"/>
            <a:ext cx="866775" cy="783431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610" name="AutoShape 10"/>
          <p:cNvCxnSpPr>
            <a:cxnSpLocks noChangeShapeType="1"/>
          </p:cNvCxnSpPr>
          <p:nvPr/>
        </p:nvCxnSpPr>
        <p:spPr bwMode="auto">
          <a:xfrm rot="10800000" flipV="1">
            <a:off x="1981201" y="3921919"/>
            <a:ext cx="1857375" cy="323850"/>
          </a:xfrm>
          <a:prstGeom prst="bentConnector3">
            <a:avLst>
              <a:gd name="adj1" fmla="val -137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1424374" y="2997994"/>
            <a:ext cx="5437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2927738" y="2402682"/>
            <a:ext cx="5437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25613" name="AutoShape 13"/>
          <p:cNvSpPr>
            <a:spLocks noChangeArrowheads="1"/>
          </p:cNvSpPr>
          <p:nvPr/>
        </p:nvSpPr>
        <p:spPr bwMode="auto">
          <a:xfrm>
            <a:off x="5057775" y="3504010"/>
            <a:ext cx="1619250" cy="404813"/>
          </a:xfrm>
          <a:prstGeom prst="parallelogram">
            <a:avLst>
              <a:gd name="adj" fmla="val 2944"/>
            </a:avLst>
          </a:prstGeom>
          <a:solidFill>
            <a:srgbClr val="FFFF00"/>
          </a:solidFill>
          <a:ln w="3175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步骤</a:t>
            </a:r>
            <a:r>
              <a:rPr kumimoji="0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5614" name="AutoShape 14"/>
          <p:cNvSpPr>
            <a:spLocks noChangeArrowheads="1"/>
          </p:cNvSpPr>
          <p:nvPr/>
        </p:nvSpPr>
        <p:spPr bwMode="auto">
          <a:xfrm>
            <a:off x="4895850" y="2396728"/>
            <a:ext cx="1944688" cy="594122"/>
          </a:xfrm>
          <a:prstGeom prst="diamond">
            <a:avLst/>
          </a:prstGeom>
          <a:solidFill>
            <a:srgbClr val="FFFF00"/>
          </a:solidFill>
          <a:ln w="3175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满足条件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cxnSp>
        <p:nvCxnSpPr>
          <p:cNvPr id="25615" name="AutoShape 15"/>
          <p:cNvCxnSpPr>
            <a:cxnSpLocks noChangeShapeType="1"/>
            <a:endCxn id="25614" idx="0"/>
          </p:cNvCxnSpPr>
          <p:nvPr/>
        </p:nvCxnSpPr>
        <p:spPr bwMode="auto">
          <a:xfrm>
            <a:off x="5867400" y="2031206"/>
            <a:ext cx="1588" cy="353616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616" name="AutoShape 16"/>
          <p:cNvCxnSpPr>
            <a:cxnSpLocks noChangeShapeType="1"/>
            <a:stCxn id="25614" idx="2"/>
            <a:endCxn id="25613" idx="1"/>
          </p:cNvCxnSpPr>
          <p:nvPr/>
        </p:nvCxnSpPr>
        <p:spPr bwMode="auto">
          <a:xfrm flipH="1">
            <a:off x="5867400" y="3002757"/>
            <a:ext cx="1588" cy="489347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617" name="AutoShape 17"/>
          <p:cNvCxnSpPr>
            <a:cxnSpLocks noChangeShapeType="1"/>
            <a:stCxn id="25613" idx="4"/>
          </p:cNvCxnSpPr>
          <p:nvPr/>
        </p:nvCxnSpPr>
        <p:spPr bwMode="auto">
          <a:xfrm>
            <a:off x="5867401" y="3920729"/>
            <a:ext cx="3175" cy="65008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5348674" y="2997994"/>
            <a:ext cx="5437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6852038" y="2402682"/>
            <a:ext cx="5437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>
            <a:off x="6804026" y="2680097"/>
            <a:ext cx="7921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>
            <a:off x="7596188" y="2680097"/>
            <a:ext cx="0" cy="156567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H="1">
            <a:off x="5867400" y="4245769"/>
            <a:ext cx="17287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23" name="Text Box 23"/>
          <p:cNvSpPr txBox="1">
            <a:spLocks noChangeArrowheads="1"/>
          </p:cNvSpPr>
          <p:nvPr/>
        </p:nvSpPr>
        <p:spPr bwMode="auto">
          <a:xfrm>
            <a:off x="776288" y="61436"/>
            <a:ext cx="2133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复习</a:t>
            </a:r>
            <a:endParaRPr lang="en-US" altLang="zh-CN" sz="2800" b="1" dirty="0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70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animBg="1"/>
      <p:bldP spid="25604" grpId="0" animBg="1"/>
      <p:bldP spid="25605" grpId="0" animBg="1"/>
      <p:bldP spid="25611" grpId="0"/>
      <p:bldP spid="25612" grpId="0"/>
      <p:bldP spid="25613" grpId="0" animBg="1"/>
      <p:bldP spid="25614" grpId="0" animBg="1"/>
      <p:bldP spid="25618" grpId="0"/>
      <p:bldP spid="25619" grpId="0"/>
      <p:bldP spid="25620" grpId="0" animBg="1"/>
      <p:bldP spid="25621" grpId="0" animBg="1"/>
      <p:bldP spid="256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202935" y="9225"/>
            <a:ext cx="87407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kumimoji="0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条件语句</a:t>
            </a:r>
            <a:r>
              <a:rPr kumimoji="0"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kumimoji="0"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算法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中的条件结构是由条件语句来表达的，是处理条件分支逻辑结构的算法语句。 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35496" y="943898"/>
            <a:ext cx="55707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0" lang="zh-CN" altLang="en-US" sz="28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条件语句的一般格式有两种： 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264086" y="1429673"/>
            <a:ext cx="397737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kumimoji="0"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0"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0"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IF—THEN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 ：</a:t>
            </a: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838200" y="2000251"/>
            <a:ext cx="3200400" cy="1495028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kumimoji="0"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条件 </a:t>
            </a:r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endParaRPr kumimoji="0"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语句体</a:t>
            </a:r>
          </a:p>
          <a:p>
            <a:r>
              <a:rPr kumimoji="0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kumimoji="0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  <a:endParaRPr kumimoji="0"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77" name="Rectangle 57"/>
          <p:cNvSpPr>
            <a:spLocks noChangeArrowheads="1"/>
          </p:cNvSpPr>
          <p:nvPr/>
        </p:nvSpPr>
        <p:spPr bwMode="auto">
          <a:xfrm>
            <a:off x="316359" y="3631545"/>
            <a:ext cx="86106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kumimoji="0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kumimoji="0"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计算机执行这种形式的条件语句时，也是首先对</a:t>
            </a:r>
            <a:r>
              <a:rPr kumimoji="0"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kumimoji="0"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后的条件进行判断，如果条件符合，就执行</a:t>
            </a:r>
            <a:r>
              <a:rPr kumimoji="0"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kumimoji="0"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后的语句体，否则执行</a:t>
            </a:r>
            <a:r>
              <a:rPr kumimoji="0"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 </a:t>
            </a:r>
            <a:r>
              <a:rPr kumimoji="0"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之后的语句。 </a:t>
            </a:r>
          </a:p>
        </p:txBody>
      </p:sp>
      <p:sp>
        <p:nvSpPr>
          <p:cNvPr id="5178" name="AutoShape 58"/>
          <p:cNvSpPr>
            <a:spLocks noChangeArrowheads="1"/>
          </p:cNvSpPr>
          <p:nvPr/>
        </p:nvSpPr>
        <p:spPr bwMode="auto">
          <a:xfrm>
            <a:off x="5995988" y="2501503"/>
            <a:ext cx="1619250" cy="404813"/>
          </a:xfrm>
          <a:prstGeom prst="parallelogram">
            <a:avLst>
              <a:gd name="adj" fmla="val 2944"/>
            </a:avLst>
          </a:prstGeom>
          <a:solidFill>
            <a:srgbClr val="FFFF00"/>
          </a:solidFill>
          <a:ln w="3175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步骤</a:t>
            </a:r>
            <a:r>
              <a:rPr kumimoji="0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5179" name="AutoShape 59"/>
          <p:cNvSpPr>
            <a:spLocks noChangeArrowheads="1"/>
          </p:cNvSpPr>
          <p:nvPr/>
        </p:nvSpPr>
        <p:spPr bwMode="auto">
          <a:xfrm>
            <a:off x="5834064" y="1394222"/>
            <a:ext cx="1944687" cy="594122"/>
          </a:xfrm>
          <a:prstGeom prst="diamond">
            <a:avLst/>
          </a:prstGeom>
          <a:solidFill>
            <a:srgbClr val="FFFF00"/>
          </a:solidFill>
          <a:ln w="3175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0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满足条件</a:t>
            </a:r>
            <a:r>
              <a:rPr kumimoji="0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cxnSp>
        <p:nvCxnSpPr>
          <p:cNvPr id="5180" name="AutoShape 60"/>
          <p:cNvCxnSpPr>
            <a:cxnSpLocks noChangeShapeType="1"/>
            <a:endCxn id="5179" idx="0"/>
          </p:cNvCxnSpPr>
          <p:nvPr/>
        </p:nvCxnSpPr>
        <p:spPr bwMode="auto">
          <a:xfrm>
            <a:off x="6805614" y="1028700"/>
            <a:ext cx="1587" cy="353616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81" name="AutoShape 61"/>
          <p:cNvCxnSpPr>
            <a:cxnSpLocks noChangeShapeType="1"/>
            <a:stCxn id="5179" idx="2"/>
            <a:endCxn id="5178" idx="1"/>
          </p:cNvCxnSpPr>
          <p:nvPr/>
        </p:nvCxnSpPr>
        <p:spPr bwMode="auto">
          <a:xfrm flipH="1">
            <a:off x="6805614" y="2000251"/>
            <a:ext cx="1587" cy="489347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82" name="AutoShape 62"/>
          <p:cNvCxnSpPr>
            <a:cxnSpLocks noChangeShapeType="1"/>
            <a:stCxn id="5178" idx="4"/>
          </p:cNvCxnSpPr>
          <p:nvPr/>
        </p:nvCxnSpPr>
        <p:spPr bwMode="auto">
          <a:xfrm>
            <a:off x="6805614" y="2918223"/>
            <a:ext cx="3175" cy="65008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83" name="Rectangle 63"/>
          <p:cNvSpPr>
            <a:spLocks noChangeArrowheads="1"/>
          </p:cNvSpPr>
          <p:nvPr/>
        </p:nvSpPr>
        <p:spPr bwMode="auto">
          <a:xfrm>
            <a:off x="6286888" y="1995488"/>
            <a:ext cx="5437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5184" name="Rectangle 64"/>
          <p:cNvSpPr>
            <a:spLocks noChangeArrowheads="1"/>
          </p:cNvSpPr>
          <p:nvPr/>
        </p:nvSpPr>
        <p:spPr bwMode="auto">
          <a:xfrm>
            <a:off x="7790249" y="1400175"/>
            <a:ext cx="5437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5185" name="Line 65"/>
          <p:cNvSpPr>
            <a:spLocks noChangeShapeType="1"/>
          </p:cNvSpPr>
          <p:nvPr/>
        </p:nvSpPr>
        <p:spPr bwMode="auto">
          <a:xfrm>
            <a:off x="7742238" y="1677591"/>
            <a:ext cx="7921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86" name="Line 66"/>
          <p:cNvSpPr>
            <a:spLocks noChangeShapeType="1"/>
          </p:cNvSpPr>
          <p:nvPr/>
        </p:nvSpPr>
        <p:spPr bwMode="auto">
          <a:xfrm>
            <a:off x="8534400" y="1677591"/>
            <a:ext cx="0" cy="156567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87" name="Line 67"/>
          <p:cNvSpPr>
            <a:spLocks noChangeShapeType="1"/>
          </p:cNvSpPr>
          <p:nvPr/>
        </p:nvSpPr>
        <p:spPr bwMode="auto">
          <a:xfrm flipH="1">
            <a:off x="6805614" y="3243263"/>
            <a:ext cx="17287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854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5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3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3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/>
      <p:bldP spid="5131" grpId="0"/>
      <p:bldP spid="5132" grpId="0"/>
      <p:bldP spid="5133" grpId="0" build="allAtOnce" animBg="1"/>
      <p:bldP spid="5177" grpId="0"/>
      <p:bldP spid="5178" grpId="0" animBg="1"/>
      <p:bldP spid="5179" grpId="0" animBg="1"/>
      <p:bldP spid="5183" grpId="0"/>
      <p:bldP spid="5184" grpId="0"/>
      <p:bldP spid="5185" grpId="0" animBg="1"/>
      <p:bldP spid="5186" grpId="0" animBg="1"/>
      <p:bldP spid="5187" grpId="0" animBg="1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</TotalTime>
  <Words>1880</Words>
  <Application>Microsoft Office PowerPoint</Application>
  <PresentationFormat>全屏显示(16:9)</PresentationFormat>
  <Paragraphs>454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650TGp_Proper_pride_light</vt:lpstr>
      <vt:lpstr>9_Office 主题</vt:lpstr>
      <vt:lpstr>1_650TGp_Proper_pride_light</vt:lpstr>
      <vt:lpstr>公式</vt:lpstr>
      <vt:lpstr>Equation</vt:lpstr>
      <vt:lpstr>§1.2.2 条件语句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76</cp:revision>
  <dcterms:created xsi:type="dcterms:W3CDTF">2011-09-29T10:22:55Z</dcterms:created>
  <dcterms:modified xsi:type="dcterms:W3CDTF">2015-01-06T09:05:53Z</dcterms:modified>
</cp:coreProperties>
</file>