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1"/>
  </p:notesMasterIdLst>
  <p:handoutMasterIdLst>
    <p:handoutMasterId r:id="rId22"/>
  </p:handoutMasterIdLst>
  <p:sldIdLst>
    <p:sldId id="256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09" r:id="rId20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336600"/>
    <a:srgbClr val="E66036"/>
    <a:srgbClr val="8FD2FB"/>
    <a:srgbClr val="0E8BE0"/>
    <a:srgbClr val="FFFFFF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5167" autoAdjust="0"/>
  </p:normalViewPr>
  <p:slideViewPr>
    <p:cSldViewPr>
      <p:cViewPr>
        <p:scale>
          <a:sx n="100" d="100"/>
          <a:sy n="100" d="100"/>
        </p:scale>
        <p:origin x="-917" y="-3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095A9F-1D3E-40C8-9B53-6BA6BB9D68EB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D9DDF4-E81F-484F-A8A5-F48677F5C480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6F1655-5FD5-45D8-A576-879B385738F6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F2AF6A-27DC-4E28-BD49-077245DDF12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25050-B110-4F34-90C2-83CDFD1A57B3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9C0B1A-A5EC-4452-ACDA-05E5971848AD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A217C-98A4-49BA-B796-0B116D974F68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41665D-118A-4EDE-8100-A04107C587DF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30B43E-305A-4CBF-941E-D682ACB6ECE9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39987-FED7-49E9-920B-01DAB07483D7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0A2139-7D21-41D8-BA20-1DD4D10FC4C9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271DCF-EACF-4413-BB23-9943B0187D61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97BF13-0F7B-4B37-A85A-9141F153B187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6E23DF-E047-4BC3-9A1E-6FAC8C47763C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1114B6-3869-4365-A1C4-47820A61E84B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4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B744E1-412A-43B6-8F4E-EE0C4EDE29F9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C49CEC-D613-45E0-A87A-F07E8C58F2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40049"/>
      </p:ext>
    </p:extLst>
  </p:cSld>
  <p:clrMapOvr>
    <a:masterClrMapping/>
  </p:clrMapOvr>
  <p:transition spd="med">
    <p:pull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E74DF9-CFAF-4D64-81C8-A81CD1FC34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6744452"/>
      </p:ext>
    </p:extLst>
  </p:cSld>
  <p:clrMapOvr>
    <a:masterClrMapping/>
  </p:clrMapOvr>
  <p:transition spd="med">
    <p:pull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84" r:id="rId24"/>
    <p:sldLayoutId id="2147483685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722" y="572693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3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60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§1.2.1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输入语句、输出语句和赋值语句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Text Box 4"/>
          <p:cNvSpPr txBox="1">
            <a:spLocks noChangeArrowheads="1"/>
          </p:cNvSpPr>
          <p:nvPr/>
        </p:nvSpPr>
        <p:spPr bwMode="auto">
          <a:xfrm>
            <a:off x="0" y="-7794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在这个程序中，第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行中的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语句称为输入语句，其一般格式是：</a:t>
            </a:r>
          </a:p>
        </p:txBody>
      </p:sp>
      <p:sp>
        <p:nvSpPr>
          <p:cNvPr id="240645" name="Rectangle 5"/>
          <p:cNvSpPr>
            <a:spLocks noChangeArrowheads="1"/>
          </p:cNvSpPr>
          <p:nvPr/>
        </p:nvSpPr>
        <p:spPr bwMode="auto">
          <a:xfrm>
            <a:off x="1116014" y="1000805"/>
            <a:ext cx="6724650" cy="46166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 “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提示内容”；变量</a:t>
            </a:r>
          </a:p>
        </p:txBody>
      </p:sp>
      <p:grpSp>
        <p:nvGrpSpPr>
          <p:cNvPr id="240653" name="Group 13"/>
          <p:cNvGrpSpPr>
            <a:grpSpLocks/>
          </p:cNvGrpSpPr>
          <p:nvPr/>
        </p:nvGrpSpPr>
        <p:grpSpPr bwMode="auto">
          <a:xfrm>
            <a:off x="0" y="1491854"/>
            <a:ext cx="9144000" cy="1939528"/>
            <a:chOff x="0" y="1253"/>
            <a:chExt cx="5760" cy="1629"/>
          </a:xfrm>
        </p:grpSpPr>
        <p:sp>
          <p:nvSpPr>
            <p:cNvPr id="240646" name="Text Box 6"/>
            <p:cNvSpPr txBox="1">
              <a:spLocks noChangeArrowheads="1"/>
            </p:cNvSpPr>
            <p:nvPr/>
          </p:nvSpPr>
          <p:spPr bwMode="auto">
            <a:xfrm>
              <a:off x="0" y="1253"/>
              <a:ext cx="5760" cy="16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其中，“提示内容”一般是提示用户输入什么样的信息，它可以用字母、符号、文字等来表述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 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变量是指程序在运行时其值是可以变化的量，一般用字母表示，若输入多个变量，变量与变量之间用逗号隔开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 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提示内容加引号，提示内容与变量之间用分号隔开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据此，输入框             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       转化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为输入语句可以怎样表述？ </a:t>
              </a:r>
            </a:p>
          </p:txBody>
        </p:sp>
        <p:grpSp>
          <p:nvGrpSpPr>
            <p:cNvPr id="240650" name="Group 10"/>
            <p:cNvGrpSpPr>
              <a:grpSpLocks/>
            </p:cNvGrpSpPr>
            <p:nvPr/>
          </p:nvGrpSpPr>
          <p:grpSpPr bwMode="auto">
            <a:xfrm>
              <a:off x="612" y="2542"/>
              <a:ext cx="1769" cy="329"/>
              <a:chOff x="-310" y="3402"/>
              <a:chExt cx="1769" cy="329"/>
            </a:xfrm>
          </p:grpSpPr>
          <p:sp>
            <p:nvSpPr>
              <p:cNvPr id="240648" name="Text Box 8"/>
              <p:cNvSpPr txBox="1">
                <a:spLocks noChangeArrowheads="1"/>
              </p:cNvSpPr>
              <p:nvPr/>
            </p:nvSpPr>
            <p:spPr bwMode="auto">
              <a:xfrm>
                <a:off x="-51" y="3408"/>
                <a:ext cx="1250" cy="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66FF33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240649" name="AutoShape 9"/>
              <p:cNvSpPr>
                <a:spLocks noChangeArrowheads="1"/>
              </p:cNvSpPr>
              <p:nvPr/>
            </p:nvSpPr>
            <p:spPr bwMode="auto">
              <a:xfrm>
                <a:off x="-310" y="3402"/>
                <a:ext cx="1769" cy="310"/>
              </a:xfrm>
              <a:prstGeom prst="parallelogram">
                <a:avLst>
                  <a:gd name="adj" fmla="val 142661"/>
                </a:avLst>
              </a:prstGeom>
              <a:noFill/>
              <a:ln w="28575">
                <a:solidFill>
                  <a:srgbClr val="66FF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0652" name="Text Box 12"/>
          <p:cNvSpPr txBox="1">
            <a:spLocks noChangeArrowheads="1"/>
          </p:cNvSpPr>
          <p:nvPr/>
        </p:nvSpPr>
        <p:spPr bwMode="auto">
          <a:xfrm>
            <a:off x="395536" y="3795886"/>
            <a:ext cx="72723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2400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448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0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0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在这个程序中，第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行中的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语句称为输出语句，其一般格式是：                      </a:t>
            </a:r>
          </a:p>
        </p:txBody>
      </p:sp>
      <p:sp>
        <p:nvSpPr>
          <p:cNvPr id="241669" name="Rectangle 5"/>
          <p:cNvSpPr>
            <a:spLocks noChangeArrowheads="1"/>
          </p:cNvSpPr>
          <p:nvPr/>
        </p:nvSpPr>
        <p:spPr bwMode="auto">
          <a:xfrm>
            <a:off x="971551" y="951310"/>
            <a:ext cx="4128887" cy="46166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 “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提示内容”；表达式</a:t>
            </a:r>
          </a:p>
        </p:txBody>
      </p:sp>
      <p:grpSp>
        <p:nvGrpSpPr>
          <p:cNvPr id="241675" name="Group 11"/>
          <p:cNvGrpSpPr>
            <a:grpSpLocks/>
          </p:cNvGrpSpPr>
          <p:nvPr/>
        </p:nvGrpSpPr>
        <p:grpSpPr bwMode="auto">
          <a:xfrm>
            <a:off x="0" y="1437085"/>
            <a:ext cx="9144000" cy="1939529"/>
            <a:chOff x="0" y="1253"/>
            <a:chExt cx="5760" cy="1629"/>
          </a:xfrm>
        </p:grpSpPr>
        <p:sp>
          <p:nvSpPr>
            <p:cNvPr id="241670" name="Text Box 6"/>
            <p:cNvSpPr txBox="1">
              <a:spLocks noChangeArrowheads="1"/>
            </p:cNvSpPr>
            <p:nvPr/>
          </p:nvSpPr>
          <p:spPr bwMode="auto">
            <a:xfrm>
              <a:off x="0" y="1253"/>
              <a:ext cx="5760" cy="16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其中，“提示内容”一般是提示用户输出什么样的信息，它通常是常量或变量的值；表达式一般是表示输出信息所对应的字母或代数式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.PRINT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语句可以在计算机的屏幕上输出运算结果和系统信息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据此，在计算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与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的和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时，输出框 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转化为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输出语句可以怎样表述？ </a:t>
              </a:r>
            </a:p>
          </p:txBody>
        </p:sp>
        <p:grpSp>
          <p:nvGrpSpPr>
            <p:cNvPr id="241674" name="Group 10"/>
            <p:cNvGrpSpPr>
              <a:grpSpLocks/>
            </p:cNvGrpSpPr>
            <p:nvPr/>
          </p:nvGrpSpPr>
          <p:grpSpPr bwMode="auto">
            <a:xfrm>
              <a:off x="2745" y="2206"/>
              <a:ext cx="959" cy="402"/>
              <a:chOff x="3071" y="3034"/>
              <a:chExt cx="959" cy="402"/>
            </a:xfrm>
          </p:grpSpPr>
          <p:sp>
            <p:nvSpPr>
              <p:cNvPr id="241672" name="Text Box 8"/>
              <p:cNvSpPr txBox="1">
                <a:spLocks noChangeArrowheads="1"/>
              </p:cNvSpPr>
              <p:nvPr/>
            </p:nvSpPr>
            <p:spPr bwMode="auto">
              <a:xfrm>
                <a:off x="3206" y="3034"/>
                <a:ext cx="717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输出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S</a:t>
                </a:r>
              </a:p>
            </p:txBody>
          </p:sp>
          <p:sp>
            <p:nvSpPr>
              <p:cNvPr id="241673" name="AutoShape 9"/>
              <p:cNvSpPr>
                <a:spLocks noChangeArrowheads="1"/>
              </p:cNvSpPr>
              <p:nvPr/>
            </p:nvSpPr>
            <p:spPr bwMode="auto">
              <a:xfrm>
                <a:off x="3071" y="3053"/>
                <a:ext cx="959" cy="383"/>
              </a:xfrm>
              <a:prstGeom prst="parallelogram">
                <a:avLst>
                  <a:gd name="adj" fmla="val 104357"/>
                </a:avLst>
              </a:prstGeom>
              <a:noFill/>
              <a:ln w="28575">
                <a:solidFill>
                  <a:srgbClr val="66FF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1676" name="Text Box 12"/>
          <p:cNvSpPr txBox="1">
            <a:spLocks noChangeArrowheads="1"/>
          </p:cNvSpPr>
          <p:nvPr/>
        </p:nvSpPr>
        <p:spPr bwMode="auto">
          <a:xfrm>
            <a:off x="164756" y="3939901"/>
            <a:ext cx="370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</p:txBody>
      </p:sp>
      <p:sp>
        <p:nvSpPr>
          <p:cNvPr id="241677" name="Rectangle 13"/>
          <p:cNvSpPr>
            <a:spLocks noChangeArrowheads="1"/>
          </p:cNvSpPr>
          <p:nvPr/>
        </p:nvSpPr>
        <p:spPr bwMode="auto">
          <a:xfrm>
            <a:off x="3906652" y="3939902"/>
            <a:ext cx="5057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</a:t>
            </a:r>
            <a:r>
              <a:rPr lang="en-US" altLang="zh-CN" sz="2400" dirty="0" smtClean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“Sum=”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0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76" grpId="0"/>
      <p:bldP spid="2416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15876" y="-19050"/>
            <a:ext cx="595312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知识探究（二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）赋值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语句 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11119" y="771550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在算法的程序框图中，处理框是一个常用的程序框，我们用什么图形表示这个程序框？其功能作用如何？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2700339" y="3598069"/>
            <a:ext cx="3311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赋值、计算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2657849" y="2471276"/>
            <a:ext cx="2663825" cy="701278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/>
      <p:bldP spid="26638" grpId="0"/>
      <p:bldP spid="266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0" y="2382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在上述求函数值的程序中，第二行中的语句称为赋值语句，其一般格式是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42693" name="Rectangle 5"/>
          <p:cNvSpPr>
            <a:spLocks noChangeArrowheads="1"/>
          </p:cNvSpPr>
          <p:nvPr/>
        </p:nvSpPr>
        <p:spPr bwMode="auto">
          <a:xfrm>
            <a:off x="2411760" y="1118088"/>
            <a:ext cx="3384376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表达式</a:t>
            </a:r>
          </a:p>
        </p:txBody>
      </p:sp>
      <p:grpSp>
        <p:nvGrpSpPr>
          <p:cNvPr id="242697" name="Group 9"/>
          <p:cNvGrpSpPr>
            <a:grpSpLocks/>
          </p:cNvGrpSpPr>
          <p:nvPr/>
        </p:nvGrpSpPr>
        <p:grpSpPr bwMode="auto">
          <a:xfrm>
            <a:off x="0" y="1677591"/>
            <a:ext cx="9144000" cy="1815703"/>
            <a:chOff x="0" y="1706"/>
            <a:chExt cx="5760" cy="1525"/>
          </a:xfrm>
        </p:grpSpPr>
        <p:sp>
          <p:nvSpPr>
            <p:cNvPr id="242694" name="Text Box 6"/>
            <p:cNvSpPr txBox="1">
              <a:spLocks noChangeArrowheads="1"/>
            </p:cNvSpPr>
            <p:nvPr/>
          </p:nvSpPr>
          <p:spPr bwMode="auto">
            <a:xfrm>
              <a:off x="0" y="1706"/>
              <a:ext cx="5760" cy="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其基本含义是将表达式所代表的值赋给变量，赋值语句中的“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叫做赋值号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计算机在执行赋值语句时，先计算“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右边表达式的值，然后把这个值赋给“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左边的变量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. </a:t>
              </a:r>
              <a:r>
                <a:rPr lang="zh-CN" altLang="en-US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据此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，执行框        </a:t>
              </a:r>
              <a:r>
                <a:rPr lang="zh-CN" altLang="en-US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转化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为赋值语句可以怎样表述？</a:t>
              </a:r>
            </a:p>
          </p:txBody>
        </p:sp>
        <p:graphicFrame>
          <p:nvGraphicFramePr>
            <p:cNvPr id="242695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7882828"/>
                </p:ext>
              </p:extLst>
            </p:nvPr>
          </p:nvGraphicFramePr>
          <p:xfrm>
            <a:off x="1542" y="2744"/>
            <a:ext cx="1043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0" name="Equation" r:id="rId4" imgW="875920" imgH="406224" progId="Equation.DSMT4">
                    <p:embed/>
                  </p:oleObj>
                </mc:Choice>
                <mc:Fallback>
                  <p:oleObj name="Equation" r:id="rId4" imgW="875920" imgH="406224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2" y="2744"/>
                          <a:ext cx="1043" cy="487"/>
                        </a:xfrm>
                        <a:prstGeom prst="rect">
                          <a:avLst/>
                        </a:prstGeom>
                        <a:solidFill>
                          <a:srgbClr val="0000FF"/>
                        </a:solidFill>
                        <a:ln w="9525">
                          <a:solidFill>
                            <a:srgbClr val="FFFF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2699" name="Rectangle 11"/>
          <p:cNvSpPr>
            <a:spLocks noChangeArrowheads="1"/>
          </p:cNvSpPr>
          <p:nvPr/>
        </p:nvSpPr>
        <p:spPr bwMode="auto">
          <a:xfrm>
            <a:off x="0" y="2227987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426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376838"/>
              </p:ext>
            </p:extLst>
          </p:nvPr>
        </p:nvGraphicFramePr>
        <p:xfrm>
          <a:off x="1619672" y="4011910"/>
          <a:ext cx="4321175" cy="517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Equation" r:id="rId6" imgW="1371600" imgH="215900" progId="Equation.DSMT4">
                  <p:embed/>
                </p:oleObj>
              </mc:Choice>
              <mc:Fallback>
                <p:oleObj name="Equation" r:id="rId6" imgW="1371600" imgH="2159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011910"/>
                        <a:ext cx="4321175" cy="517922"/>
                      </a:xfrm>
                      <a:prstGeom prst="rect">
                        <a:avLst/>
                      </a:prstGeom>
                      <a:solidFill>
                        <a:srgbClr val="0000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437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2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2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0" y="141685"/>
            <a:ext cx="91440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考察给一个变量重复赋值的程序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    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	 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+15</a:t>
            </a:r>
          </a:p>
          <a:p>
            <a:r>
              <a:rPr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END </a:t>
            </a:r>
          </a:p>
          <a:p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那么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的输出值是多少？</a:t>
            </a:r>
          </a:p>
        </p:txBody>
      </p:sp>
      <p:sp>
        <p:nvSpPr>
          <p:cNvPr id="220165" name="Text Box 5"/>
          <p:cNvSpPr txBox="1">
            <a:spLocks noChangeArrowheads="1"/>
          </p:cNvSpPr>
          <p:nvPr/>
        </p:nvSpPr>
        <p:spPr bwMode="auto">
          <a:xfrm>
            <a:off x="3708401" y="3436144"/>
            <a:ext cx="936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</a:p>
        </p:txBody>
      </p:sp>
      <p:sp>
        <p:nvSpPr>
          <p:cNvPr id="220166" name="Rectangle 6"/>
          <p:cNvSpPr>
            <a:spLocks noChangeArrowheads="1"/>
          </p:cNvSpPr>
          <p:nvPr/>
        </p:nvSpPr>
        <p:spPr bwMode="auto">
          <a:xfrm>
            <a:off x="251520" y="1020217"/>
            <a:ext cx="3240088" cy="17823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70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1" y="-9525"/>
            <a:ext cx="21955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理论迁移</a:t>
            </a:r>
          </a:p>
        </p:txBody>
      </p:sp>
      <p:sp>
        <p:nvSpPr>
          <p:cNvPr id="221189" name="Text Box 5"/>
          <p:cNvSpPr txBox="1">
            <a:spLocks noChangeArrowheads="1"/>
          </p:cNvSpPr>
          <p:nvPr/>
        </p:nvSpPr>
        <p:spPr bwMode="auto">
          <a:xfrm>
            <a:off x="0" y="509588"/>
            <a:ext cx="9144000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写出计算一个学生语文、数学、英语三门课的平均成绩的算法、程序框图和程序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21190" name="Text Box 6"/>
          <p:cNvSpPr txBox="1">
            <a:spLocks noChangeArrowheads="1"/>
          </p:cNvSpPr>
          <p:nvPr/>
        </p:nvSpPr>
        <p:spPr bwMode="auto">
          <a:xfrm>
            <a:off x="0" y="2020492"/>
            <a:ext cx="2736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算法分析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21191" name="Text Box 7"/>
          <p:cNvSpPr txBox="1">
            <a:spLocks noChangeArrowheads="1"/>
          </p:cNvSpPr>
          <p:nvPr/>
        </p:nvSpPr>
        <p:spPr bwMode="auto">
          <a:xfrm>
            <a:off x="0" y="2625329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第一步，输入该学生数学、语文、英语三</a:t>
            </a:r>
            <a:r>
              <a:rPr lang="zh-CN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门课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的成绩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21193" name="Text Box 9"/>
          <p:cNvSpPr txBox="1">
            <a:spLocks noChangeArrowheads="1"/>
          </p:cNvSpPr>
          <p:nvPr/>
        </p:nvSpPr>
        <p:spPr bwMode="auto">
          <a:xfrm>
            <a:off x="1" y="4300538"/>
            <a:ext cx="5292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第三步，输出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221195" name="Rectangle 11"/>
          <p:cNvSpPr>
            <a:spLocks noChangeArrowheads="1"/>
          </p:cNvSpPr>
          <p:nvPr/>
        </p:nvSpPr>
        <p:spPr bwMode="auto">
          <a:xfrm>
            <a:off x="0" y="216726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1196" name="Group 12"/>
          <p:cNvGrpSpPr>
            <a:grpSpLocks/>
          </p:cNvGrpSpPr>
          <p:nvPr/>
        </p:nvGrpSpPr>
        <p:grpSpPr bwMode="auto">
          <a:xfrm>
            <a:off x="0" y="3502819"/>
            <a:ext cx="6877050" cy="711994"/>
            <a:chOff x="0" y="2942"/>
            <a:chExt cx="4332" cy="598"/>
          </a:xfrm>
        </p:grpSpPr>
        <p:sp>
          <p:nvSpPr>
            <p:cNvPr id="221192" name="Text Box 8"/>
            <p:cNvSpPr txBox="1">
              <a:spLocks noChangeArrowheads="1"/>
            </p:cNvSpPr>
            <p:nvPr/>
          </p:nvSpPr>
          <p:spPr bwMode="auto">
            <a:xfrm>
              <a:off x="0" y="3022"/>
              <a:ext cx="4332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第二步，计算         </a:t>
              </a:r>
              <a:r>
                <a:rPr lang="en-US" alt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. </a:t>
              </a:r>
            </a:p>
          </p:txBody>
        </p:sp>
        <p:graphicFrame>
          <p:nvGraphicFramePr>
            <p:cNvPr id="221194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8874351"/>
                </p:ext>
              </p:extLst>
            </p:nvPr>
          </p:nvGraphicFramePr>
          <p:xfrm>
            <a:off x="1448" y="2942"/>
            <a:ext cx="1451" cy="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3" name="Equation" r:id="rId4" imgW="927100" imgH="381000" progId="Equation.DSMT4">
                    <p:embed/>
                  </p:oleObj>
                </mc:Choice>
                <mc:Fallback>
                  <p:oleObj name="Equation" r:id="rId4" imgW="927100" imgH="3810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8" y="2942"/>
                          <a:ext cx="1451" cy="598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1198" name="Rectangle 14"/>
          <p:cNvSpPr>
            <a:spLocks noChangeArrowheads="1"/>
          </p:cNvSpPr>
          <p:nvPr/>
        </p:nvSpPr>
        <p:spPr bwMode="auto">
          <a:xfrm>
            <a:off x="0" y="216726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48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0" grpId="0"/>
      <p:bldP spid="221191" grpId="0"/>
      <p:bldP spid="2211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389237" y="632252"/>
            <a:ext cx="2987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grpSp>
        <p:nvGrpSpPr>
          <p:cNvPr id="222243" name="Group 35"/>
          <p:cNvGrpSpPr>
            <a:grpSpLocks/>
          </p:cNvGrpSpPr>
          <p:nvPr/>
        </p:nvGrpSpPr>
        <p:grpSpPr bwMode="auto">
          <a:xfrm>
            <a:off x="7050087" y="680527"/>
            <a:ext cx="1173162" cy="570309"/>
            <a:chOff x="1039" y="935"/>
            <a:chExt cx="739" cy="479"/>
          </a:xfrm>
        </p:grpSpPr>
        <p:sp>
          <p:nvSpPr>
            <p:cNvPr id="222228" name="AutoShape 20"/>
            <p:cNvSpPr>
              <a:spLocks noChangeArrowheads="1"/>
            </p:cNvSpPr>
            <p:nvPr/>
          </p:nvSpPr>
          <p:spPr bwMode="auto">
            <a:xfrm>
              <a:off x="1039" y="983"/>
              <a:ext cx="662" cy="21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32" name="Line 24"/>
            <p:cNvSpPr>
              <a:spLocks noChangeShapeType="1"/>
            </p:cNvSpPr>
            <p:nvPr/>
          </p:nvSpPr>
          <p:spPr bwMode="auto">
            <a:xfrm>
              <a:off x="1370" y="1198"/>
              <a:ext cx="0" cy="2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36" name="Text Box 28"/>
            <p:cNvSpPr txBox="1">
              <a:spLocks noChangeArrowheads="1"/>
            </p:cNvSpPr>
            <p:nvPr/>
          </p:nvSpPr>
          <p:spPr bwMode="auto">
            <a:xfrm>
              <a:off x="1117" y="935"/>
              <a:ext cx="661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</p:grpSp>
      <p:grpSp>
        <p:nvGrpSpPr>
          <p:cNvPr id="222244" name="Group 36"/>
          <p:cNvGrpSpPr>
            <a:grpSpLocks/>
          </p:cNvGrpSpPr>
          <p:nvPr/>
        </p:nvGrpSpPr>
        <p:grpSpPr bwMode="auto">
          <a:xfrm>
            <a:off x="6227762" y="1246074"/>
            <a:ext cx="2736850" cy="648891"/>
            <a:chOff x="521" y="1410"/>
            <a:chExt cx="1724" cy="545"/>
          </a:xfrm>
        </p:grpSpPr>
        <p:sp>
          <p:nvSpPr>
            <p:cNvPr id="222230" name="AutoShape 22"/>
            <p:cNvSpPr>
              <a:spLocks noChangeArrowheads="1"/>
            </p:cNvSpPr>
            <p:nvPr/>
          </p:nvSpPr>
          <p:spPr bwMode="auto">
            <a:xfrm>
              <a:off x="521" y="1421"/>
              <a:ext cx="1724" cy="331"/>
            </a:xfrm>
            <a:prstGeom prst="parallelogram">
              <a:avLst>
                <a:gd name="adj" fmla="val 130211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33" name="Line 25"/>
            <p:cNvSpPr>
              <a:spLocks noChangeShapeType="1"/>
            </p:cNvSpPr>
            <p:nvPr/>
          </p:nvSpPr>
          <p:spPr bwMode="auto">
            <a:xfrm>
              <a:off x="1348" y="1738"/>
              <a:ext cx="0" cy="2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37" name="Text Box 29"/>
            <p:cNvSpPr txBox="1">
              <a:spLocks noChangeArrowheads="1"/>
            </p:cNvSpPr>
            <p:nvPr/>
          </p:nvSpPr>
          <p:spPr bwMode="auto">
            <a:xfrm>
              <a:off x="775" y="1410"/>
              <a:ext cx="1202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</a:p>
          </p:txBody>
        </p:sp>
      </p:grpSp>
      <p:grpSp>
        <p:nvGrpSpPr>
          <p:cNvPr id="222247" name="Group 39"/>
          <p:cNvGrpSpPr>
            <a:grpSpLocks/>
          </p:cNvGrpSpPr>
          <p:nvPr/>
        </p:nvGrpSpPr>
        <p:grpSpPr bwMode="auto">
          <a:xfrm>
            <a:off x="7085013" y="3372531"/>
            <a:ext cx="1506537" cy="441723"/>
            <a:chOff x="1061" y="3196"/>
            <a:chExt cx="949" cy="371"/>
          </a:xfrm>
        </p:grpSpPr>
        <p:sp>
          <p:nvSpPr>
            <p:cNvPr id="222229" name="AutoShape 21"/>
            <p:cNvSpPr>
              <a:spLocks noChangeArrowheads="1"/>
            </p:cNvSpPr>
            <p:nvPr/>
          </p:nvSpPr>
          <p:spPr bwMode="auto">
            <a:xfrm>
              <a:off x="1061" y="3242"/>
              <a:ext cx="662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39" name="Text Box 31"/>
            <p:cNvSpPr txBox="1">
              <a:spLocks noChangeArrowheads="1"/>
            </p:cNvSpPr>
            <p:nvPr/>
          </p:nvSpPr>
          <p:spPr bwMode="auto">
            <a:xfrm>
              <a:off x="1161" y="3196"/>
              <a:ext cx="849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222246" name="Group 38"/>
          <p:cNvGrpSpPr>
            <a:grpSpLocks/>
          </p:cNvGrpSpPr>
          <p:nvPr/>
        </p:nvGrpSpPr>
        <p:grpSpPr bwMode="auto">
          <a:xfrm>
            <a:off x="6630988" y="2793886"/>
            <a:ext cx="1679575" cy="633413"/>
            <a:chOff x="775" y="2710"/>
            <a:chExt cx="1058" cy="532"/>
          </a:xfrm>
        </p:grpSpPr>
        <p:sp>
          <p:nvSpPr>
            <p:cNvPr id="222234" name="Line 26"/>
            <p:cNvSpPr>
              <a:spLocks noChangeShapeType="1"/>
            </p:cNvSpPr>
            <p:nvPr/>
          </p:nvSpPr>
          <p:spPr bwMode="auto">
            <a:xfrm>
              <a:off x="1381" y="3025"/>
              <a:ext cx="0" cy="2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40" name="Text Box 32"/>
            <p:cNvSpPr txBox="1">
              <a:spLocks noChangeArrowheads="1"/>
            </p:cNvSpPr>
            <p:nvPr/>
          </p:nvSpPr>
          <p:spPr bwMode="auto">
            <a:xfrm>
              <a:off x="1006" y="2710"/>
              <a:ext cx="662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22241" name="AutoShape 33"/>
            <p:cNvSpPr>
              <a:spLocks noChangeArrowheads="1"/>
            </p:cNvSpPr>
            <p:nvPr/>
          </p:nvSpPr>
          <p:spPr bwMode="auto">
            <a:xfrm>
              <a:off x="775" y="2721"/>
              <a:ext cx="1058" cy="289"/>
            </a:xfrm>
            <a:prstGeom prst="parallelogram">
              <a:avLst>
                <a:gd name="adj" fmla="val 91522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2245" name="Group 37"/>
          <p:cNvGrpSpPr>
            <a:grpSpLocks/>
          </p:cNvGrpSpPr>
          <p:nvPr/>
        </p:nvGrpSpPr>
        <p:grpSpPr bwMode="auto">
          <a:xfrm>
            <a:off x="6489699" y="1903299"/>
            <a:ext cx="2101850" cy="896541"/>
            <a:chOff x="686" y="1962"/>
            <a:chExt cx="1324" cy="753"/>
          </a:xfrm>
        </p:grpSpPr>
        <p:sp>
          <p:nvSpPr>
            <p:cNvPr id="222231" name="Rectangle 23"/>
            <p:cNvSpPr>
              <a:spLocks noChangeArrowheads="1"/>
            </p:cNvSpPr>
            <p:nvPr/>
          </p:nvSpPr>
          <p:spPr bwMode="auto">
            <a:xfrm>
              <a:off x="686" y="1962"/>
              <a:ext cx="1324" cy="542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2235" name="Line 27"/>
            <p:cNvSpPr>
              <a:spLocks noChangeShapeType="1"/>
            </p:cNvSpPr>
            <p:nvPr/>
          </p:nvSpPr>
          <p:spPr bwMode="auto">
            <a:xfrm>
              <a:off x="1381" y="2498"/>
              <a:ext cx="0" cy="2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2242" name="Object 34"/>
            <p:cNvGraphicFramePr>
              <a:graphicFrameLocks noChangeAspect="1"/>
            </p:cNvGraphicFramePr>
            <p:nvPr/>
          </p:nvGraphicFramePr>
          <p:xfrm>
            <a:off x="721" y="1979"/>
            <a:ext cx="1225" cy="5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7" name="Equation" r:id="rId4" imgW="927100" imgH="381000" progId="Equation.DSMT4">
                    <p:embed/>
                  </p:oleObj>
                </mc:Choice>
                <mc:Fallback>
                  <p:oleObj name="Equation" r:id="rId4" imgW="927100" imgH="3810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1" y="1979"/>
                          <a:ext cx="1225" cy="50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2248" name="Text Box 40"/>
          <p:cNvSpPr txBox="1">
            <a:spLocks noChangeArrowheads="1"/>
          </p:cNvSpPr>
          <p:nvPr/>
        </p:nvSpPr>
        <p:spPr bwMode="auto">
          <a:xfrm>
            <a:off x="431800" y="3907388"/>
            <a:ext cx="8712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PRINT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“The  average=”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)/3</a:t>
            </a:r>
          </a:p>
        </p:txBody>
      </p:sp>
      <p:sp>
        <p:nvSpPr>
          <p:cNvPr id="222249" name="Text Box 41"/>
          <p:cNvSpPr txBox="1">
            <a:spLocks noChangeArrowheads="1"/>
          </p:cNvSpPr>
          <p:nvPr/>
        </p:nvSpPr>
        <p:spPr bwMode="auto">
          <a:xfrm>
            <a:off x="611187" y="1338263"/>
            <a:ext cx="18002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22250" name="Rectangle 42"/>
          <p:cNvSpPr>
            <a:spLocks noChangeArrowheads="1"/>
          </p:cNvSpPr>
          <p:nvPr/>
        </p:nvSpPr>
        <p:spPr bwMode="auto">
          <a:xfrm>
            <a:off x="395289" y="2086749"/>
            <a:ext cx="35188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</a:t>
            </a:r>
            <a:r>
              <a:rPr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“Chinese=”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22251" name="Rectangle 43"/>
          <p:cNvSpPr>
            <a:spLocks noChangeArrowheads="1"/>
          </p:cNvSpPr>
          <p:nvPr/>
        </p:nvSpPr>
        <p:spPr bwMode="auto">
          <a:xfrm>
            <a:off x="439738" y="2726200"/>
            <a:ext cx="32816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Maths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22252" name="Rectangle 44"/>
          <p:cNvSpPr>
            <a:spLocks noChangeArrowheads="1"/>
          </p:cNvSpPr>
          <p:nvPr/>
        </p:nvSpPr>
        <p:spPr bwMode="auto">
          <a:xfrm>
            <a:off x="457219" y="3372531"/>
            <a:ext cx="34611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INPUT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“English=”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22253" name="Rectangle 45"/>
          <p:cNvSpPr>
            <a:spLocks noChangeArrowheads="1"/>
          </p:cNvSpPr>
          <p:nvPr/>
        </p:nvSpPr>
        <p:spPr bwMode="auto">
          <a:xfrm>
            <a:off x="629326" y="4497169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25917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2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2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2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2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22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4" grpId="0"/>
      <p:bldP spid="222248" grpId="0"/>
      <p:bldP spid="222249" grpId="0"/>
      <p:bldP spid="222250" grpId="0"/>
      <p:bldP spid="222251" grpId="0"/>
      <p:bldP spid="222252" grpId="0"/>
      <p:bldP spid="2222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1" y="-9525"/>
            <a:ext cx="21955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小结作业</a:t>
            </a:r>
          </a:p>
        </p:txBody>
      </p:sp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0" y="1815704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输入语句和输出语句中的“提示内容”有时可以省略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24262" name="Rectangle 6"/>
          <p:cNvSpPr>
            <a:spLocks noChangeArrowheads="1"/>
          </p:cNvSpPr>
          <p:nvPr/>
        </p:nvSpPr>
        <p:spPr bwMode="auto">
          <a:xfrm>
            <a:off x="0" y="861597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利用输入语句、输出语句和赋值语句可以写出任何一个顺序结构的算法程序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24263" name="Rectangle 7"/>
          <p:cNvSpPr>
            <a:spLocks noChangeArrowheads="1"/>
          </p:cNvSpPr>
          <p:nvPr/>
        </p:nvSpPr>
        <p:spPr bwMode="auto">
          <a:xfrm>
            <a:off x="179389" y="3543300"/>
            <a:ext cx="47836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作业：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练习：</a:t>
            </a:r>
            <a:r>
              <a:rPr lang="en-US" altLang="zh-CN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114500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4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1" grpId="0"/>
      <p:bldP spid="224262" grpId="0"/>
      <p:bldP spid="2242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55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0"/>
            <a:ext cx="226853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问题提出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36813" y="771550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1.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算法的的基本逻辑结构有哪几种？ </a:t>
            </a: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61161" y="1347614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2.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设计一个算法的程序框图的基本思路如何？ </a:t>
            </a: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0" y="288488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第二步，确定每个算法步骤所包含的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逻辑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结构，并用相应的程序框图表示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2150269"/>
            <a:ext cx="56605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第一步，用自然语言表述算法步骤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4050507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第三步，将所有步骤的程序框图用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流程线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连接起来，并加上两个终端框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720617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" grpId="0"/>
      <p:bldP spid="3097" grpId="0"/>
      <p:bldP spid="3097" grpId="1"/>
      <p:bldP spid="3098" grpId="0"/>
      <p:bldP spid="3098" grpId="1"/>
      <p:bldP spid="3099" grpId="0"/>
      <p:bldP spid="309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6" name="Text Box 4"/>
          <p:cNvSpPr txBox="1">
            <a:spLocks noChangeArrowheads="1"/>
          </p:cNvSpPr>
          <p:nvPr/>
        </p:nvSpPr>
        <p:spPr bwMode="auto">
          <a:xfrm>
            <a:off x="323528" y="1491630"/>
            <a:ext cx="844931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altLang="zh-CN" sz="2800" b="1" dirty="0">
                <a:latin typeface="+mn-ea"/>
              </a:rPr>
              <a:t>3.</a:t>
            </a:r>
            <a:r>
              <a:rPr lang="zh-CN" altLang="en-US" sz="2800" b="1" dirty="0">
                <a:latin typeface="+mn-ea"/>
              </a:rPr>
              <a:t>计算机完成任何一项任务都需要算法，但是，用自然语言或程序框图表示的算法，计算机是无法“理解”的</a:t>
            </a:r>
            <a:r>
              <a:rPr lang="en-US" altLang="zh-CN" sz="2800" b="1" dirty="0">
                <a:latin typeface="+mn-ea"/>
              </a:rPr>
              <a:t>. </a:t>
            </a:r>
            <a:r>
              <a:rPr lang="zh-CN" altLang="en-US" sz="2800" b="1" dirty="0">
                <a:latin typeface="+mn-ea"/>
              </a:rPr>
              <a:t>因此我们还需要将算法用计算机能够理解的程序设计语言来表示</a:t>
            </a:r>
            <a:r>
              <a:rPr lang="en-US" altLang="zh-CN" sz="2800" b="1" dirty="0"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734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179389" y="1006079"/>
            <a:ext cx="8893175" cy="31325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31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输入语句、输出</a:t>
            </a:r>
          </a:p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语句和赋值语句</a:t>
            </a:r>
          </a:p>
        </p:txBody>
      </p:sp>
    </p:spTree>
    <p:extLst>
      <p:ext uri="{BB962C8B-B14F-4D97-AF65-F5344CB8AC3E}">
        <p14:creationId xmlns:p14="http://schemas.microsoft.com/office/powerpoint/2010/main" val="278571069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-12700" y="-9525"/>
            <a:ext cx="91567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知识探究（一）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输入语句和输出语句 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51100" y="1059582"/>
            <a:ext cx="896461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在每个程序框图中，输入框与输出框是两个必要的程序框，我们用什么图形表示这个程序框？其功能作用如何？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827089" y="3598069"/>
            <a:ext cx="77041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表示一个算法输入和输出的信息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5162" name="AutoShape 42"/>
          <p:cNvSpPr>
            <a:spLocks noChangeArrowheads="1"/>
          </p:cNvSpPr>
          <p:nvPr/>
        </p:nvSpPr>
        <p:spPr bwMode="auto">
          <a:xfrm>
            <a:off x="2771775" y="2680097"/>
            <a:ext cx="3240088" cy="594122"/>
          </a:xfrm>
          <a:prstGeom prst="parallelogram">
            <a:avLst>
              <a:gd name="adj" fmla="val 102255"/>
            </a:avLst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330452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0" grpId="0"/>
      <p:bldP spid="5161" grpId="0"/>
      <p:bldP spid="51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107504" y="672316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已知函数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-24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+30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，求自变量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对应的函数值的算法步骤如何设计？</a:t>
            </a:r>
          </a:p>
        </p:txBody>
      </p:sp>
      <p:sp>
        <p:nvSpPr>
          <p:cNvPr id="218117" name="Text Box 5"/>
          <p:cNvSpPr txBox="1">
            <a:spLocks noChangeArrowheads="1"/>
          </p:cNvSpPr>
          <p:nvPr/>
        </p:nvSpPr>
        <p:spPr bwMode="auto">
          <a:xfrm>
            <a:off x="107504" y="2292757"/>
            <a:ext cx="8497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第一步，输入一个自变量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18118" name="Rectangle 6"/>
          <p:cNvSpPr>
            <a:spLocks noChangeArrowheads="1"/>
          </p:cNvSpPr>
          <p:nvPr/>
        </p:nvSpPr>
        <p:spPr bwMode="auto">
          <a:xfrm>
            <a:off x="107505" y="4075122"/>
            <a:ext cx="4105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第三步，输出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18119" name="Rectangle 7"/>
          <p:cNvSpPr>
            <a:spLocks noChangeArrowheads="1"/>
          </p:cNvSpPr>
          <p:nvPr/>
        </p:nvSpPr>
        <p:spPr bwMode="auto">
          <a:xfrm>
            <a:off x="107505" y="3210729"/>
            <a:ext cx="50113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第二步，计算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+30.</a:t>
            </a:r>
          </a:p>
        </p:txBody>
      </p:sp>
    </p:spTree>
    <p:extLst>
      <p:ext uri="{BB962C8B-B14F-4D97-AF65-F5344CB8AC3E}">
        <p14:creationId xmlns:p14="http://schemas.microsoft.com/office/powerpoint/2010/main" val="18912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7" grpId="0"/>
      <p:bldP spid="218118" grpId="0"/>
      <p:bldP spid="218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0" y="179696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该算法是什么逻辑结构？其程序框图如何？</a:t>
            </a:r>
          </a:p>
        </p:txBody>
      </p:sp>
      <p:grpSp>
        <p:nvGrpSpPr>
          <p:cNvPr id="219157" name="Group 21"/>
          <p:cNvGrpSpPr>
            <a:grpSpLocks/>
          </p:cNvGrpSpPr>
          <p:nvPr/>
        </p:nvGrpSpPr>
        <p:grpSpPr bwMode="auto">
          <a:xfrm>
            <a:off x="3989388" y="951310"/>
            <a:ext cx="1885950" cy="853678"/>
            <a:chOff x="2513" y="935"/>
            <a:chExt cx="1188" cy="717"/>
          </a:xfrm>
        </p:grpSpPr>
        <p:sp>
          <p:nvSpPr>
            <p:cNvPr id="219142" name="AutoShape 6"/>
            <p:cNvSpPr>
              <a:spLocks noChangeArrowheads="1"/>
            </p:cNvSpPr>
            <p:nvPr/>
          </p:nvSpPr>
          <p:spPr bwMode="auto">
            <a:xfrm>
              <a:off x="2513" y="966"/>
              <a:ext cx="1188" cy="345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46" name="Line 10"/>
            <p:cNvSpPr>
              <a:spLocks noChangeShapeType="1"/>
            </p:cNvSpPr>
            <p:nvPr/>
          </p:nvSpPr>
          <p:spPr bwMode="auto">
            <a:xfrm>
              <a:off x="3107" y="1307"/>
              <a:ext cx="0" cy="3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50" name="Text Box 14"/>
            <p:cNvSpPr txBox="1">
              <a:spLocks noChangeArrowheads="1"/>
            </p:cNvSpPr>
            <p:nvPr/>
          </p:nvSpPr>
          <p:spPr bwMode="auto">
            <a:xfrm>
              <a:off x="2760" y="935"/>
              <a:ext cx="8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</p:grpSp>
      <p:grpSp>
        <p:nvGrpSpPr>
          <p:cNvPr id="219158" name="Group 22"/>
          <p:cNvGrpSpPr>
            <a:grpSpLocks/>
          </p:cNvGrpSpPr>
          <p:nvPr/>
        </p:nvGrpSpPr>
        <p:grpSpPr bwMode="auto">
          <a:xfrm>
            <a:off x="3235325" y="1772841"/>
            <a:ext cx="3017838" cy="958453"/>
            <a:chOff x="2038" y="1625"/>
            <a:chExt cx="1901" cy="805"/>
          </a:xfrm>
        </p:grpSpPr>
        <p:sp>
          <p:nvSpPr>
            <p:cNvPr id="219144" name="AutoShape 8"/>
            <p:cNvSpPr>
              <a:spLocks noChangeArrowheads="1"/>
            </p:cNvSpPr>
            <p:nvPr/>
          </p:nvSpPr>
          <p:spPr bwMode="auto">
            <a:xfrm>
              <a:off x="2038" y="1625"/>
              <a:ext cx="1901" cy="461"/>
            </a:xfrm>
            <a:prstGeom prst="parallelogram">
              <a:avLst>
                <a:gd name="adj" fmla="val 103091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47" name="Line 11"/>
            <p:cNvSpPr>
              <a:spLocks noChangeShapeType="1"/>
            </p:cNvSpPr>
            <p:nvPr/>
          </p:nvSpPr>
          <p:spPr bwMode="auto">
            <a:xfrm>
              <a:off x="3087" y="2086"/>
              <a:ext cx="0" cy="3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51" name="Text Box 15"/>
            <p:cNvSpPr txBox="1">
              <a:spLocks noChangeArrowheads="1"/>
            </p:cNvSpPr>
            <p:nvPr/>
          </p:nvSpPr>
          <p:spPr bwMode="auto">
            <a:xfrm>
              <a:off x="2664" y="1677"/>
              <a:ext cx="977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</a:p>
          </p:txBody>
        </p:sp>
      </p:grpSp>
      <p:grpSp>
        <p:nvGrpSpPr>
          <p:cNvPr id="219161" name="Group 25"/>
          <p:cNvGrpSpPr>
            <a:grpSpLocks/>
          </p:cNvGrpSpPr>
          <p:nvPr/>
        </p:nvGrpSpPr>
        <p:grpSpPr bwMode="auto">
          <a:xfrm>
            <a:off x="3894139" y="4414837"/>
            <a:ext cx="1887537" cy="442913"/>
            <a:chOff x="2453" y="3844"/>
            <a:chExt cx="1189" cy="372"/>
          </a:xfrm>
        </p:grpSpPr>
        <p:sp>
          <p:nvSpPr>
            <p:cNvPr id="219143" name="AutoShape 7"/>
            <p:cNvSpPr>
              <a:spLocks noChangeArrowheads="1"/>
            </p:cNvSpPr>
            <p:nvPr/>
          </p:nvSpPr>
          <p:spPr bwMode="auto">
            <a:xfrm>
              <a:off x="2453" y="3871"/>
              <a:ext cx="1189" cy="345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53" name="Text Box 17"/>
            <p:cNvSpPr txBox="1">
              <a:spLocks noChangeArrowheads="1"/>
            </p:cNvSpPr>
            <p:nvPr/>
          </p:nvSpPr>
          <p:spPr bwMode="auto">
            <a:xfrm>
              <a:off x="2729" y="3844"/>
              <a:ext cx="911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219160" name="Group 24"/>
          <p:cNvGrpSpPr>
            <a:grpSpLocks/>
          </p:cNvGrpSpPr>
          <p:nvPr/>
        </p:nvGrpSpPr>
        <p:grpSpPr bwMode="auto">
          <a:xfrm>
            <a:off x="3235325" y="3493294"/>
            <a:ext cx="3017838" cy="946547"/>
            <a:chOff x="2038" y="3070"/>
            <a:chExt cx="1901" cy="795"/>
          </a:xfrm>
        </p:grpSpPr>
        <p:sp>
          <p:nvSpPr>
            <p:cNvPr id="219149" name="Line 13"/>
            <p:cNvSpPr>
              <a:spLocks noChangeShapeType="1"/>
            </p:cNvSpPr>
            <p:nvPr/>
          </p:nvSpPr>
          <p:spPr bwMode="auto">
            <a:xfrm>
              <a:off x="3067" y="3520"/>
              <a:ext cx="0" cy="3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54" name="Text Box 18"/>
            <p:cNvSpPr txBox="1">
              <a:spLocks noChangeArrowheads="1"/>
            </p:cNvSpPr>
            <p:nvPr/>
          </p:nvSpPr>
          <p:spPr bwMode="auto">
            <a:xfrm>
              <a:off x="2696" y="3125"/>
              <a:ext cx="971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19155" name="AutoShape 19"/>
            <p:cNvSpPr>
              <a:spLocks noChangeArrowheads="1"/>
            </p:cNvSpPr>
            <p:nvPr/>
          </p:nvSpPr>
          <p:spPr bwMode="auto">
            <a:xfrm>
              <a:off x="2038" y="3070"/>
              <a:ext cx="1901" cy="460"/>
            </a:xfrm>
            <a:prstGeom prst="parallelogram">
              <a:avLst>
                <a:gd name="adj" fmla="val 103315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9159" name="Group 23"/>
          <p:cNvGrpSpPr>
            <a:grpSpLocks/>
          </p:cNvGrpSpPr>
          <p:nvPr/>
        </p:nvGrpSpPr>
        <p:grpSpPr bwMode="auto">
          <a:xfrm>
            <a:off x="2857500" y="2680098"/>
            <a:ext cx="4235450" cy="859631"/>
            <a:chOff x="1800" y="2387"/>
            <a:chExt cx="2668" cy="722"/>
          </a:xfrm>
        </p:grpSpPr>
        <p:sp>
          <p:nvSpPr>
            <p:cNvPr id="219145" name="Rectangle 9"/>
            <p:cNvSpPr>
              <a:spLocks noChangeArrowheads="1"/>
            </p:cNvSpPr>
            <p:nvPr/>
          </p:nvSpPr>
          <p:spPr bwMode="auto">
            <a:xfrm>
              <a:off x="1800" y="2420"/>
              <a:ext cx="2614" cy="355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48" name="Line 12"/>
            <p:cNvSpPr>
              <a:spLocks noChangeShapeType="1"/>
            </p:cNvSpPr>
            <p:nvPr/>
          </p:nvSpPr>
          <p:spPr bwMode="auto">
            <a:xfrm>
              <a:off x="3087" y="2765"/>
              <a:ext cx="0" cy="3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9156" name="Text Box 20"/>
            <p:cNvSpPr txBox="1">
              <a:spLocks noChangeArrowheads="1"/>
            </p:cNvSpPr>
            <p:nvPr/>
          </p:nvSpPr>
          <p:spPr bwMode="auto">
            <a:xfrm>
              <a:off x="2126" y="2387"/>
              <a:ext cx="2342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+3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-24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262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1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1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我们将该程序框图中第一个程序框省略，后四个程序框中的内容依次写成算法语句，就得到该算法的计算机程序：</a:t>
            </a:r>
          </a:p>
        </p:txBody>
      </p:sp>
      <p:sp>
        <p:nvSpPr>
          <p:cNvPr id="236551" name="Rectangle 7"/>
          <p:cNvSpPr>
            <a:spLocks noChangeArrowheads="1"/>
          </p:cNvSpPr>
          <p:nvPr/>
        </p:nvSpPr>
        <p:spPr bwMode="auto">
          <a:xfrm>
            <a:off x="0" y="-23083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6553" name="Rectangle 9"/>
          <p:cNvSpPr>
            <a:spLocks noChangeArrowheads="1"/>
          </p:cNvSpPr>
          <p:nvPr/>
        </p:nvSpPr>
        <p:spPr bwMode="auto">
          <a:xfrm>
            <a:off x="0" y="225876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36555" name="Group 11"/>
          <p:cNvGrpSpPr>
            <a:grpSpLocks/>
          </p:cNvGrpSpPr>
          <p:nvPr/>
        </p:nvGrpSpPr>
        <p:grpSpPr bwMode="auto">
          <a:xfrm>
            <a:off x="3708400" y="1707354"/>
            <a:ext cx="5400457" cy="2308475"/>
            <a:chOff x="1519" y="1842"/>
            <a:chExt cx="3498" cy="1470"/>
          </a:xfrm>
        </p:grpSpPr>
        <p:sp>
          <p:nvSpPr>
            <p:cNvPr id="236549" name="Text Box 5"/>
            <p:cNvSpPr txBox="1">
              <a:spLocks noChangeArrowheads="1"/>
            </p:cNvSpPr>
            <p:nvPr/>
          </p:nvSpPr>
          <p:spPr bwMode="auto">
            <a:xfrm>
              <a:off x="1519" y="1842"/>
              <a:ext cx="3493" cy="147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INPUT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“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                                 </a:t>
              </a:r>
              <a:endPara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endPara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endParaRPr lang="en-US" altLang="zh-CN" sz="240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PRINT 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“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END</a:t>
              </a:r>
            </a:p>
          </p:txBody>
        </p:sp>
        <p:graphicFrame>
          <p:nvGraphicFramePr>
            <p:cNvPr id="236552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34949944"/>
                </p:ext>
              </p:extLst>
            </p:nvPr>
          </p:nvGraphicFramePr>
          <p:xfrm>
            <a:off x="1606" y="2077"/>
            <a:ext cx="3411" cy="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3" name="Equation" r:id="rId4" imgW="2082800" imgH="215900" progId="Equation.DSMT4">
                    <p:embed/>
                  </p:oleObj>
                </mc:Choice>
                <mc:Fallback>
                  <p:oleObj name="Equation" r:id="rId4" imgW="2082800" imgH="2159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6" y="2077"/>
                          <a:ext cx="3411" cy="381"/>
                        </a:xfrm>
                        <a:prstGeom prst="rect">
                          <a:avLst/>
                        </a:prstGeom>
                        <a:solidFill>
                          <a:srgbClr val="0000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6576" name="Group 32"/>
          <p:cNvGrpSpPr>
            <a:grpSpLocks/>
          </p:cNvGrpSpPr>
          <p:nvPr/>
        </p:nvGrpSpPr>
        <p:grpSpPr bwMode="auto">
          <a:xfrm>
            <a:off x="184731" y="1342448"/>
            <a:ext cx="3803650" cy="3474244"/>
            <a:chOff x="385" y="1402"/>
            <a:chExt cx="2396" cy="2918"/>
          </a:xfrm>
        </p:grpSpPr>
        <p:sp>
          <p:nvSpPr>
            <p:cNvPr id="236557" name="AutoShape 13"/>
            <p:cNvSpPr>
              <a:spLocks noChangeArrowheads="1"/>
            </p:cNvSpPr>
            <p:nvPr/>
          </p:nvSpPr>
          <p:spPr bwMode="auto">
            <a:xfrm>
              <a:off x="826" y="1430"/>
              <a:ext cx="1188" cy="30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58" name="Line 14"/>
            <p:cNvSpPr>
              <a:spLocks noChangeShapeType="1"/>
            </p:cNvSpPr>
            <p:nvPr/>
          </p:nvSpPr>
          <p:spPr bwMode="auto">
            <a:xfrm>
              <a:off x="1420" y="1733"/>
              <a:ext cx="0" cy="3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59" name="Text Box 15"/>
            <p:cNvSpPr txBox="1">
              <a:spLocks noChangeArrowheads="1"/>
            </p:cNvSpPr>
            <p:nvPr/>
          </p:nvSpPr>
          <p:spPr bwMode="auto">
            <a:xfrm>
              <a:off x="1073" y="1402"/>
              <a:ext cx="818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36561" name="AutoShape 17"/>
            <p:cNvSpPr>
              <a:spLocks noChangeArrowheads="1"/>
            </p:cNvSpPr>
            <p:nvPr/>
          </p:nvSpPr>
          <p:spPr bwMode="auto">
            <a:xfrm>
              <a:off x="522" y="2016"/>
              <a:ext cx="1667" cy="410"/>
            </a:xfrm>
            <a:prstGeom prst="parallelogram">
              <a:avLst>
                <a:gd name="adj" fmla="val 101646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62" name="Line 18"/>
            <p:cNvSpPr>
              <a:spLocks noChangeShapeType="1"/>
            </p:cNvSpPr>
            <p:nvPr/>
          </p:nvSpPr>
          <p:spPr bwMode="auto">
            <a:xfrm>
              <a:off x="1400" y="2426"/>
              <a:ext cx="0" cy="3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63" name="Text Box 19"/>
            <p:cNvSpPr txBox="1">
              <a:spLocks noChangeArrowheads="1"/>
            </p:cNvSpPr>
            <p:nvPr/>
          </p:nvSpPr>
          <p:spPr bwMode="auto">
            <a:xfrm>
              <a:off x="977" y="2062"/>
              <a:ext cx="977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236565" name="AutoShape 21"/>
            <p:cNvSpPr>
              <a:spLocks noChangeArrowheads="1"/>
            </p:cNvSpPr>
            <p:nvPr/>
          </p:nvSpPr>
          <p:spPr bwMode="auto">
            <a:xfrm>
              <a:off x="766" y="4013"/>
              <a:ext cx="1189" cy="30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66" name="Text Box 22"/>
            <p:cNvSpPr txBox="1">
              <a:spLocks noChangeArrowheads="1"/>
            </p:cNvSpPr>
            <p:nvPr/>
          </p:nvSpPr>
          <p:spPr bwMode="auto">
            <a:xfrm>
              <a:off x="1042" y="3989"/>
              <a:ext cx="9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236568" name="Line 24"/>
            <p:cNvSpPr>
              <a:spLocks noChangeShapeType="1"/>
            </p:cNvSpPr>
            <p:nvPr/>
          </p:nvSpPr>
          <p:spPr bwMode="auto">
            <a:xfrm flipH="1">
              <a:off x="1380" y="3702"/>
              <a:ext cx="3" cy="3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69" name="Text Box 25"/>
            <p:cNvSpPr txBox="1">
              <a:spLocks noChangeArrowheads="1"/>
            </p:cNvSpPr>
            <p:nvPr/>
          </p:nvSpPr>
          <p:spPr bwMode="auto">
            <a:xfrm>
              <a:off x="1009" y="3350"/>
              <a:ext cx="971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36570" name="AutoShape 26"/>
            <p:cNvSpPr>
              <a:spLocks noChangeArrowheads="1"/>
            </p:cNvSpPr>
            <p:nvPr/>
          </p:nvSpPr>
          <p:spPr bwMode="auto">
            <a:xfrm>
              <a:off x="621" y="3319"/>
              <a:ext cx="1576" cy="409"/>
            </a:xfrm>
            <a:prstGeom prst="parallelogram">
              <a:avLst>
                <a:gd name="adj" fmla="val 96333"/>
              </a:avLst>
            </a:prstGeom>
            <a:noFill/>
            <a:ln w="28575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72" name="Rectangle 28"/>
            <p:cNvSpPr>
              <a:spLocks noChangeArrowheads="1"/>
            </p:cNvSpPr>
            <p:nvPr/>
          </p:nvSpPr>
          <p:spPr bwMode="auto">
            <a:xfrm>
              <a:off x="385" y="2722"/>
              <a:ext cx="1996" cy="316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73" name="Line 29"/>
            <p:cNvSpPr>
              <a:spLocks noChangeShapeType="1"/>
            </p:cNvSpPr>
            <p:nvPr/>
          </p:nvSpPr>
          <p:spPr bwMode="auto">
            <a:xfrm>
              <a:off x="1400" y="3029"/>
              <a:ext cx="0" cy="3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574" name="Text Box 30"/>
            <p:cNvSpPr txBox="1">
              <a:spLocks noChangeArrowheads="1"/>
            </p:cNvSpPr>
            <p:nvPr/>
          </p:nvSpPr>
          <p:spPr bwMode="auto">
            <a:xfrm>
              <a:off x="439" y="2693"/>
              <a:ext cx="234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+3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-24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+30</a:t>
              </a:r>
            </a:p>
          </p:txBody>
        </p:sp>
      </p:grpSp>
      <p:grpSp>
        <p:nvGrpSpPr>
          <p:cNvPr id="236580" name="Group 36"/>
          <p:cNvGrpSpPr>
            <a:grpSpLocks/>
          </p:cNvGrpSpPr>
          <p:nvPr/>
        </p:nvGrpSpPr>
        <p:grpSpPr bwMode="auto">
          <a:xfrm>
            <a:off x="3060701" y="3542110"/>
            <a:ext cx="5219700" cy="1275159"/>
            <a:chOff x="1928" y="2975"/>
            <a:chExt cx="3288" cy="1071"/>
          </a:xfrm>
        </p:grpSpPr>
        <p:sp>
          <p:nvSpPr>
            <p:cNvPr id="236577" name="Text Box 33"/>
            <p:cNvSpPr txBox="1">
              <a:spLocks noChangeArrowheads="1"/>
            </p:cNvSpPr>
            <p:nvPr/>
          </p:nvSpPr>
          <p:spPr bwMode="auto">
            <a:xfrm>
              <a:off x="2336" y="3386"/>
              <a:ext cx="245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你能理解这个程序的含义吗？ </a:t>
              </a:r>
            </a:p>
          </p:txBody>
        </p:sp>
        <p:sp>
          <p:nvSpPr>
            <p:cNvPr id="236579" name="AutoShape 35"/>
            <p:cNvSpPr>
              <a:spLocks noChangeArrowheads="1"/>
            </p:cNvSpPr>
            <p:nvPr/>
          </p:nvSpPr>
          <p:spPr bwMode="auto">
            <a:xfrm>
              <a:off x="1928" y="2975"/>
              <a:ext cx="3288" cy="1071"/>
            </a:xfrm>
            <a:prstGeom prst="cloudCallout">
              <a:avLst>
                <a:gd name="adj1" fmla="val 19463"/>
                <a:gd name="adj2" fmla="val -69329"/>
              </a:avLst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82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3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620" name="Group 4"/>
          <p:cNvGrpSpPr>
            <a:grpSpLocks/>
          </p:cNvGrpSpPr>
          <p:nvPr/>
        </p:nvGrpSpPr>
        <p:grpSpPr bwMode="auto">
          <a:xfrm>
            <a:off x="1331531" y="771550"/>
            <a:ext cx="5600701" cy="1815705"/>
            <a:chOff x="1439" y="1843"/>
            <a:chExt cx="3528" cy="1525"/>
          </a:xfrm>
        </p:grpSpPr>
        <p:sp>
          <p:nvSpPr>
            <p:cNvPr id="239621" name="Text Box 5"/>
            <p:cNvSpPr txBox="1">
              <a:spLocks noChangeArrowheads="1"/>
            </p:cNvSpPr>
            <p:nvPr/>
          </p:nvSpPr>
          <p:spPr bwMode="auto">
            <a:xfrm>
              <a:off x="1439" y="1843"/>
              <a:ext cx="3493" cy="152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INPUT 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“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8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  <a:p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                                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PRINT 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“</a:t>
              </a:r>
              <a:r>
                <a:rPr lang="en-US" altLang="zh-CN" sz="28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=”</a:t>
              </a:r>
              <a:r>
                <a:rPr lang="zh-CN" altLang="en-US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altLang="zh-CN" sz="28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  <a:p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END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3962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2457808"/>
                </p:ext>
              </p:extLst>
            </p:nvPr>
          </p:nvGraphicFramePr>
          <p:xfrm>
            <a:off x="1556" y="2265"/>
            <a:ext cx="3411" cy="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8" name="Equation" r:id="rId4" imgW="2082800" imgH="215900" progId="Equation.DSMT4">
                    <p:embed/>
                  </p:oleObj>
                </mc:Choice>
                <mc:Fallback>
                  <p:oleObj name="Equation" r:id="rId4" imgW="2082800" imgH="2159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6" y="2265"/>
                          <a:ext cx="3411" cy="381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9623" name="Text Box 7"/>
          <p:cNvSpPr txBox="1">
            <a:spLocks noChangeArrowheads="1"/>
          </p:cNvSpPr>
          <p:nvPr/>
        </p:nvSpPr>
        <p:spPr bwMode="auto">
          <a:xfrm>
            <a:off x="0" y="2356248"/>
            <a:ext cx="91440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800" dirty="0" smtClean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个语句行组成，计算机按语句行排列的顺序依次执行程序中的语句，最后一行的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语句表示程序到此结束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59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23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947</Words>
  <Application>Microsoft Office PowerPoint</Application>
  <PresentationFormat>全屏显示(16:9)</PresentationFormat>
  <Paragraphs>106</Paragraphs>
  <Slides>18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650TGp_Proper_pride_light</vt:lpstr>
      <vt:lpstr>9_Office 主题</vt:lpstr>
      <vt:lpstr>Equation</vt:lpstr>
      <vt:lpstr>§1.2.1 输入语句、输出语句和赋值语句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65</cp:revision>
  <dcterms:created xsi:type="dcterms:W3CDTF">2011-09-29T10:22:55Z</dcterms:created>
  <dcterms:modified xsi:type="dcterms:W3CDTF">2015-01-15T06:12:19Z</dcterms:modified>
</cp:coreProperties>
</file>