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7" r:id="rId2"/>
    <p:sldId id="288" r:id="rId3"/>
    <p:sldId id="289" r:id="rId4"/>
    <p:sldId id="290" r:id="rId5"/>
    <p:sldId id="298" r:id="rId6"/>
    <p:sldId id="291" r:id="rId7"/>
    <p:sldId id="292" r:id="rId8"/>
    <p:sldId id="293" r:id="rId9"/>
    <p:sldId id="294" r:id="rId10"/>
    <p:sldId id="295" r:id="rId11"/>
    <p:sldId id="297" r:id="rId12"/>
    <p:sldId id="286" r:id="rId1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4" y="-67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18486-2CBF-4E5C-9747-3D834A5C6E0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55701-D6E1-42C2-9F9F-0CC87BC87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923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55701-D6E1-42C2-9F9F-0CC87BC870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64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DDC1C66-2941-432F-937D-252DCE416BFC}" type="slidenum">
              <a:rPr lang="zh-CN" altLang="en-US" smtClean="0">
                <a:latin typeface="Calibri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zh-CN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1556792"/>
            <a:ext cx="12195175" cy="3962127"/>
            <a:chOff x="0" y="1556792"/>
            <a:chExt cx="12195175" cy="3962127"/>
          </a:xfrm>
        </p:grpSpPr>
        <p:sp>
          <p:nvSpPr>
            <p:cNvPr id="8" name="直角三角形 7"/>
            <p:cNvSpPr/>
            <p:nvPr userDrawn="1"/>
          </p:nvSpPr>
          <p:spPr>
            <a:xfrm flipH="1">
              <a:off x="10634068" y="1772816"/>
              <a:ext cx="255710" cy="216024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1988840"/>
              <a:ext cx="12195175" cy="2816696"/>
            </a:xfrm>
            <a:prstGeom prst="rect">
              <a:avLst/>
            </a:prstGeom>
            <a:solidFill>
              <a:srgbClr val="988328">
                <a:alpha val="32000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10889778" y="1772816"/>
              <a:ext cx="896441" cy="3240360"/>
            </a:xfrm>
            <a:prstGeom prst="rect">
              <a:avLst/>
            </a:prstGeom>
            <a:solidFill>
              <a:srgbClr val="CC0000">
                <a:alpha val="65098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直角三角形 10"/>
            <p:cNvSpPr/>
            <p:nvPr userDrawn="1"/>
          </p:nvSpPr>
          <p:spPr>
            <a:xfrm flipH="1" flipV="1">
              <a:off x="10634067" y="4805536"/>
              <a:ext cx="255709" cy="207640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2" descr="C:\Users\user\Desktop\未标题-1 拷贝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860" y="1556792"/>
              <a:ext cx="2402335" cy="3962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376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18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85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91淘课logo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107" y="6093296"/>
            <a:ext cx="1008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0" y="1556792"/>
            <a:ext cx="12195175" cy="3962127"/>
            <a:chOff x="0" y="1556792"/>
            <a:chExt cx="12195175" cy="3962127"/>
          </a:xfrm>
        </p:grpSpPr>
        <p:sp>
          <p:nvSpPr>
            <p:cNvPr id="21" name="直角三角形 20"/>
            <p:cNvSpPr/>
            <p:nvPr userDrawn="1"/>
          </p:nvSpPr>
          <p:spPr>
            <a:xfrm flipH="1">
              <a:off x="10634068" y="1772816"/>
              <a:ext cx="255710" cy="216024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0" y="1988840"/>
              <a:ext cx="12195175" cy="2816696"/>
            </a:xfrm>
            <a:prstGeom prst="rect">
              <a:avLst/>
            </a:prstGeom>
            <a:solidFill>
              <a:srgbClr val="92D050">
                <a:alpha val="42000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0889778" y="1772816"/>
              <a:ext cx="896441" cy="3240360"/>
            </a:xfrm>
            <a:prstGeom prst="rect">
              <a:avLst/>
            </a:prstGeom>
            <a:solidFill>
              <a:srgbClr val="CC0000">
                <a:alpha val="65098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直角三角形 26"/>
            <p:cNvSpPr/>
            <p:nvPr userDrawn="1"/>
          </p:nvSpPr>
          <p:spPr>
            <a:xfrm flipH="1" flipV="1">
              <a:off x="10634067" y="4805536"/>
              <a:ext cx="255709" cy="207640"/>
            </a:xfrm>
            <a:prstGeom prst="rtTriangle">
              <a:avLst/>
            </a:prstGeom>
            <a:solidFill>
              <a:srgbClr val="FF5050">
                <a:alpha val="64706"/>
              </a:srgbClr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" descr="C:\Users\user\Desktop\未标题-1 拷贝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860" y="1556792"/>
              <a:ext cx="2402335" cy="3962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9829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80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12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1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33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67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50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3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8" y="1556792"/>
            <a:ext cx="1097565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8" descr="91淘课logo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0427" y="5722032"/>
            <a:ext cx="1008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0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520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46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994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60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859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25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1051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330952"/>
            <a:ext cx="12195175" cy="5270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20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53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9763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8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10527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12195175" cy="5263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35" tIns="60968" rIns="121935" bIns="6096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16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7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4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6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98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1EDF4-CE9A-4963-BA73-965B04CC9E96}" type="datetimeFigureOut">
              <a:rPr lang="zh-CN" altLang="en-US" smtClean="0"/>
              <a:t>2015/5/16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EA8F1-F97C-41D5-9BC5-28117DC06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5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oleObject" Target="../embeddings/oleObject2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12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6.gif"/><Relationship Id="rId15" Type="http://schemas.openxmlformats.org/officeDocument/2006/relationships/image" Target="../media/image12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7.jpeg"/><Relationship Id="rId5" Type="http://schemas.openxmlformats.org/officeDocument/2006/relationships/image" Target="../media/image9.png"/><Relationship Id="rId10" Type="http://schemas.openxmlformats.org/officeDocument/2006/relationships/image" Target="../media/image16.jpeg"/><Relationship Id="rId4" Type="http://schemas.openxmlformats.org/officeDocument/2006/relationships/image" Target="../media/image8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image" Target="../media/image18.wmf"/><Relationship Id="rId5" Type="http://schemas.openxmlformats.org/officeDocument/2006/relationships/image" Target="../media/image7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.gif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11" Type="http://schemas.openxmlformats.org/officeDocument/2006/relationships/image" Target="../media/image20.wmf"/><Relationship Id="rId5" Type="http://schemas.openxmlformats.org/officeDocument/2006/relationships/image" Target="../media/image7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6.gif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3.gif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10"/>
          <p:cNvSpPr>
            <a:spLocks noChangeArrowheads="1" noChangeShapeType="1" noTextEdit="1"/>
          </p:cNvSpPr>
          <p:nvPr/>
        </p:nvSpPr>
        <p:spPr bwMode="auto">
          <a:xfrm>
            <a:off x="2857227" y="2527301"/>
            <a:ext cx="7370216" cy="1214967"/>
          </a:xfrm>
          <a:prstGeom prst="rect">
            <a:avLst/>
          </a:prstGeom>
        </p:spPr>
        <p:txBody>
          <a:bodyPr wrap="none" lIns="121935" tIns="60968" rIns="121935" bIns="60968" fromWordArt="1">
            <a:prstTxWarp prst="textDoubleWave1">
              <a:avLst>
                <a:gd name="adj1" fmla="val 0"/>
                <a:gd name="adj2" fmla="val -60"/>
              </a:avLst>
            </a:prstTxWarp>
          </a:bodyPr>
          <a:lstStyle/>
          <a:p>
            <a:pPr algn="ctr"/>
            <a:r>
              <a:rPr lang="en-US" altLang="zh-CN" sz="4800" b="1" kern="10" spc="-2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§1.1.1</a:t>
            </a:r>
            <a:r>
              <a:rPr lang="zh-CN" altLang="en-US" sz="4800" b="1" kern="10" spc="-24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算法</a:t>
            </a:r>
            <a:r>
              <a:rPr lang="zh-CN" altLang="en-US" sz="4800" b="1" kern="10" spc="-2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</a:rPr>
              <a:t>的概念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1077284" y="1905001"/>
            <a:ext cx="605324" cy="313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第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一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章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算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法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初</a:t>
            </a:r>
            <a:endParaRPr lang="en-US" altLang="zh-CN" sz="2800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8080C"/>
                </a:solidFill>
                <a:latin typeface="+mn-ea"/>
                <a:ea typeface="+mn-ea"/>
              </a:rPr>
              <a:t>步</a:t>
            </a:r>
          </a:p>
        </p:txBody>
      </p:sp>
    </p:spTree>
    <p:extLst>
      <p:ext uri="{BB962C8B-B14F-4D97-AF65-F5344CB8AC3E}">
        <p14:creationId xmlns:p14="http://schemas.microsoft.com/office/powerpoint/2010/main" val="376452948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1229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例题分析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912521" y="1629834"/>
            <a:ext cx="7047793" cy="141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3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例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、写出用“二分法”求方程</a:t>
            </a:r>
            <a:r>
              <a:rPr lang="en-US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+mn-ea"/>
                <a:ea typeface="+mn-ea"/>
              </a:rPr>
              <a:t>2</a:t>
            </a:r>
            <a:r>
              <a:rPr lang="en-US" altLang="zh-CN" sz="2800" b="1" dirty="0">
                <a:latin typeface="+mn-ea"/>
                <a:ea typeface="+mn-ea"/>
              </a:rPr>
              <a:t>-2=0(</a:t>
            </a:r>
            <a:r>
              <a:rPr lang="en-US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+mn-ea"/>
                <a:ea typeface="+mn-ea"/>
              </a:rPr>
              <a:t>&gt;0)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 smtClean="0">
                <a:latin typeface="+mn-ea"/>
                <a:ea typeface="+mn-ea"/>
              </a:rPr>
              <a:t>的</a:t>
            </a:r>
            <a:r>
              <a:rPr lang="zh-CN" altLang="en-US" sz="2800" b="1" dirty="0">
                <a:latin typeface="+mn-ea"/>
                <a:ea typeface="+mn-ea"/>
              </a:rPr>
              <a:t>近似解的算法。</a:t>
            </a:r>
          </a:p>
        </p:txBody>
      </p:sp>
      <p:pic>
        <p:nvPicPr>
          <p:cNvPr id="12293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543" y="3140968"/>
            <a:ext cx="4204795" cy="279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56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05679" y="1630363"/>
            <a:ext cx="1274565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 anchor="ctr"/>
          <a:lstStyle/>
          <a:p>
            <a:pPr algn="ctr"/>
            <a:r>
              <a:rPr lang="zh-CN" altLang="en-GB" sz="4000" b="1" dirty="0">
                <a:solidFill>
                  <a:srgbClr val="FF0000"/>
                </a:solidFill>
                <a:latin typeface="+mn-ea"/>
              </a:rPr>
              <a:t>课堂小结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808875" y="1565276"/>
            <a:ext cx="7799831" cy="20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本节课主要讲了算法的概念，算法就是解决问题的步骤，平时无论我们做什么事都离不开算法，算法的描述可以用自然语言，也可以用数学语言。</a:t>
            </a: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3808875" y="3317876"/>
            <a:ext cx="7799831" cy="27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35" tIns="60968" rIns="121935" bIns="60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算法的概念</a:t>
            </a:r>
            <a:r>
              <a:rPr lang="zh-CN" altLang="en-US" sz="2800" b="1" dirty="0"/>
              <a:t>：由基本运算及规定的运算顺序所构成的完整的解题步骤，或者是按照要求设计好的有限的计算序列，并且这样的步骤或序列能解决一类问题。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1"/>
            <a:ext cx="2736339" cy="26623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74" y="3950102"/>
            <a:ext cx="2736339" cy="2662353"/>
          </a:xfrm>
          <a:prstGeom prst="rect">
            <a:avLst/>
          </a:prstGeom>
        </p:spPr>
      </p:pic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巩固提高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11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</p:spTree>
    <p:extLst>
      <p:ext uri="{BB962C8B-B14F-4D97-AF65-F5344CB8AC3E}">
        <p14:creationId xmlns:p14="http://schemas.microsoft.com/office/powerpoint/2010/main" val="3433360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690" y="3789288"/>
            <a:ext cx="339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4">
            <a:hlinkClick r:id="rId3"/>
          </p:cNvPr>
          <p:cNvSpPr txBox="1">
            <a:spLocks noChangeArrowheads="1"/>
          </p:cNvSpPr>
          <p:nvPr/>
        </p:nvSpPr>
        <p:spPr bwMode="auto">
          <a:xfrm>
            <a:off x="4564471" y="3825538"/>
            <a:ext cx="357028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8" rIns="91417" bIns="45708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://www.91taoke.com</a:t>
            </a:r>
            <a:endParaRPr lang="en-US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369395" y="2594475"/>
            <a:ext cx="3960440" cy="923330"/>
          </a:xfrm>
          <a:prstGeom prst="rect">
            <a:avLst/>
          </a:prstGeom>
          <a:noFill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C00000"/>
                </a:solidFill>
              </a:rPr>
              <a:t>谢谢观看！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0982673" y="1844824"/>
            <a:ext cx="605324" cy="313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第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一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章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算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法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初</a:t>
            </a:r>
            <a:endParaRPr lang="en-US" altLang="zh-CN" sz="2800" b="1" dirty="0">
              <a:solidFill>
                <a:srgbClr val="08080C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8080C"/>
                </a:solidFill>
                <a:latin typeface="+mn-ea"/>
                <a:ea typeface="+mn-ea"/>
              </a:rPr>
              <a:t>步</a:t>
            </a:r>
          </a:p>
        </p:txBody>
      </p:sp>
    </p:spTree>
    <p:extLst>
      <p:ext uri="{BB962C8B-B14F-4D97-AF65-F5344CB8AC3E}">
        <p14:creationId xmlns:p14="http://schemas.microsoft.com/office/powerpoint/2010/main" val="8228774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>
            <a:grpSpLocks/>
          </p:cNvGrpSpPr>
          <p:nvPr/>
        </p:nvGrpSpPr>
        <p:grpSpPr bwMode="auto">
          <a:xfrm>
            <a:off x="719854" y="280856"/>
            <a:ext cx="4465213" cy="571357"/>
            <a:chOff x="152399" y="228600"/>
            <a:chExt cx="3348031" cy="914400"/>
          </a:xfrm>
        </p:grpSpPr>
        <p:pic>
          <p:nvPicPr>
            <p:cNvPr id="515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复习巩固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ltGray">
          <a:xfrm>
            <a:off x="5525934" y="260648"/>
            <a:ext cx="5525977" cy="748704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pic>
        <p:nvPicPr>
          <p:cNvPr id="5125" name="Picture 218" descr="student_thinking_h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88" y="3572934"/>
            <a:ext cx="2572419" cy="289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11"/>
          <p:cNvSpPr txBox="1">
            <a:spLocks noChangeArrowheads="1"/>
          </p:cNvSpPr>
          <p:nvPr/>
        </p:nvSpPr>
        <p:spPr bwMode="auto">
          <a:xfrm>
            <a:off x="719854" y="1153998"/>
            <a:ext cx="1328279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问题？</a:t>
            </a:r>
          </a:p>
        </p:txBody>
      </p:sp>
      <p:sp>
        <p:nvSpPr>
          <p:cNvPr id="5127" name="TextBox 12"/>
          <p:cNvSpPr txBox="1">
            <a:spLocks noChangeArrowheads="1"/>
          </p:cNvSpPr>
          <p:nvPr/>
        </p:nvSpPr>
        <p:spPr bwMode="auto">
          <a:xfrm>
            <a:off x="624580" y="1557867"/>
            <a:ext cx="4196051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、回顾二元一次方程组</a:t>
            </a:r>
            <a:r>
              <a:rPr lang="en-US" altLang="zh-CN" sz="2800" b="1" dirty="0">
                <a:latin typeface="+mn-ea"/>
                <a:ea typeface="+mn-ea"/>
              </a:rPr>
              <a:t>: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5129" name="TextBox 21"/>
          <p:cNvSpPr txBox="1">
            <a:spLocks noChangeArrowheads="1"/>
          </p:cNvSpPr>
          <p:nvPr/>
        </p:nvSpPr>
        <p:spPr bwMode="auto">
          <a:xfrm>
            <a:off x="1404565" y="2244495"/>
            <a:ext cx="5632341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的求解过程，并归纳它的解题步骤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41207" y="2734863"/>
            <a:ext cx="6570099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第一步：①</a:t>
            </a:r>
            <a:r>
              <a:rPr lang="en-US" altLang="zh-CN" sz="2800" b="1" dirty="0">
                <a:latin typeface="+mn-ea"/>
                <a:ea typeface="+mn-ea"/>
              </a:rPr>
              <a:t>+②×2</a:t>
            </a:r>
            <a:r>
              <a:rPr lang="zh-CN" altLang="en-US" sz="2800" b="1" dirty="0">
                <a:latin typeface="+mn-ea"/>
                <a:ea typeface="+mn-ea"/>
              </a:rPr>
              <a:t>，得    </a:t>
            </a:r>
            <a:r>
              <a:rPr lang="en-US" altLang="zh-CN" sz="2800" b="1" dirty="0">
                <a:latin typeface="+mn-ea"/>
                <a:ea typeface="+mn-ea"/>
              </a:rPr>
              <a:t>5</a:t>
            </a:r>
            <a:r>
              <a:rPr lang="en-US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+mn-ea"/>
                <a:ea typeface="+mn-ea"/>
              </a:rPr>
              <a:t>=1    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722605" y="3308615"/>
            <a:ext cx="4118452" cy="628913"/>
            <a:chOff x="2141616" y="3790969"/>
            <a:chExt cx="3166514" cy="767354"/>
          </a:xfrm>
        </p:grpSpPr>
        <p:sp>
          <p:nvSpPr>
            <p:cNvPr id="5143" name="TextBox 23"/>
            <p:cNvSpPr txBox="1">
              <a:spLocks noChangeArrowheads="1"/>
            </p:cNvSpPr>
            <p:nvPr/>
          </p:nvSpPr>
          <p:spPr bwMode="auto">
            <a:xfrm>
              <a:off x="2141616" y="3819893"/>
              <a:ext cx="2887959" cy="63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6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7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8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latin typeface="+mn-ea"/>
                  <a:ea typeface="+mn-ea"/>
                </a:rPr>
                <a:t>第二步：解</a:t>
              </a:r>
              <a:r>
                <a:rPr lang="en-US" altLang="zh-CN" sz="2800" b="1" dirty="0">
                  <a:latin typeface="+mn-ea"/>
                  <a:ea typeface="+mn-ea"/>
                </a:rPr>
                <a:t>③</a:t>
              </a:r>
              <a:r>
                <a:rPr lang="zh-CN" altLang="en-US" sz="2800" b="1" dirty="0">
                  <a:latin typeface="+mn-ea"/>
                  <a:ea typeface="+mn-ea"/>
                </a:rPr>
                <a:t>，得</a:t>
              </a:r>
              <a:r>
                <a:rPr lang="zh-CN" altLang="en-US" sz="2800" dirty="0">
                  <a:latin typeface="Calibri" pitchFamily="34" charset="0"/>
                </a:rPr>
                <a:t>    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800" dirty="0">
                  <a:latin typeface="Calibri" pitchFamily="34" charset="0"/>
                </a:rPr>
                <a:t>=</a:t>
              </a:r>
              <a:endParaRPr lang="zh-CN" altLang="en-US" sz="2800" dirty="0">
                <a:latin typeface="Calibri" pitchFamily="34" charset="0"/>
              </a:endParaRPr>
            </a:p>
          </p:txBody>
        </p:sp>
        <p:graphicFrame>
          <p:nvGraphicFramePr>
            <p:cNvPr id="5144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0938098"/>
                </p:ext>
              </p:extLst>
            </p:nvPr>
          </p:nvGraphicFramePr>
          <p:xfrm>
            <a:off x="4930202" y="3790969"/>
            <a:ext cx="377928" cy="767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8" name="公式" r:id="rId11" imgW="139639" imgH="393529" progId="Equation.3">
                    <p:embed/>
                  </p:oleObj>
                </mc:Choice>
                <mc:Fallback>
                  <p:oleObj name="公式" r:id="rId11" imgW="139639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0202" y="3790969"/>
                          <a:ext cx="377928" cy="767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803728" y="3772939"/>
            <a:ext cx="5657989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第三步：</a:t>
            </a:r>
            <a:r>
              <a:rPr lang="en-US" altLang="zh-CN" sz="2800" b="1" dirty="0">
                <a:latin typeface="+mn-ea"/>
                <a:ea typeface="+mn-ea"/>
              </a:rPr>
              <a:t>②</a:t>
            </a:r>
            <a:r>
              <a:rPr lang="zh-CN" altLang="en-US" sz="2800" b="1" dirty="0">
                <a:latin typeface="+mn-ea"/>
                <a:ea typeface="+mn-ea"/>
              </a:rPr>
              <a:t>－①</a:t>
            </a:r>
            <a:r>
              <a:rPr lang="en-US" altLang="zh-CN" sz="2800" b="1" dirty="0">
                <a:latin typeface="+mn-ea"/>
                <a:ea typeface="+mn-ea"/>
              </a:rPr>
              <a:t>×2</a:t>
            </a:r>
            <a:r>
              <a:rPr lang="zh-CN" altLang="en-US" sz="2800" b="1" dirty="0">
                <a:latin typeface="+mn-ea"/>
                <a:ea typeface="+mn-ea"/>
              </a:rPr>
              <a:t>，得</a:t>
            </a:r>
            <a:r>
              <a:rPr lang="zh-CN" altLang="en-US" sz="2800" dirty="0">
                <a:latin typeface="Calibri" pitchFamily="34" charset="0"/>
              </a:rPr>
              <a:t>    </a:t>
            </a:r>
            <a:r>
              <a:rPr lang="en-US" altLang="zh-CN" sz="2800" dirty="0">
                <a:latin typeface="Calibri" pitchFamily="34" charset="0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latin typeface="Calibri" pitchFamily="34" charset="0"/>
              </a:rPr>
              <a:t>=3   </a:t>
            </a:r>
            <a:r>
              <a:rPr lang="en-US" altLang="zh-CN" sz="2800" dirty="0">
                <a:solidFill>
                  <a:srgbClr val="FF0000"/>
                </a:solidFill>
                <a:latin typeface="Calibri" pitchFamily="34" charset="0"/>
              </a:rPr>
              <a:t>④</a:t>
            </a:r>
            <a:endParaRPr lang="zh-CN" altLang="en-US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8" name="组合 27"/>
          <p:cNvGrpSpPr>
            <a:grpSpLocks/>
          </p:cNvGrpSpPr>
          <p:nvPr/>
        </p:nvGrpSpPr>
        <p:grpSpPr bwMode="auto">
          <a:xfrm>
            <a:off x="2832837" y="4326953"/>
            <a:ext cx="3992816" cy="812800"/>
            <a:chOff x="2155900" y="3759861"/>
            <a:chExt cx="2993435" cy="813218"/>
          </a:xfrm>
        </p:grpSpPr>
        <p:sp>
          <p:nvSpPr>
            <p:cNvPr id="5141" name="TextBox 28"/>
            <p:cNvSpPr txBox="1">
              <a:spLocks noChangeArrowheads="1"/>
            </p:cNvSpPr>
            <p:nvPr/>
          </p:nvSpPr>
          <p:spPr bwMode="auto">
            <a:xfrm>
              <a:off x="2155900" y="3906767"/>
              <a:ext cx="2677806" cy="523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6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7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8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10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latin typeface="Calibri" pitchFamily="34" charset="0"/>
                </a:rPr>
                <a:t>第四步：解④，得</a:t>
              </a:r>
              <a:r>
                <a:rPr lang="zh-CN" altLang="en-US" sz="2800" dirty="0">
                  <a:latin typeface="Calibri" pitchFamily="34" charset="0"/>
                </a:rPr>
                <a:t>  </a:t>
              </a:r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CN" sz="2800" dirty="0">
                  <a:latin typeface="Calibri" pitchFamily="34" charset="0"/>
                </a:rPr>
                <a:t>=</a:t>
              </a:r>
              <a:endParaRPr lang="zh-CN" altLang="en-US" sz="2800" dirty="0">
                <a:latin typeface="Calibri" pitchFamily="34" charset="0"/>
              </a:endParaRPr>
            </a:p>
          </p:txBody>
        </p:sp>
        <p:graphicFrame>
          <p:nvGraphicFramePr>
            <p:cNvPr id="5142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7375714"/>
                </p:ext>
              </p:extLst>
            </p:nvPr>
          </p:nvGraphicFramePr>
          <p:xfrm>
            <a:off x="4748819" y="3759861"/>
            <a:ext cx="400516" cy="813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9" name="公式" r:id="rId13" imgW="139639" imgH="393529" progId="Equation.3">
                    <p:embed/>
                  </p:oleObj>
                </mc:Choice>
                <mc:Fallback>
                  <p:oleObj name="公式" r:id="rId13" imgW="139639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48819" y="3759861"/>
                          <a:ext cx="400516" cy="813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35" name="TextBox 30"/>
          <p:cNvSpPr txBox="1">
            <a:spLocks noChangeArrowheads="1"/>
          </p:cNvSpPr>
          <p:nvPr/>
        </p:nvSpPr>
        <p:spPr bwMode="auto">
          <a:xfrm>
            <a:off x="2810062" y="5288810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6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7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Calibri" pitchFamily="34" charset="0"/>
              </a:rPr>
              <a:t>第五步：得方程组的解为</a:t>
            </a:r>
          </a:p>
        </p:txBody>
      </p:sp>
      <p:pic>
        <p:nvPicPr>
          <p:cNvPr id="35866" name="Picture 2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46" y="1079776"/>
            <a:ext cx="24955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7" name="Picture 2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675" y="4653136"/>
            <a:ext cx="17049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398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grpSp>
        <p:nvGrpSpPr>
          <p:cNvPr id="6147" name="组合 5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616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情景引入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719854" y="1051985"/>
            <a:ext cx="1682542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3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欣赏图片</a:t>
            </a:r>
          </a:p>
        </p:txBody>
      </p:sp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1007796" y="1536704"/>
            <a:ext cx="3169476" cy="2608878"/>
            <a:chOff x="1043607" y="1700808"/>
            <a:chExt cx="1656184" cy="2335488"/>
          </a:xfrm>
        </p:grpSpPr>
        <p:pic>
          <p:nvPicPr>
            <p:cNvPr id="6159" name="Picture 2" descr="D:\新建文件夹\My Documents\2873153748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7" y="1700808"/>
              <a:ext cx="1656184" cy="1800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0" name="TextBox 10"/>
            <p:cNvSpPr txBox="1">
              <a:spLocks noChangeArrowheads="1"/>
            </p:cNvSpPr>
            <p:nvPr/>
          </p:nvSpPr>
          <p:spPr bwMode="auto">
            <a:xfrm>
              <a:off x="1532935" y="3567905"/>
              <a:ext cx="899729" cy="468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3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4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5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6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听音乐</a:t>
              </a:r>
            </a:p>
          </p:txBody>
        </p:sp>
      </p:grpSp>
      <p:grpSp>
        <p:nvGrpSpPr>
          <p:cNvPr id="4" name="组合 16"/>
          <p:cNvGrpSpPr>
            <a:grpSpLocks/>
          </p:cNvGrpSpPr>
          <p:nvPr/>
        </p:nvGrpSpPr>
        <p:grpSpPr bwMode="auto">
          <a:xfrm>
            <a:off x="5684006" y="1328992"/>
            <a:ext cx="5280341" cy="2475018"/>
            <a:chOff x="4211960" y="1628800"/>
            <a:chExt cx="3960440" cy="2474054"/>
          </a:xfrm>
        </p:grpSpPr>
        <p:pic>
          <p:nvPicPr>
            <p:cNvPr id="6157" name="Picture 3" descr="D:\新建文件夹\My Documents\20090610142325705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628800"/>
              <a:ext cx="3960440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8" name="TextBox 13"/>
            <p:cNvSpPr txBox="1">
              <a:spLocks noChangeArrowheads="1"/>
            </p:cNvSpPr>
            <p:nvPr/>
          </p:nvSpPr>
          <p:spPr bwMode="auto">
            <a:xfrm>
              <a:off x="5724128" y="3579838"/>
              <a:ext cx="946457" cy="52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3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4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5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6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看电影</a:t>
              </a:r>
            </a:p>
          </p:txBody>
        </p:sp>
      </p:grpSp>
      <p:grpSp>
        <p:nvGrpSpPr>
          <p:cNvPr id="6" name="组合 21"/>
          <p:cNvGrpSpPr>
            <a:grpSpLocks/>
          </p:cNvGrpSpPr>
          <p:nvPr/>
        </p:nvGrpSpPr>
        <p:grpSpPr bwMode="auto">
          <a:xfrm>
            <a:off x="857474" y="4106810"/>
            <a:ext cx="4225967" cy="2394868"/>
            <a:chOff x="755576" y="4077072"/>
            <a:chExt cx="3168352" cy="2395584"/>
          </a:xfrm>
        </p:grpSpPr>
        <p:pic>
          <p:nvPicPr>
            <p:cNvPr id="6155" name="Picture 4" descr="D:\新建文件夹\My Documents\252300325G7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4077072"/>
              <a:ext cx="3168352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6" name="TextBox 19"/>
            <p:cNvSpPr txBox="1">
              <a:spLocks noChangeArrowheads="1"/>
            </p:cNvSpPr>
            <p:nvPr/>
          </p:nvSpPr>
          <p:spPr bwMode="auto">
            <a:xfrm>
              <a:off x="1475656" y="5949280"/>
              <a:ext cx="676868" cy="52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3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4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5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6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上网</a:t>
              </a:r>
            </a:p>
          </p:txBody>
        </p:sp>
      </p:grpSp>
      <p:grpSp>
        <p:nvGrpSpPr>
          <p:cNvPr id="12" name="组合 22"/>
          <p:cNvGrpSpPr>
            <a:grpSpLocks/>
          </p:cNvGrpSpPr>
          <p:nvPr/>
        </p:nvGrpSpPr>
        <p:grpSpPr bwMode="auto">
          <a:xfrm>
            <a:off x="5525935" y="3887928"/>
            <a:ext cx="5149074" cy="2352140"/>
            <a:chOff x="4716016" y="4077072"/>
            <a:chExt cx="3247008" cy="2500419"/>
          </a:xfrm>
        </p:grpSpPr>
        <p:pic>
          <p:nvPicPr>
            <p:cNvPr id="6153" name="Picture 5" descr="D:\新建文件夹\My Documents\07111210356411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4077072"/>
              <a:ext cx="3247008" cy="1961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TextBox 20"/>
            <p:cNvSpPr txBox="1">
              <a:spLocks noChangeArrowheads="1"/>
            </p:cNvSpPr>
            <p:nvPr/>
          </p:nvSpPr>
          <p:spPr bwMode="auto">
            <a:xfrm>
              <a:off x="5796136" y="6021287"/>
              <a:ext cx="569313" cy="556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3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4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5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6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取款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99569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719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导入新课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pic>
        <p:nvPicPr>
          <p:cNvPr id="7172" name="Picture 218" descr="student_thinking_hg_cl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88" y="3572934"/>
            <a:ext cx="2572419" cy="289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7"/>
          <p:cNvSpPr txBox="1">
            <a:spLocks noChangeArrowheads="1"/>
          </p:cNvSpPr>
          <p:nvPr/>
        </p:nvSpPr>
        <p:spPr bwMode="auto">
          <a:xfrm>
            <a:off x="719855" y="1051985"/>
            <a:ext cx="1174391" cy="49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问题？</a:t>
            </a:r>
          </a:p>
        </p:txBody>
      </p: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624580" y="1557867"/>
            <a:ext cx="4247347" cy="49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400" b="1" dirty="0">
                <a:latin typeface="+mn-ea"/>
                <a:ea typeface="+mn-ea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、对于一般二元一次方程组</a:t>
            </a:r>
            <a:r>
              <a:rPr lang="en-US" altLang="zh-CN" sz="2400" b="1" dirty="0">
                <a:latin typeface="+mn-ea"/>
                <a:ea typeface="+mn-ea"/>
              </a:rPr>
              <a:t>: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1007796" y="2133600"/>
            <a:ext cx="3939570" cy="49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latin typeface="+mn-ea"/>
                <a:ea typeface="+mn-ea"/>
              </a:rPr>
              <a:t>你能写出它的解题步骤吗？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48253" y="2872287"/>
            <a:ext cx="7969520" cy="49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latin typeface="Calibri" pitchFamily="34" charset="0"/>
              </a:rPr>
              <a:t>第一步</a:t>
            </a:r>
            <a:r>
              <a:rPr lang="zh-CN" altLang="en-US" sz="2400" dirty="0">
                <a:latin typeface="Calibri" pitchFamily="34" charset="0"/>
              </a:rPr>
              <a:t>：①</a:t>
            </a:r>
            <a:r>
              <a:rPr lang="en-US" altLang="zh-CN" sz="2400" dirty="0">
                <a:latin typeface="Calibri" pitchFamily="34" charset="0"/>
              </a:rPr>
              <a:t>×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Calibri" pitchFamily="34" charset="0"/>
              </a:rPr>
              <a:t>－</a:t>
            </a:r>
            <a:r>
              <a:rPr lang="en-US" altLang="zh-CN" sz="2400" dirty="0">
                <a:latin typeface="Calibri" pitchFamily="34" charset="0"/>
              </a:rPr>
              <a:t>②×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Calibri" pitchFamily="34" charset="0"/>
              </a:rPr>
              <a:t>，得   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)x=b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>
                <a:solidFill>
                  <a:srgbClr val="FF0000"/>
                </a:solidFill>
                <a:latin typeface="Calibri" pitchFamily="34" charset="0"/>
              </a:rPr>
              <a:t>③</a:t>
            </a:r>
            <a:endParaRPr lang="zh-CN" altLang="en-US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2857227" y="3493184"/>
            <a:ext cx="5700168" cy="840317"/>
            <a:chOff x="2078552" y="3493201"/>
            <a:chExt cx="4274236" cy="841375"/>
          </a:xfrm>
        </p:grpSpPr>
        <p:sp>
          <p:nvSpPr>
            <p:cNvPr id="7190" name="TextBox 16"/>
            <p:cNvSpPr txBox="1">
              <a:spLocks noChangeArrowheads="1"/>
            </p:cNvSpPr>
            <p:nvPr/>
          </p:nvSpPr>
          <p:spPr bwMode="auto">
            <a:xfrm>
              <a:off x="2078552" y="3682766"/>
              <a:ext cx="2431891" cy="46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5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6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400" b="1" dirty="0">
                  <a:latin typeface="+mn-ea"/>
                  <a:ea typeface="+mn-ea"/>
                </a:rPr>
                <a:t>第二步：解</a:t>
              </a:r>
              <a:r>
                <a:rPr lang="en-US" altLang="zh-CN" sz="2400" b="1" dirty="0">
                  <a:latin typeface="+mn-ea"/>
                  <a:ea typeface="+mn-ea"/>
                </a:rPr>
                <a:t>③</a:t>
              </a:r>
              <a:r>
                <a:rPr lang="zh-CN" altLang="en-US" sz="2400" b="1" dirty="0">
                  <a:latin typeface="+mn-ea"/>
                  <a:ea typeface="+mn-ea"/>
                </a:rPr>
                <a:t>，得</a:t>
              </a:r>
              <a:r>
                <a:rPr lang="zh-CN" altLang="en-US" sz="2400" dirty="0">
                  <a:latin typeface="Calibri" pitchFamily="34" charset="0"/>
                </a:rPr>
                <a:t>    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400" dirty="0">
                  <a:latin typeface="Calibri" pitchFamily="34" charset="0"/>
                </a:rPr>
                <a:t>=</a:t>
              </a:r>
              <a:endParaRPr lang="zh-CN" altLang="en-US" sz="2400" dirty="0">
                <a:latin typeface="Calibri" pitchFamily="34" charset="0"/>
              </a:endParaRPr>
            </a:p>
          </p:txBody>
        </p:sp>
        <p:graphicFrame>
          <p:nvGraphicFramePr>
            <p:cNvPr id="7191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4868646"/>
                </p:ext>
              </p:extLst>
            </p:nvPr>
          </p:nvGraphicFramePr>
          <p:xfrm>
            <a:off x="4498588" y="3493201"/>
            <a:ext cx="1854200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05" name="公式" r:id="rId10" imgW="685800" imgH="431800" progId="Equation.3">
                    <p:embed/>
                  </p:oleObj>
                </mc:Choice>
                <mc:Fallback>
                  <p:oleObj name="公式" r:id="rId10" imgW="685800" imgH="431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8588" y="3493201"/>
                          <a:ext cx="1854200" cy="841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748253" y="4773446"/>
            <a:ext cx="8044861" cy="49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latin typeface="Calibri" pitchFamily="34" charset="0"/>
              </a:rPr>
              <a:t>第三步</a:t>
            </a:r>
            <a:r>
              <a:rPr lang="zh-CN" altLang="en-US" sz="2400" dirty="0">
                <a:latin typeface="Calibri" pitchFamily="34" charset="0"/>
              </a:rPr>
              <a:t>：</a:t>
            </a:r>
            <a:r>
              <a:rPr lang="en-US" altLang="zh-CN" sz="2400" dirty="0">
                <a:latin typeface="Calibri" pitchFamily="34" charset="0"/>
              </a:rPr>
              <a:t>② ×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Calibri" pitchFamily="34" charset="0"/>
              </a:rPr>
              <a:t>－①</a:t>
            </a:r>
            <a:r>
              <a:rPr lang="en-US" altLang="zh-CN" sz="2400" dirty="0">
                <a:latin typeface="Calibri" pitchFamily="34" charset="0"/>
              </a:rPr>
              <a:t>×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Calibri" pitchFamily="34" charset="0"/>
              </a:rPr>
              <a:t>，得   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)y=a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–a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 </a:t>
            </a:r>
            <a:r>
              <a:rPr lang="en-US" altLang="zh-CN" sz="2400" dirty="0">
                <a:solidFill>
                  <a:srgbClr val="FF0000"/>
                </a:solidFill>
                <a:latin typeface="Calibri" pitchFamily="34" charset="0"/>
              </a:rPr>
              <a:t>④</a:t>
            </a:r>
            <a:endParaRPr lang="zh-CN" altLang="en-US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6898" name="Picture 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874" y="1265933"/>
            <a:ext cx="23526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4247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719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导入新课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pic>
        <p:nvPicPr>
          <p:cNvPr id="7172" name="Picture 218" descr="student_thinking_hg_cl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88" y="3572934"/>
            <a:ext cx="2572419" cy="289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970457" y="1557867"/>
            <a:ext cx="5485519" cy="861218"/>
            <a:chOff x="2078552" y="3282710"/>
            <a:chExt cx="4113284" cy="862303"/>
          </a:xfrm>
        </p:grpSpPr>
        <p:sp>
          <p:nvSpPr>
            <p:cNvPr id="7188" name="TextBox 20"/>
            <p:cNvSpPr txBox="1">
              <a:spLocks noChangeArrowheads="1"/>
            </p:cNvSpPr>
            <p:nvPr/>
          </p:nvSpPr>
          <p:spPr bwMode="auto">
            <a:xfrm>
              <a:off x="2078552" y="3682766"/>
              <a:ext cx="2263611" cy="46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5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6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9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400" b="1" dirty="0">
                  <a:latin typeface="Calibri" pitchFamily="34" charset="0"/>
                </a:rPr>
                <a:t>第四步：解</a:t>
              </a:r>
              <a:r>
                <a:rPr lang="zh-CN" altLang="en-US" sz="2400" dirty="0">
                  <a:latin typeface="Calibri" pitchFamily="34" charset="0"/>
                </a:rPr>
                <a:t>④ ，</a:t>
              </a:r>
              <a:r>
                <a:rPr lang="zh-CN" altLang="en-US" sz="2400" b="1" dirty="0" smtClean="0">
                  <a:latin typeface="Calibri" pitchFamily="34" charset="0"/>
                </a:rPr>
                <a:t>得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CN" sz="2400" dirty="0">
                  <a:latin typeface="Calibri" pitchFamily="34" charset="0"/>
                </a:rPr>
                <a:t>=</a:t>
              </a:r>
              <a:endParaRPr lang="zh-CN" altLang="en-US" sz="2400" dirty="0">
                <a:latin typeface="Calibri" pitchFamily="34" charset="0"/>
              </a:endParaRPr>
            </a:p>
          </p:txBody>
        </p:sp>
        <p:graphicFrame>
          <p:nvGraphicFramePr>
            <p:cNvPr id="7189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072574"/>
                </p:ext>
              </p:extLst>
            </p:nvPr>
          </p:nvGraphicFramePr>
          <p:xfrm>
            <a:off x="4337636" y="3282710"/>
            <a:ext cx="1854200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5" name="公式" r:id="rId10" imgW="685800" imgH="431800" progId="Equation.3">
                    <p:embed/>
                  </p:oleObj>
                </mc:Choice>
                <mc:Fallback>
                  <p:oleObj name="公式" r:id="rId10" imgW="685800" imgH="431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7636" y="3282710"/>
                          <a:ext cx="1854200" cy="841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84" name="TextBox 23"/>
          <p:cNvSpPr txBox="1">
            <a:spLocks noChangeArrowheads="1"/>
          </p:cNvSpPr>
          <p:nvPr/>
        </p:nvSpPr>
        <p:spPr bwMode="auto">
          <a:xfrm>
            <a:off x="2475653" y="3469993"/>
            <a:ext cx="3570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5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6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9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latin typeface="Calibri" pitchFamily="34" charset="0"/>
              </a:rPr>
              <a:t>第五步：得方程组的解为</a:t>
            </a:r>
          </a:p>
        </p:txBody>
      </p:sp>
      <p:pic>
        <p:nvPicPr>
          <p:cNvPr id="36899" name="Picture 3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578" y="2681650"/>
            <a:ext cx="35909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080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"/>
          <p:cNvGrpSpPr>
            <a:grpSpLocks/>
          </p:cNvGrpSpPr>
          <p:nvPr/>
        </p:nvGrpSpPr>
        <p:grpSpPr bwMode="auto">
          <a:xfrm>
            <a:off x="762199" y="499533"/>
            <a:ext cx="4465213" cy="571357"/>
            <a:chOff x="152399" y="228600"/>
            <a:chExt cx="3348031" cy="914400"/>
          </a:xfrm>
        </p:grpSpPr>
        <p:pic>
          <p:nvPicPr>
            <p:cNvPr id="819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  <a:cs typeface="Times New Roman" panose="02020603050405020304" pitchFamily="18" charset="0"/>
                </a:rPr>
                <a:t>讲授新课</a:t>
              </a:r>
              <a:endParaRPr lang="en-US" altLang="zh-CN" sz="2800" b="1" dirty="0">
                <a:solidFill>
                  <a:srgbClr val="FFFF6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454380" y="1892300"/>
            <a:ext cx="2041615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3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算法的概念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85642" y="2853267"/>
            <a:ext cx="10014441" cy="13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3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算法是指解决给定问题的有穷操作步骤的描述，简单的说，算法就是解决问题的步骤和方法。</a:t>
            </a:r>
          </a:p>
        </p:txBody>
      </p:sp>
    </p:spTree>
    <p:extLst>
      <p:ext uri="{BB962C8B-B14F-4D97-AF65-F5344CB8AC3E}">
        <p14:creationId xmlns:p14="http://schemas.microsoft.com/office/powerpoint/2010/main" val="24697252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789723" y="1195918"/>
            <a:ext cx="3118833" cy="61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b="1" dirty="0">
                <a:latin typeface="+mn-ea"/>
                <a:ea typeface="+mn-ea"/>
              </a:rPr>
              <a:t>算法的基本特点</a:t>
            </a:r>
          </a:p>
        </p:txBody>
      </p:sp>
      <p:grpSp>
        <p:nvGrpSpPr>
          <p:cNvPr id="9219" name="组合 2"/>
          <p:cNvGrpSpPr>
            <a:grpSpLocks/>
          </p:cNvGrpSpPr>
          <p:nvPr/>
        </p:nvGrpSpPr>
        <p:grpSpPr bwMode="auto">
          <a:xfrm>
            <a:off x="762199" y="499533"/>
            <a:ext cx="4465213" cy="571357"/>
            <a:chOff x="152399" y="228600"/>
            <a:chExt cx="3348031" cy="914400"/>
          </a:xfrm>
        </p:grpSpPr>
        <p:pic>
          <p:nvPicPr>
            <p:cNvPr id="922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讲授新课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6" name="Rectangle 4"/>
          <p:cNvSpPr>
            <a:spLocks noChangeArrowheads="1"/>
          </p:cNvSpPr>
          <p:nvPr/>
        </p:nvSpPr>
        <p:spPr bwMode="ltGray">
          <a:xfrm>
            <a:off x="5511498" y="554071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算法的概念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00464" y="1773767"/>
            <a:ext cx="1865285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、有穷性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00464" y="2133601"/>
            <a:ext cx="10370133" cy="98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一个算法应包括有限的操作步骤，能在执行有穷的操作步骤之后结束。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295738" y="2923118"/>
            <a:ext cx="1865285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、确定性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200463" y="3429001"/>
            <a:ext cx="10372250" cy="98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算法的计算规则及相应的计算步骤必须是唯一确定的，既不能含糊其词，也不能有二义性。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295738" y="4292601"/>
            <a:ext cx="1865285" cy="5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、可行性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200464" y="4798484"/>
            <a:ext cx="10274858" cy="98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2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算法中的每一个步骤都是可以在有限的时间内完成的基本操作，并能得到确定的结果 。</a:t>
            </a:r>
          </a:p>
        </p:txBody>
      </p:sp>
    </p:spTree>
    <p:extLst>
      <p:ext uri="{BB962C8B-B14F-4D97-AF65-F5344CB8AC3E}">
        <p14:creationId xmlns:p14="http://schemas.microsoft.com/office/powerpoint/2010/main" val="947754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"/>
          <p:cNvGrpSpPr>
            <a:grpSpLocks/>
          </p:cNvGrpSpPr>
          <p:nvPr/>
        </p:nvGrpSpPr>
        <p:grpSpPr bwMode="auto">
          <a:xfrm>
            <a:off x="857474" y="499533"/>
            <a:ext cx="4465212" cy="571357"/>
            <a:chOff x="152399" y="228600"/>
            <a:chExt cx="3348031" cy="914400"/>
          </a:xfrm>
        </p:grpSpPr>
        <p:pic>
          <p:nvPicPr>
            <p:cNvPr id="10246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83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FF66"/>
                  </a:solidFill>
                  <a:latin typeface="+mn-ea"/>
                </a:rPr>
                <a:t>例题分析</a:t>
              </a:r>
              <a:endParaRPr lang="en-US" altLang="zh-CN" sz="2800" b="1" dirty="0">
                <a:solidFill>
                  <a:srgbClr val="FFFF66"/>
                </a:solidFill>
                <a:latin typeface="+mn-ea"/>
              </a:endParaRPr>
            </a:p>
          </p:txBody>
        </p:sp>
      </p:grpSp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1200464" y="1484784"/>
            <a:ext cx="7826853" cy="13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3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例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、（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）设计一个算法，判定</a:t>
            </a:r>
            <a:r>
              <a:rPr lang="en-US" altLang="zh-CN" sz="2800" b="1" dirty="0">
                <a:latin typeface="+mn-ea"/>
                <a:ea typeface="+mn-ea"/>
              </a:rPr>
              <a:t>7</a:t>
            </a:r>
            <a:r>
              <a:rPr lang="zh-CN" altLang="en-US" sz="2800" b="1" dirty="0">
                <a:latin typeface="+mn-ea"/>
                <a:ea typeface="+mn-ea"/>
              </a:rPr>
              <a:t>是否为质数；</a:t>
            </a:r>
            <a:endParaRPr lang="en-US" altLang="zh-CN" sz="28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b="1" dirty="0">
                <a:latin typeface="+mn-ea"/>
                <a:ea typeface="+mn-ea"/>
              </a:rPr>
              <a:t>     </a:t>
            </a:r>
            <a:r>
              <a:rPr lang="zh-CN" altLang="en-US" sz="2800" b="1" dirty="0" smtClean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）设计一个算法，判定</a:t>
            </a:r>
            <a:r>
              <a:rPr lang="en-US" altLang="zh-CN" sz="2800" b="1" dirty="0">
                <a:latin typeface="+mn-ea"/>
                <a:ea typeface="+mn-ea"/>
              </a:rPr>
              <a:t>35</a:t>
            </a:r>
            <a:r>
              <a:rPr lang="zh-CN" altLang="en-US" sz="2800" b="1" dirty="0">
                <a:latin typeface="+mn-ea"/>
                <a:ea typeface="+mn-ea"/>
              </a:rPr>
              <a:t>是否为质数；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pic>
        <p:nvPicPr>
          <p:cNvPr id="10245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696" y="3069167"/>
            <a:ext cx="4204795" cy="279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8132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5525935" y="571480"/>
            <a:ext cx="5525977" cy="43787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121935" tIns="60968" rIns="121935" bIns="6096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算法的概念</a:t>
            </a:r>
          </a:p>
        </p:txBody>
      </p:sp>
      <p:grpSp>
        <p:nvGrpSpPr>
          <p:cNvPr id="11267" name="组合 5"/>
          <p:cNvGrpSpPr>
            <a:grpSpLocks/>
          </p:cNvGrpSpPr>
          <p:nvPr/>
        </p:nvGrpSpPr>
        <p:grpSpPr bwMode="auto">
          <a:xfrm>
            <a:off x="719854" y="455084"/>
            <a:ext cx="4465213" cy="708287"/>
            <a:chOff x="152399" y="228600"/>
            <a:chExt cx="3348031" cy="1133542"/>
          </a:xfrm>
        </p:grpSpPr>
        <p:pic>
          <p:nvPicPr>
            <p:cNvPr id="1127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9" y="228600"/>
              <a:ext cx="329373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1219197" y="303126"/>
              <a:ext cx="2281233" cy="1059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altLang="zh-CN" sz="3700" i="1" dirty="0">
                <a:solidFill>
                  <a:srgbClr val="FFFF66"/>
                </a:solidFill>
                <a:ea typeface="方正姚体" pitchFamily="2" charset="-122"/>
              </a:endParaRPr>
            </a:p>
          </p:txBody>
        </p:sp>
      </p:grpSp>
      <p:grpSp>
        <p:nvGrpSpPr>
          <p:cNvPr id="11268" name="组合 1"/>
          <p:cNvGrpSpPr>
            <a:grpSpLocks/>
          </p:cNvGrpSpPr>
          <p:nvPr/>
        </p:nvGrpSpPr>
        <p:grpSpPr bwMode="auto">
          <a:xfrm>
            <a:off x="2256955" y="404283"/>
            <a:ext cx="2976808" cy="621593"/>
            <a:chOff x="467544" y="3212976"/>
            <a:chExt cx="2232248" cy="621278"/>
          </a:xfrm>
        </p:grpSpPr>
        <p:pic>
          <p:nvPicPr>
            <p:cNvPr id="11271" name="Picture 4" descr="D:\高一教学资料\新建文件夹\0902192203575b533d29a807fa.jpg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12976"/>
              <a:ext cx="2232248" cy="62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2" name="TextBox 3"/>
            <p:cNvSpPr txBox="1">
              <a:spLocks noChangeArrowheads="1"/>
            </p:cNvSpPr>
            <p:nvPr/>
          </p:nvSpPr>
          <p:spPr bwMode="auto">
            <a:xfrm>
              <a:off x="539552" y="3219798"/>
              <a:ext cx="946261" cy="522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SzPct val="90000"/>
                <a:buBlip>
                  <a:blip r:embed="rId4"/>
                </a:buBlip>
                <a:defRPr kumimoji="1" sz="32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20000"/>
                </a:spcBef>
                <a:buSzPct val="80000"/>
                <a:buBlip>
                  <a:blip r:embed="rId5"/>
                </a:buBlip>
                <a:defRPr kumimoji="1" sz="28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20000"/>
                </a:spcBef>
                <a:buSzPct val="70000"/>
                <a:buBlip>
                  <a:blip r:embed="rId6"/>
                </a:buBlip>
                <a:defRPr kumimoji="1"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SzPct val="70000"/>
                <a:buBlip>
                  <a:blip r:embed="rId7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Blip>
                  <a:blip r:embed="rId8"/>
                </a:buBlip>
                <a:defRPr kumimoji="1"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zh-CN" altLang="en-US" sz="2800" b="1" dirty="0">
                  <a:solidFill>
                    <a:srgbClr val="FFFF00"/>
                  </a:solidFill>
                  <a:latin typeface="+mn-ea"/>
                  <a:ea typeface="+mn-ea"/>
                </a:rPr>
                <a:t>思考？</a:t>
              </a:r>
            </a:p>
          </p:txBody>
        </p:sp>
      </p:grpSp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912522" y="1629834"/>
            <a:ext cx="6775283" cy="141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35" tIns="60968" rIns="121935" bIns="60968">
            <a:spAutoFit/>
          </a:bodyPr>
          <a:lstStyle>
            <a:lvl1pPr eaLnBrk="0" hangingPunct="0">
              <a:spcBef>
                <a:spcPct val="20000"/>
              </a:spcBef>
              <a:buSzPct val="90000"/>
              <a:buBlip>
                <a:blip r:embed="rId4"/>
              </a:buBlip>
              <a:defRPr kumimoji="1" sz="32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6"/>
              </a:buBlip>
              <a:defRPr kumimoji="1"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SzPct val="70000"/>
              <a:buBlip>
                <a:blip r:embed="rId7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8"/>
              </a:buBlip>
              <a:defRPr kumimoji="1"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dirty="0">
                <a:latin typeface="Calibri" pitchFamily="34" charset="0"/>
              </a:rPr>
              <a:t>         </a:t>
            </a:r>
            <a:r>
              <a:rPr lang="zh-CN" altLang="en-US" sz="2800" b="1" dirty="0">
                <a:latin typeface="+mn-ea"/>
                <a:ea typeface="+mn-ea"/>
              </a:rPr>
              <a:t>你能写出“判断整数</a:t>
            </a:r>
            <a:r>
              <a:rPr lang="en-US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+mn-ea"/>
                <a:ea typeface="+mn-ea"/>
              </a:rPr>
              <a:t>&gt;2</a:t>
            </a:r>
            <a:r>
              <a:rPr lang="zh-CN" altLang="en-US" sz="2800" b="1" dirty="0">
                <a:latin typeface="+mn-ea"/>
                <a:ea typeface="+mn-ea"/>
              </a:rPr>
              <a:t>）是否为</a:t>
            </a:r>
            <a:endParaRPr lang="en-US" altLang="zh-CN" sz="28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800" b="1" dirty="0">
                <a:latin typeface="+mn-ea"/>
                <a:ea typeface="+mn-ea"/>
              </a:rPr>
              <a:t>质数”的算法吗？</a:t>
            </a:r>
          </a:p>
        </p:txBody>
      </p:sp>
      <p:pic>
        <p:nvPicPr>
          <p:cNvPr id="1127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905" y="3213101"/>
            <a:ext cx="4624004" cy="279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052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文稿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演示文稿2</Template>
  <TotalTime>845</TotalTime>
  <Words>499</Words>
  <Application>Microsoft Office PowerPoint</Application>
  <PresentationFormat>自定义</PresentationFormat>
  <Paragraphs>78</Paragraphs>
  <Slides>12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演示文稿2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</cp:lastModifiedBy>
  <cp:revision>76</cp:revision>
  <cp:lastPrinted>2014-11-26T08:05:37Z</cp:lastPrinted>
  <dcterms:created xsi:type="dcterms:W3CDTF">2014-07-19T07:02:48Z</dcterms:created>
  <dcterms:modified xsi:type="dcterms:W3CDTF">2015-05-16T01:36:13Z</dcterms:modified>
</cp:coreProperties>
</file>