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21"/>
  </p:notesMasterIdLst>
  <p:handoutMasterIdLst>
    <p:handoutMasterId r:id="rId22"/>
  </p:handoutMasterIdLst>
  <p:sldIdLst>
    <p:sldId id="256" r:id="rId3"/>
    <p:sldId id="310" r:id="rId4"/>
    <p:sldId id="311" r:id="rId5"/>
    <p:sldId id="312" r:id="rId6"/>
    <p:sldId id="313" r:id="rId7"/>
    <p:sldId id="314" r:id="rId8"/>
    <p:sldId id="315" r:id="rId9"/>
    <p:sldId id="316" r:id="rId10"/>
    <p:sldId id="317" r:id="rId11"/>
    <p:sldId id="318" r:id="rId12"/>
    <p:sldId id="319" r:id="rId13"/>
    <p:sldId id="320" r:id="rId14"/>
    <p:sldId id="321" r:id="rId15"/>
    <p:sldId id="322" r:id="rId16"/>
    <p:sldId id="323" r:id="rId17"/>
    <p:sldId id="324" r:id="rId18"/>
    <p:sldId id="325" r:id="rId19"/>
    <p:sldId id="309" r:id="rId20"/>
  </p:sldIdLst>
  <p:sldSz cx="9144000" cy="5143500" type="screen16x9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2FAB2F"/>
    <a:srgbClr val="E66036"/>
    <a:srgbClr val="336600"/>
    <a:srgbClr val="8FD2FB"/>
    <a:srgbClr val="0E8BE0"/>
    <a:srgbClr val="FFFFFF"/>
    <a:srgbClr val="FF6600"/>
    <a:srgbClr val="FFFF00"/>
    <a:srgbClr val="1899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01" autoAdjust="0"/>
    <p:restoredTop sz="95167" autoAdjust="0"/>
  </p:normalViewPr>
  <p:slideViewPr>
    <p:cSldViewPr>
      <p:cViewPr>
        <p:scale>
          <a:sx n="100" d="100"/>
          <a:sy n="100" d="100"/>
        </p:scale>
        <p:origin x="-902" y="-34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46AD4A-C628-470C-85A3-C6E8F822642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2996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86000" y="514350"/>
            <a:ext cx="4572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A5100B-049B-4821-B7C7-B2BAD613606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1462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60954C-05F8-4DC3-ADCA-884505AD0EC0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286000" y="514350"/>
            <a:ext cx="4572000" cy="2571750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F24525-F8AA-4250-9778-750508CA1624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286000" y="514350"/>
            <a:ext cx="4572000" cy="2571750"/>
          </a:xfrm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7B76F73-ADB8-4D16-98F8-C5F398787E14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286000" y="514350"/>
            <a:ext cx="4572000" cy="2571750"/>
          </a:xfrm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393A987-8287-4464-B34A-2BE795386D87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286000" y="514350"/>
            <a:ext cx="4572000" cy="2571750"/>
          </a:xfrm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6D7315-6C5B-4DA4-ADBF-4462E26FC809}" type="slidenum">
              <a:rPr lang="en-US" altLang="zh-CN"/>
              <a:pPr/>
              <a:t>9</a:t>
            </a:fld>
            <a:endParaRPr lang="en-US" altLang="zh-CN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286000" y="514350"/>
            <a:ext cx="4572000" cy="2571750"/>
          </a:xfrm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3334A0-B90B-4F1A-B6AB-C4E8819C82ED}" type="slidenum">
              <a:rPr lang="en-US" altLang="zh-CN"/>
              <a:pPr/>
              <a:t>14</a:t>
            </a:fld>
            <a:endParaRPr lang="en-US" altLang="zh-CN"/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286000" y="514350"/>
            <a:ext cx="4572000" cy="2571750"/>
          </a:xfrm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7E60EBF-F2CE-4D88-90FE-B67333698323}" type="slidenum">
              <a:rPr lang="en-US" altLang="zh-CN"/>
              <a:pPr/>
              <a:t>15</a:t>
            </a:fld>
            <a:endParaRPr lang="en-US" altLang="zh-CN"/>
          </a:p>
        </p:txBody>
      </p:sp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286000" y="514350"/>
            <a:ext cx="4572000" cy="2571750"/>
          </a:xfrm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7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936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172"/>
            <a:ext cx="9156700" cy="282179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6158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43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40696" y="4588146"/>
            <a:ext cx="1387707" cy="54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4" name="直接连接符 143"/>
          <p:cNvCxnSpPr/>
          <p:nvPr userDrawn="1"/>
        </p:nvCxnSpPr>
        <p:spPr>
          <a:xfrm>
            <a:off x="1173052" y="1437624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 userDrawn="1"/>
        </p:nvCxnSpPr>
        <p:spPr>
          <a:xfrm>
            <a:off x="1154456" y="2409732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91" y="627633"/>
            <a:ext cx="3743325" cy="70246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584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742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584" y="1543052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872012-BEFF-4425-877E-6EA93EA633C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71166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A618F2-1279-466D-8BAE-3B00A5B3C73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63214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4301"/>
            <a:ext cx="2057400" cy="44803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1"/>
            <a:ext cx="6019800" cy="44803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FA1E0C-0218-4001-8ED5-9134121C3A8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7623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997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4122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33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9249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211" y="3305182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211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84939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64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76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30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30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850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7441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570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7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936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172"/>
            <a:ext cx="9156700" cy="282179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6158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2569655" y="1097009"/>
            <a:ext cx="404790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50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5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576" y="4587974"/>
            <a:ext cx="1428928" cy="532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036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9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966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9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972190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1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676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79418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33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312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3" y="205986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6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792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200152"/>
            <a:ext cx="4038600" cy="163949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2954114"/>
            <a:ext cx="4038600" cy="164068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426437A-06D7-4FAF-888D-A362B91F993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024723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997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623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33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6150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211" y="3305182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211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27966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64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6191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30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30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8437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1B85E8-410B-4E22-80A1-90EE6581B2E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1918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9586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88739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9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966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9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974887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1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676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552473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33" y="205978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33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5676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3" y="205986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6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9787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477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AF68B8-45B6-4AFC-AB2A-BCA60B9BCFD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3422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7970F70-90AD-45C1-B5F7-92833D73F9A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5442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67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67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AFF1E79-BE3B-44F3-A545-365629419FB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7562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BCEC93-C02D-446B-94AD-760E04D30DB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7379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C2D059-4316-4321-A79F-8CCCFAC1A07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33648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584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742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584" y="1543052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85C39C-014C-43C5-ACCC-4351920BBA2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5759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6.jpe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5" name="Group 61"/>
          <p:cNvGrpSpPr>
            <a:grpSpLocks/>
          </p:cNvGrpSpPr>
          <p:nvPr/>
        </p:nvGrpSpPr>
        <p:grpSpPr bwMode="auto">
          <a:xfrm>
            <a:off x="-6350" y="-4762"/>
            <a:ext cx="9172575" cy="5155406"/>
            <a:chOff x="-4" y="-4"/>
            <a:chExt cx="5778" cy="4330"/>
          </a:xfrm>
        </p:grpSpPr>
        <p:sp>
          <p:nvSpPr>
            <p:cNvPr id="1043" name="Line 19"/>
            <p:cNvSpPr>
              <a:spLocks noChangeShapeType="1"/>
            </p:cNvSpPr>
            <p:nvPr/>
          </p:nvSpPr>
          <p:spPr bwMode="gray">
            <a:xfrm>
              <a:off x="14" y="1725"/>
              <a:ext cx="767" cy="2595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Line 22"/>
            <p:cNvSpPr>
              <a:spLocks noChangeShapeType="1"/>
            </p:cNvSpPr>
            <p:nvPr/>
          </p:nvSpPr>
          <p:spPr bwMode="gray">
            <a:xfrm flipH="1">
              <a:off x="5523" y="3888"/>
              <a:ext cx="251" cy="432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7" name="Line 23"/>
            <p:cNvSpPr>
              <a:spLocks noChangeShapeType="1"/>
            </p:cNvSpPr>
            <p:nvPr/>
          </p:nvSpPr>
          <p:spPr bwMode="gray">
            <a:xfrm flipH="1" flipV="1">
              <a:off x="24" y="4"/>
              <a:ext cx="5743" cy="485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" name="Line 26"/>
            <p:cNvSpPr>
              <a:spLocks noChangeShapeType="1"/>
            </p:cNvSpPr>
            <p:nvPr/>
          </p:nvSpPr>
          <p:spPr bwMode="gray">
            <a:xfrm flipH="1">
              <a:off x="3899" y="3933"/>
              <a:ext cx="1868" cy="367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gray">
            <a:xfrm>
              <a:off x="-4" y="-4"/>
              <a:ext cx="5764" cy="644"/>
            </a:xfrm>
            <a:custGeom>
              <a:avLst/>
              <a:gdLst>
                <a:gd name="T0" fmla="*/ 1 w 5764"/>
                <a:gd name="T1" fmla="*/ 644 h 644"/>
                <a:gd name="T2" fmla="*/ 3603 w 5764"/>
                <a:gd name="T3" fmla="*/ 644 h 644"/>
                <a:gd name="T4" fmla="*/ 3704 w 5764"/>
                <a:gd name="T5" fmla="*/ 623 h 644"/>
                <a:gd name="T6" fmla="*/ 3970 w 5764"/>
                <a:gd name="T7" fmla="*/ 529 h 644"/>
                <a:gd name="T8" fmla="*/ 4053 w 5764"/>
                <a:gd name="T9" fmla="*/ 511 h 644"/>
                <a:gd name="T10" fmla="*/ 5764 w 5764"/>
                <a:gd name="T11" fmla="*/ 512 h 644"/>
                <a:gd name="T12" fmla="*/ 5762 w 5764"/>
                <a:gd name="T13" fmla="*/ 0 h 644"/>
                <a:gd name="T14" fmla="*/ 0 w 5764"/>
                <a:gd name="T15" fmla="*/ 2 h 644"/>
                <a:gd name="T16" fmla="*/ 1 w 5764"/>
                <a:gd name="T17" fmla="*/ 644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4" h="644">
                  <a:moveTo>
                    <a:pt x="1" y="644"/>
                  </a:moveTo>
                  <a:lnTo>
                    <a:pt x="3603" y="644"/>
                  </a:lnTo>
                  <a:cubicBezTo>
                    <a:pt x="3663" y="644"/>
                    <a:pt x="3704" y="623"/>
                    <a:pt x="3704" y="623"/>
                  </a:cubicBezTo>
                  <a:lnTo>
                    <a:pt x="3970" y="529"/>
                  </a:lnTo>
                  <a:cubicBezTo>
                    <a:pt x="3970" y="529"/>
                    <a:pt x="4000" y="513"/>
                    <a:pt x="4053" y="511"/>
                  </a:cubicBezTo>
                  <a:lnTo>
                    <a:pt x="5764" y="512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1" y="644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0"/>
                  </a:srgbClr>
                </a:gs>
                <a:gs pos="100000">
                  <a:srgbClr val="FFFFFF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-4" y="-2"/>
              <a:ext cx="5762" cy="600"/>
            </a:xfrm>
            <a:custGeom>
              <a:avLst/>
              <a:gdLst>
                <a:gd name="T0" fmla="*/ 2 w 5762"/>
                <a:gd name="T1" fmla="*/ 600 h 600"/>
                <a:gd name="T2" fmla="*/ 3603 w 5762"/>
                <a:gd name="T3" fmla="*/ 600 h 600"/>
                <a:gd name="T4" fmla="*/ 3704 w 5762"/>
                <a:gd name="T5" fmla="*/ 579 h 600"/>
                <a:gd name="T6" fmla="*/ 3970 w 5762"/>
                <a:gd name="T7" fmla="*/ 485 h 600"/>
                <a:gd name="T8" fmla="*/ 4053 w 5762"/>
                <a:gd name="T9" fmla="*/ 467 h 600"/>
                <a:gd name="T10" fmla="*/ 5762 w 5762"/>
                <a:gd name="T11" fmla="*/ 466 h 600"/>
                <a:gd name="T12" fmla="*/ 5762 w 5762"/>
                <a:gd name="T13" fmla="*/ 0 h 600"/>
                <a:gd name="T14" fmla="*/ 0 w 5762"/>
                <a:gd name="T15" fmla="*/ 2 h 600"/>
                <a:gd name="T16" fmla="*/ 2 w 5762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2" h="600">
                  <a:moveTo>
                    <a:pt x="2" y="600"/>
                  </a:moveTo>
                  <a:lnTo>
                    <a:pt x="3603" y="600"/>
                  </a:lnTo>
                  <a:cubicBezTo>
                    <a:pt x="3663" y="600"/>
                    <a:pt x="3704" y="579"/>
                    <a:pt x="3704" y="579"/>
                  </a:cubicBezTo>
                  <a:lnTo>
                    <a:pt x="3970" y="485"/>
                  </a:lnTo>
                  <a:cubicBezTo>
                    <a:pt x="3970" y="485"/>
                    <a:pt x="3996" y="473"/>
                    <a:pt x="4053" y="467"/>
                  </a:cubicBezTo>
                  <a:lnTo>
                    <a:pt x="5762" y="466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2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74" name="Group 50"/>
            <p:cNvGrpSpPr>
              <a:grpSpLocks/>
            </p:cNvGrpSpPr>
            <p:nvPr/>
          </p:nvGrpSpPr>
          <p:grpSpPr bwMode="auto">
            <a:xfrm flipH="1">
              <a:off x="-2" y="4151"/>
              <a:ext cx="5764" cy="175"/>
              <a:chOff x="-2" y="4151"/>
              <a:chExt cx="5764" cy="175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-2" y="4151"/>
                <a:ext cx="5762" cy="169"/>
              </a:xfrm>
              <a:custGeom>
                <a:avLst/>
                <a:gdLst>
                  <a:gd name="T0" fmla="*/ 0 w 5762"/>
                  <a:gd name="T1" fmla="*/ 169 h 169"/>
                  <a:gd name="T2" fmla="*/ 5762 w 5762"/>
                  <a:gd name="T3" fmla="*/ 168 h 169"/>
                  <a:gd name="T4" fmla="*/ 5762 w 5762"/>
                  <a:gd name="T5" fmla="*/ 56 h 169"/>
                  <a:gd name="T6" fmla="*/ 1513 w 5762"/>
                  <a:gd name="T7" fmla="*/ 57 h 169"/>
                  <a:gd name="T8" fmla="*/ 1465 w 5762"/>
                  <a:gd name="T9" fmla="*/ 47 h 169"/>
                  <a:gd name="T10" fmla="*/ 1403 w 5762"/>
                  <a:gd name="T11" fmla="*/ 14 h 169"/>
                  <a:gd name="T12" fmla="*/ 1346 w 5762"/>
                  <a:gd name="T13" fmla="*/ 2 h 169"/>
                  <a:gd name="T14" fmla="*/ 0 w 5762"/>
                  <a:gd name="T15" fmla="*/ 2 h 169"/>
                  <a:gd name="T16" fmla="*/ 0 w 5762"/>
                  <a:gd name="T17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2" h="169">
                    <a:moveTo>
                      <a:pt x="0" y="169"/>
                    </a:moveTo>
                    <a:lnTo>
                      <a:pt x="5762" y="168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-2" y="4188"/>
                <a:ext cx="5764" cy="138"/>
              </a:xfrm>
              <a:custGeom>
                <a:avLst/>
                <a:gdLst>
                  <a:gd name="T0" fmla="*/ 2 w 5764"/>
                  <a:gd name="T1" fmla="*/ 138 h 138"/>
                  <a:gd name="T2" fmla="*/ 5764 w 5764"/>
                  <a:gd name="T3" fmla="*/ 136 h 138"/>
                  <a:gd name="T4" fmla="*/ 5762 w 5764"/>
                  <a:gd name="T5" fmla="*/ 56 h 138"/>
                  <a:gd name="T6" fmla="*/ 1513 w 5764"/>
                  <a:gd name="T7" fmla="*/ 57 h 138"/>
                  <a:gd name="T8" fmla="*/ 1465 w 5764"/>
                  <a:gd name="T9" fmla="*/ 47 h 138"/>
                  <a:gd name="T10" fmla="*/ 1403 w 5764"/>
                  <a:gd name="T11" fmla="*/ 14 h 138"/>
                  <a:gd name="T12" fmla="*/ 1346 w 5764"/>
                  <a:gd name="T13" fmla="*/ 2 h 138"/>
                  <a:gd name="T14" fmla="*/ 0 w 5764"/>
                  <a:gd name="T15" fmla="*/ 2 h 138"/>
                  <a:gd name="T16" fmla="*/ 2 w 5764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4" h="138">
                    <a:moveTo>
                      <a:pt x="2" y="138"/>
                    </a:moveTo>
                    <a:lnTo>
                      <a:pt x="5764" y="136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2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84" name="Freeform 60"/>
            <p:cNvSpPr>
              <a:spLocks/>
            </p:cNvSpPr>
            <p:nvPr userDrawn="1"/>
          </p:nvSpPr>
          <p:spPr bwMode="gray">
            <a:xfrm>
              <a:off x="4080" y="508"/>
              <a:ext cx="1152" cy="288"/>
            </a:xfrm>
            <a:custGeom>
              <a:avLst/>
              <a:gdLst>
                <a:gd name="T0" fmla="*/ 48 w 1152"/>
                <a:gd name="T1" fmla="*/ 0 h 288"/>
                <a:gd name="T2" fmla="*/ 0 w 1152"/>
                <a:gd name="T3" fmla="*/ 288 h 288"/>
                <a:gd name="T4" fmla="*/ 1056 w 1152"/>
                <a:gd name="T5" fmla="*/ 288 h 288"/>
                <a:gd name="T6" fmla="*/ 1152 w 1152"/>
                <a:gd name="T7" fmla="*/ 0 h 288"/>
                <a:gd name="T8" fmla="*/ 48 w 1152"/>
                <a:gd name="T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2" h="288">
                  <a:moveTo>
                    <a:pt x="48" y="0"/>
                  </a:moveTo>
                  <a:lnTo>
                    <a:pt x="0" y="288"/>
                  </a:lnTo>
                  <a:lnTo>
                    <a:pt x="1056" y="288"/>
                  </a:lnTo>
                  <a:lnTo>
                    <a:pt x="1152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>
                <a:alpha val="10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733431" y="114327"/>
            <a:ext cx="795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grpSp>
        <p:nvGrpSpPr>
          <p:cNvPr id="1063" name="Group 39"/>
          <p:cNvGrpSpPr>
            <a:grpSpLocks/>
          </p:cNvGrpSpPr>
          <p:nvPr/>
        </p:nvGrpSpPr>
        <p:grpSpPr bwMode="auto">
          <a:xfrm>
            <a:off x="327025" y="219102"/>
            <a:ext cx="361950" cy="271463"/>
            <a:chOff x="192" y="384"/>
            <a:chExt cx="336" cy="288"/>
          </a:xfrm>
        </p:grpSpPr>
        <p:sp>
          <p:nvSpPr>
            <p:cNvPr id="1064" name="AutoShape 40"/>
            <p:cNvSpPr>
              <a:spLocks noChangeArrowheads="1"/>
            </p:cNvSpPr>
            <p:nvPr userDrawn="1"/>
          </p:nvSpPr>
          <p:spPr bwMode="gray">
            <a:xfrm>
              <a:off x="192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5" name="AutoShape 41"/>
            <p:cNvSpPr>
              <a:spLocks noChangeArrowheads="1"/>
            </p:cNvSpPr>
            <p:nvPr userDrawn="1"/>
          </p:nvSpPr>
          <p:spPr bwMode="gray">
            <a:xfrm>
              <a:off x="336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66271" y="886306"/>
            <a:ext cx="8229600" cy="362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576" y="4587974"/>
            <a:ext cx="1428928" cy="53211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3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84" r:id="rId2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2"/>
            <a:ext cx="9144000" cy="477441"/>
          </a:xfrm>
          <a:prstGeom prst="rect">
            <a:avLst/>
          </a:prstGeom>
          <a:gradFill rotWithShape="1">
            <a:gsLst>
              <a:gs pos="0">
                <a:srgbClr val="001D31"/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solidFill>
                <a:srgbClr val="000000"/>
              </a:solidFill>
              <a:ea typeface="黑体" pitchFamily="49" charset="-122"/>
            </a:endParaRPr>
          </a:p>
        </p:txBody>
      </p:sp>
      <p:grpSp>
        <p:nvGrpSpPr>
          <p:cNvPr id="3075" name="Group 16"/>
          <p:cNvGrpSpPr>
            <a:grpSpLocks/>
          </p:cNvGrpSpPr>
          <p:nvPr/>
        </p:nvGrpSpPr>
        <p:grpSpPr bwMode="auto">
          <a:xfrm>
            <a:off x="152722" y="572693"/>
            <a:ext cx="8810683" cy="4429125"/>
            <a:chOff x="40" y="391"/>
            <a:chExt cx="2608" cy="3810"/>
          </a:xfrm>
        </p:grpSpPr>
        <p:sp>
          <p:nvSpPr>
            <p:cNvPr id="3082" name="AutoShape 17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4949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  <p:sp>
          <p:nvSpPr>
            <p:cNvPr id="3083" name="AutoShape 18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</p:grpSp>
      <p:pic>
        <p:nvPicPr>
          <p:cNvPr id="14" name="Picture 2" descr="C:\Users\chaoran\Desktop\logo.png"/>
          <p:cNvPicPr>
            <a:picLocks noChangeAspect="1" noChangeArrowheads="1"/>
          </p:cNvPicPr>
          <p:nvPr/>
        </p:nvPicPr>
        <p:blipFill>
          <a:blip r:embed="rId1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6812" y="4572000"/>
            <a:ext cx="2018968" cy="381000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图片 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2412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chaoran\Desktop\logo.png"/>
          <p:cNvPicPr>
            <a:picLocks noChangeAspect="1" noChangeArrowheads="1"/>
          </p:cNvPicPr>
          <p:nvPr/>
        </p:nvPicPr>
        <p:blipFill rotWithShape="1">
          <a:blip r:embed="rId13"/>
          <a:srcRect r="68571"/>
          <a:stretch/>
        </p:blipFill>
        <p:spPr bwMode="auto">
          <a:xfrm>
            <a:off x="5599730" y="4355313"/>
            <a:ext cx="1077726" cy="646510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chaoran\Desktop\logo.png"/>
          <p:cNvPicPr>
            <a:picLocks noChangeAspect="1" noChangeArrowheads="1"/>
          </p:cNvPicPr>
          <p:nvPr/>
        </p:nvPicPr>
        <p:blipFill rotWithShape="1">
          <a:blip r:embed="rId1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92"/>
          <a:stretch/>
        </p:blipFill>
        <p:spPr bwMode="auto">
          <a:xfrm>
            <a:off x="6677460" y="4355038"/>
            <a:ext cx="2207623" cy="594228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1" descr="C:\Documents and Settings\All Users\Documents\My Pictures\示例图片\Blue hills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2412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900148" y="1371600"/>
            <a:ext cx="3390672" cy="200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450" dirty="0" smtClean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再见</a:t>
            </a:r>
          </a:p>
        </p:txBody>
      </p:sp>
    </p:spTree>
    <p:extLst>
      <p:ext uri="{BB962C8B-B14F-4D97-AF65-F5344CB8AC3E}">
        <p14:creationId xmlns:p14="http://schemas.microsoft.com/office/powerpoint/2010/main" val="185437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058838" y="1491631"/>
            <a:ext cx="7026324" cy="864096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+mn-ea"/>
                <a:ea typeface="+mn-ea"/>
              </a:rPr>
              <a:t>§1.1.2 </a:t>
            </a:r>
            <a:r>
              <a:rPr lang="zh-CN" altLang="en-US" dirty="0" smtClean="0">
                <a:solidFill>
                  <a:schemeClr val="tx1"/>
                </a:solidFill>
                <a:latin typeface="+mn-ea"/>
                <a:ea typeface="+mn-ea"/>
              </a:rPr>
              <a:t>程序框图与算法的基本逻辑结构</a:t>
            </a:r>
            <a:endParaRPr lang="en-US" altLang="zh-CN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gray">
          <a:xfrm>
            <a:off x="1023046" y="519695"/>
            <a:ext cx="4824536" cy="540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第一章  算法初步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38" y="1"/>
            <a:ext cx="126188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注意：</a:t>
            </a:r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29364" y="1491630"/>
            <a:ext cx="874871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2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、一个完整的程序框图一定是以起止框表示开始，同时又以起止框表示结束。</a:t>
            </a: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29364" y="835491"/>
            <a:ext cx="88931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1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、规范使用图形，不改变图形的意义或随意增加图形。</a:t>
            </a: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345" y="2571768"/>
            <a:ext cx="896461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3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、任意两个程序框之间都存在流程线。</a:t>
            </a:r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179512" y="3200874"/>
            <a:ext cx="7207422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根据</a:t>
            </a:r>
            <a:r>
              <a:rPr lang="zh-CN" altLang="en-US" sz="28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判断一个大于</a:t>
            </a:r>
            <a:r>
              <a:rPr lang="en-US" altLang="zh-CN" sz="28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的整数是否为质数的算法</a:t>
            </a:r>
          </a:p>
          <a:p>
            <a:pPr algn="l"/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程序框图想一想每种程序框各有几条流程线</a:t>
            </a:r>
          </a:p>
          <a:p>
            <a:pPr algn="l"/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“流入”“流出”。</a:t>
            </a:r>
          </a:p>
        </p:txBody>
      </p:sp>
    </p:spTree>
    <p:extLst>
      <p:ext uri="{BB962C8B-B14F-4D97-AF65-F5344CB8AC3E}">
        <p14:creationId xmlns:p14="http://schemas.microsoft.com/office/powerpoint/2010/main" val="3482796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  <p:bldP spid="40964" grpId="0"/>
      <p:bldP spid="40965" grpId="0" build="allAtOnce"/>
      <p:bldP spid="4096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Documents and Settings\Administrator\桌面\新建文件夹 (4)\u=2946464164,2789202000&amp;fm=21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126" y="0"/>
            <a:ext cx="7812360" cy="4944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676" name="Group 76"/>
          <p:cNvGrpSpPr>
            <a:grpSpLocks/>
          </p:cNvGrpSpPr>
          <p:nvPr/>
        </p:nvGrpSpPr>
        <p:grpSpPr bwMode="auto">
          <a:xfrm>
            <a:off x="3779912" y="794742"/>
            <a:ext cx="3024187" cy="1971675"/>
            <a:chOff x="158" y="210"/>
            <a:chExt cx="1905" cy="1656"/>
          </a:xfrm>
        </p:grpSpPr>
        <p:sp>
          <p:nvSpPr>
            <p:cNvPr id="25606" name="Rectangle 6"/>
            <p:cNvSpPr>
              <a:spLocks noChangeArrowheads="1"/>
            </p:cNvSpPr>
            <p:nvPr/>
          </p:nvSpPr>
          <p:spPr bwMode="auto">
            <a:xfrm>
              <a:off x="703" y="1447"/>
              <a:ext cx="985" cy="419"/>
            </a:xfrm>
            <a:prstGeom prst="rect">
              <a:avLst/>
            </a:prstGeom>
            <a:noFill/>
            <a:ln w="28575" algn="ctr">
              <a:solidFill>
                <a:srgbClr val="FF33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7" name="Text Box 7"/>
            <p:cNvSpPr txBox="1">
              <a:spLocks noChangeArrowheads="1"/>
            </p:cNvSpPr>
            <p:nvPr/>
          </p:nvSpPr>
          <p:spPr bwMode="auto">
            <a:xfrm>
              <a:off x="884" y="1434"/>
              <a:ext cx="752" cy="4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FF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>
                <a:spcBef>
                  <a:spcPct val="0"/>
                </a:spcBef>
              </a:pPr>
              <a:r>
                <a:rPr lang="en-US" altLang="zh-CN" sz="3600" dirty="0">
                  <a:latin typeface="Times New Roman" pitchFamily="18" charset="0"/>
                </a:rPr>
                <a:t> </a:t>
              </a:r>
              <a:r>
                <a:rPr lang="en-US" altLang="zh-CN" sz="3600" i="1" dirty="0" err="1">
                  <a:latin typeface="Times New Roman" pitchFamily="18" charset="0"/>
                </a:rPr>
                <a:t>i</a:t>
              </a:r>
              <a:r>
                <a:rPr lang="en-US" altLang="zh-CN" sz="3600" dirty="0">
                  <a:latin typeface="Times New Roman" pitchFamily="18" charset="0"/>
                </a:rPr>
                <a:t>=2</a:t>
              </a:r>
              <a:endParaRPr lang="en-US" altLang="zh-CN" sz="3600" dirty="0"/>
            </a:p>
          </p:txBody>
        </p:sp>
        <p:sp>
          <p:nvSpPr>
            <p:cNvPr id="25608" name="Line 8"/>
            <p:cNvSpPr>
              <a:spLocks noChangeShapeType="1"/>
            </p:cNvSpPr>
            <p:nvPr/>
          </p:nvSpPr>
          <p:spPr bwMode="auto">
            <a:xfrm>
              <a:off x="1202" y="1071"/>
              <a:ext cx="0" cy="327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1" name="AutoShape 11"/>
            <p:cNvSpPr>
              <a:spLocks noChangeArrowheads="1"/>
            </p:cNvSpPr>
            <p:nvPr/>
          </p:nvSpPr>
          <p:spPr bwMode="auto">
            <a:xfrm>
              <a:off x="158" y="524"/>
              <a:ext cx="1905" cy="525"/>
            </a:xfrm>
            <a:prstGeom prst="parallelogram">
              <a:avLst>
                <a:gd name="adj" fmla="val 90714"/>
              </a:avLst>
            </a:prstGeom>
            <a:noFill/>
            <a:ln w="28575" algn="ctr">
              <a:solidFill>
                <a:srgbClr val="66FF33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2" name="Text Box 12"/>
            <p:cNvSpPr txBox="1">
              <a:spLocks noChangeArrowheads="1"/>
            </p:cNvSpPr>
            <p:nvPr/>
          </p:nvSpPr>
          <p:spPr bwMode="auto">
            <a:xfrm>
              <a:off x="476" y="572"/>
              <a:ext cx="1429" cy="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66FF33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>
                <a:spcBef>
                  <a:spcPct val="0"/>
                </a:spcBef>
              </a:pPr>
              <a:r>
                <a:rPr lang="en-US" altLang="zh-CN" sz="3600" dirty="0">
                  <a:latin typeface="Times New Roman" pitchFamily="18" charset="0"/>
                </a:rPr>
                <a:t>   </a:t>
              </a:r>
              <a:r>
                <a:rPr lang="zh-CN" altLang="en-US" sz="3600" dirty="0">
                  <a:latin typeface="Times New Roman" pitchFamily="18" charset="0"/>
                </a:rPr>
                <a:t>输入</a:t>
              </a:r>
              <a:r>
                <a:rPr lang="en-US" altLang="zh-CN" sz="3600" i="1" dirty="0">
                  <a:latin typeface="Times New Roman" pitchFamily="18" charset="0"/>
                </a:rPr>
                <a:t>n</a:t>
              </a:r>
              <a:endParaRPr lang="en-US" altLang="zh-CN" sz="3600" i="1" dirty="0"/>
            </a:p>
          </p:txBody>
        </p:sp>
        <p:sp>
          <p:nvSpPr>
            <p:cNvPr id="25613" name="Line 13"/>
            <p:cNvSpPr>
              <a:spLocks noChangeShapeType="1"/>
            </p:cNvSpPr>
            <p:nvPr/>
          </p:nvSpPr>
          <p:spPr bwMode="auto">
            <a:xfrm>
              <a:off x="1202" y="210"/>
              <a:ext cx="0" cy="314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677" name="Rectangle 77"/>
          <p:cNvSpPr>
            <a:spLocks noChangeArrowheads="1"/>
          </p:cNvSpPr>
          <p:nvPr/>
        </p:nvSpPr>
        <p:spPr bwMode="auto">
          <a:xfrm>
            <a:off x="3779912" y="3075806"/>
            <a:ext cx="377539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4000" dirty="0"/>
              <a:t>算法的顺序结构</a:t>
            </a:r>
          </a:p>
        </p:txBody>
      </p:sp>
    </p:spTree>
    <p:extLst>
      <p:ext uri="{BB962C8B-B14F-4D97-AF65-F5344CB8AC3E}">
        <p14:creationId xmlns:p14="http://schemas.microsoft.com/office/powerpoint/2010/main" val="132449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7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9" name="AutoShape 5"/>
          <p:cNvSpPr>
            <a:spLocks noChangeArrowheads="1"/>
          </p:cNvSpPr>
          <p:nvPr/>
        </p:nvSpPr>
        <p:spPr bwMode="auto">
          <a:xfrm>
            <a:off x="1258896" y="681038"/>
            <a:ext cx="2365375" cy="917972"/>
          </a:xfrm>
          <a:prstGeom prst="diamond">
            <a:avLst/>
          </a:prstGeom>
          <a:noFill/>
          <a:ln w="28575" algn="ctr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1979613" y="789557"/>
            <a:ext cx="1693862" cy="550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just">
              <a:spcBef>
                <a:spcPct val="0"/>
              </a:spcBef>
            </a:pPr>
            <a:r>
              <a:rPr lang="en-US" altLang="zh-CN" sz="2800" i="1" dirty="0">
                <a:latin typeface="Times New Roman" pitchFamily="18" charset="0"/>
              </a:rPr>
              <a:t>r</a:t>
            </a:r>
            <a:r>
              <a:rPr lang="en-US" altLang="zh-CN" sz="2800" dirty="0">
                <a:latin typeface="Times New Roman" pitchFamily="18" charset="0"/>
              </a:rPr>
              <a:t>=0</a:t>
            </a:r>
            <a:r>
              <a:rPr lang="zh-CN" altLang="en-US" sz="2800" dirty="0">
                <a:latin typeface="Times New Roman" pitchFamily="18" charset="0"/>
              </a:rPr>
              <a:t>？</a:t>
            </a:r>
            <a:endParaRPr lang="zh-CN" altLang="en-US" sz="2800" dirty="0"/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2555875" y="1600200"/>
            <a:ext cx="439738" cy="284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just">
              <a:spcBef>
                <a:spcPct val="0"/>
              </a:spcBef>
            </a:pPr>
            <a:r>
              <a:rPr lang="zh-CN" altLang="en-US" sz="2800">
                <a:latin typeface="Times New Roman" pitchFamily="18" charset="0"/>
              </a:rPr>
              <a:t>是</a:t>
            </a:r>
            <a:endParaRPr lang="zh-CN" altLang="en-US" sz="2800"/>
          </a:p>
        </p:txBody>
      </p:sp>
      <p:sp>
        <p:nvSpPr>
          <p:cNvPr id="26633" name="Line 9"/>
          <p:cNvSpPr>
            <a:spLocks noChangeShapeType="1"/>
          </p:cNvSpPr>
          <p:nvPr/>
        </p:nvSpPr>
        <p:spPr bwMode="auto">
          <a:xfrm>
            <a:off x="2484438" y="1545431"/>
            <a:ext cx="0" cy="486966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26635" name="Text Box 11"/>
          <p:cNvSpPr txBox="1">
            <a:spLocks noChangeArrowheads="1"/>
          </p:cNvSpPr>
          <p:nvPr/>
        </p:nvSpPr>
        <p:spPr bwMode="auto">
          <a:xfrm>
            <a:off x="4572001" y="681038"/>
            <a:ext cx="498475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just">
              <a:spcBef>
                <a:spcPct val="0"/>
              </a:spcBef>
            </a:pPr>
            <a:r>
              <a:rPr lang="zh-CN" altLang="en-US" sz="2800">
                <a:latin typeface="Times New Roman" pitchFamily="18" charset="0"/>
              </a:rPr>
              <a:t>否</a:t>
            </a:r>
            <a:endParaRPr lang="zh-CN" altLang="en-US" sz="2800"/>
          </a:p>
        </p:txBody>
      </p:sp>
      <p:grpSp>
        <p:nvGrpSpPr>
          <p:cNvPr id="26636" name="Group 12"/>
          <p:cNvGrpSpPr>
            <a:grpSpLocks/>
          </p:cNvGrpSpPr>
          <p:nvPr/>
        </p:nvGrpSpPr>
        <p:grpSpPr bwMode="auto">
          <a:xfrm>
            <a:off x="3635375" y="1102519"/>
            <a:ext cx="2952750" cy="323850"/>
            <a:chOff x="3061" y="3022"/>
            <a:chExt cx="1633" cy="272"/>
          </a:xfrm>
        </p:grpSpPr>
        <p:sp>
          <p:nvSpPr>
            <p:cNvPr id="26637" name="Line 13"/>
            <p:cNvSpPr>
              <a:spLocks noChangeShapeType="1"/>
            </p:cNvSpPr>
            <p:nvPr/>
          </p:nvSpPr>
          <p:spPr bwMode="auto">
            <a:xfrm>
              <a:off x="3061" y="3022"/>
              <a:ext cx="1633" cy="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26638" name="Line 14"/>
            <p:cNvSpPr>
              <a:spLocks noChangeShapeType="1"/>
            </p:cNvSpPr>
            <p:nvPr/>
          </p:nvSpPr>
          <p:spPr bwMode="auto">
            <a:xfrm>
              <a:off x="4694" y="3022"/>
              <a:ext cx="0" cy="272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</p:grpSp>
      <p:grpSp>
        <p:nvGrpSpPr>
          <p:cNvPr id="26639" name="Group 15"/>
          <p:cNvGrpSpPr>
            <a:grpSpLocks/>
          </p:cNvGrpSpPr>
          <p:nvPr/>
        </p:nvGrpSpPr>
        <p:grpSpPr bwMode="auto">
          <a:xfrm>
            <a:off x="2555875" y="2193167"/>
            <a:ext cx="4032250" cy="1026319"/>
            <a:chOff x="2517" y="3612"/>
            <a:chExt cx="2177" cy="136"/>
          </a:xfrm>
        </p:grpSpPr>
        <p:sp>
          <p:nvSpPr>
            <p:cNvPr id="26640" name="Line 16"/>
            <p:cNvSpPr>
              <a:spLocks noChangeShapeType="1"/>
            </p:cNvSpPr>
            <p:nvPr/>
          </p:nvSpPr>
          <p:spPr bwMode="auto">
            <a:xfrm>
              <a:off x="4694" y="3612"/>
              <a:ext cx="0" cy="136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26641" name="Line 17"/>
            <p:cNvSpPr>
              <a:spLocks noChangeShapeType="1"/>
            </p:cNvSpPr>
            <p:nvPr/>
          </p:nvSpPr>
          <p:spPr bwMode="auto">
            <a:xfrm>
              <a:off x="2517" y="3748"/>
              <a:ext cx="2177" cy="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 type="arrow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</p:grpSp>
      <p:sp>
        <p:nvSpPr>
          <p:cNvPr id="26643" name="AutoShape 19"/>
          <p:cNvSpPr>
            <a:spLocks noChangeArrowheads="1"/>
          </p:cNvSpPr>
          <p:nvPr/>
        </p:nvSpPr>
        <p:spPr bwMode="auto">
          <a:xfrm>
            <a:off x="5003800" y="1492025"/>
            <a:ext cx="3887788" cy="756047"/>
          </a:xfrm>
          <a:prstGeom prst="parallelogram">
            <a:avLst>
              <a:gd name="adj" fmla="val 96417"/>
            </a:avLst>
          </a:prstGeom>
          <a:noFill/>
          <a:ln w="28575" algn="ctr">
            <a:solidFill>
              <a:srgbClr val="66FF33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26644" name="Text Box 20"/>
          <p:cNvSpPr txBox="1">
            <a:spLocks noChangeArrowheads="1"/>
          </p:cNvSpPr>
          <p:nvPr/>
        </p:nvSpPr>
        <p:spPr bwMode="auto">
          <a:xfrm>
            <a:off x="5489577" y="1637282"/>
            <a:ext cx="3186113" cy="664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66FF33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just">
              <a:spcBef>
                <a:spcPct val="0"/>
              </a:spcBef>
            </a:pPr>
            <a:r>
              <a:rPr lang="zh-CN" altLang="en-US" sz="2800" dirty="0">
                <a:latin typeface="Times New Roman" pitchFamily="18" charset="0"/>
              </a:rPr>
              <a:t>输出“</a:t>
            </a:r>
            <a:r>
              <a:rPr lang="en-US" altLang="zh-CN" sz="2800" i="1" dirty="0">
                <a:latin typeface="Times New Roman" pitchFamily="18" charset="0"/>
              </a:rPr>
              <a:t>n</a:t>
            </a:r>
            <a:r>
              <a:rPr lang="zh-CN" altLang="en-US" sz="2800" dirty="0">
                <a:latin typeface="Times New Roman" pitchFamily="18" charset="0"/>
              </a:rPr>
              <a:t>是质数”</a:t>
            </a:r>
            <a:endParaRPr lang="zh-CN" altLang="en-US" sz="2800" dirty="0"/>
          </a:p>
        </p:txBody>
      </p:sp>
      <p:sp>
        <p:nvSpPr>
          <p:cNvPr id="26647" name="AutoShape 23"/>
          <p:cNvSpPr>
            <a:spLocks noChangeArrowheads="1"/>
          </p:cNvSpPr>
          <p:nvPr/>
        </p:nvSpPr>
        <p:spPr bwMode="auto">
          <a:xfrm>
            <a:off x="179388" y="2086147"/>
            <a:ext cx="4679950" cy="702469"/>
          </a:xfrm>
          <a:prstGeom prst="parallelogram">
            <a:avLst>
              <a:gd name="adj" fmla="val 124915"/>
            </a:avLst>
          </a:prstGeom>
          <a:noFill/>
          <a:ln w="28575" algn="ctr">
            <a:solidFill>
              <a:srgbClr val="66FF33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26648" name="Text Box 24"/>
          <p:cNvSpPr txBox="1">
            <a:spLocks noChangeArrowheads="1"/>
          </p:cNvSpPr>
          <p:nvPr/>
        </p:nvSpPr>
        <p:spPr bwMode="auto">
          <a:xfrm>
            <a:off x="1116013" y="2301480"/>
            <a:ext cx="3708400" cy="529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66FF33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just">
              <a:spcBef>
                <a:spcPct val="0"/>
              </a:spcBef>
            </a:pPr>
            <a:r>
              <a:rPr lang="zh-CN" altLang="en-US" sz="2800" dirty="0">
                <a:latin typeface="Times New Roman" pitchFamily="18" charset="0"/>
              </a:rPr>
              <a:t>输出“</a:t>
            </a:r>
            <a:r>
              <a:rPr lang="en-US" altLang="zh-CN" sz="2800" i="1" dirty="0">
                <a:latin typeface="Times New Roman" pitchFamily="18" charset="0"/>
              </a:rPr>
              <a:t>n</a:t>
            </a:r>
            <a:r>
              <a:rPr lang="zh-CN" altLang="en-US" sz="2800" dirty="0">
                <a:latin typeface="Times New Roman" pitchFamily="18" charset="0"/>
              </a:rPr>
              <a:t>不是质数”</a:t>
            </a:r>
            <a:endParaRPr lang="zh-CN" altLang="en-US" sz="2800" dirty="0"/>
          </a:p>
        </p:txBody>
      </p:sp>
      <p:sp>
        <p:nvSpPr>
          <p:cNvPr id="26649" name="Line 25"/>
          <p:cNvSpPr>
            <a:spLocks noChangeShapeType="1"/>
          </p:cNvSpPr>
          <p:nvPr/>
        </p:nvSpPr>
        <p:spPr bwMode="auto">
          <a:xfrm>
            <a:off x="2484438" y="2842022"/>
            <a:ext cx="0" cy="1188244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 sz="2800"/>
          </a:p>
        </p:txBody>
      </p:sp>
      <p:sp>
        <p:nvSpPr>
          <p:cNvPr id="26650" name="Rectangle 26"/>
          <p:cNvSpPr>
            <a:spLocks noChangeArrowheads="1"/>
          </p:cNvSpPr>
          <p:nvPr/>
        </p:nvSpPr>
        <p:spPr bwMode="auto">
          <a:xfrm>
            <a:off x="2195523" y="4030267"/>
            <a:ext cx="26981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2800"/>
              <a:t>算法的条件结构</a:t>
            </a:r>
          </a:p>
        </p:txBody>
      </p:sp>
    </p:spTree>
    <p:extLst>
      <p:ext uri="{BB962C8B-B14F-4D97-AF65-F5344CB8AC3E}">
        <p14:creationId xmlns:p14="http://schemas.microsoft.com/office/powerpoint/2010/main" val="2341234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5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61" name="Group 13"/>
          <p:cNvGrpSpPr>
            <a:grpSpLocks/>
          </p:cNvGrpSpPr>
          <p:nvPr/>
        </p:nvGrpSpPr>
        <p:grpSpPr bwMode="auto">
          <a:xfrm>
            <a:off x="2124075" y="250031"/>
            <a:ext cx="3600450" cy="809625"/>
            <a:chOff x="1881" y="1335"/>
            <a:chExt cx="1407" cy="384"/>
          </a:xfrm>
        </p:grpSpPr>
        <p:grpSp>
          <p:nvGrpSpPr>
            <p:cNvPr id="27662" name="Group 14"/>
            <p:cNvGrpSpPr>
              <a:grpSpLocks/>
            </p:cNvGrpSpPr>
            <p:nvPr/>
          </p:nvGrpSpPr>
          <p:grpSpPr bwMode="auto">
            <a:xfrm>
              <a:off x="1881" y="1480"/>
              <a:ext cx="1407" cy="239"/>
              <a:chOff x="4195" y="2750"/>
              <a:chExt cx="1361" cy="239"/>
            </a:xfrm>
          </p:grpSpPr>
          <p:sp>
            <p:nvSpPr>
              <p:cNvPr id="27663" name="Rectangle 15"/>
              <p:cNvSpPr>
                <a:spLocks noChangeArrowheads="1"/>
              </p:cNvSpPr>
              <p:nvPr/>
            </p:nvSpPr>
            <p:spPr bwMode="auto">
              <a:xfrm>
                <a:off x="4195" y="2750"/>
                <a:ext cx="1361" cy="239"/>
              </a:xfrm>
              <a:prstGeom prst="rect">
                <a:avLst/>
              </a:prstGeom>
              <a:noFill/>
              <a:ln w="28575" algn="ctr">
                <a:solidFill>
                  <a:srgbClr val="FF33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/>
              </a:p>
            </p:txBody>
          </p:sp>
          <p:sp>
            <p:nvSpPr>
              <p:cNvPr id="27664" name="Text Box 16"/>
              <p:cNvSpPr txBox="1">
                <a:spLocks noChangeArrowheads="1"/>
              </p:cNvSpPr>
              <p:nvPr/>
            </p:nvSpPr>
            <p:spPr bwMode="auto">
              <a:xfrm>
                <a:off x="4231" y="2750"/>
                <a:ext cx="1234" cy="2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FF33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>
                  <a:spcBef>
                    <a:spcPct val="0"/>
                  </a:spcBef>
                </a:pPr>
                <a:r>
                  <a:rPr lang="zh-CN" altLang="en-US" sz="2800" dirty="0">
                    <a:latin typeface="Times New Roman" pitchFamily="18" charset="0"/>
                  </a:rPr>
                  <a:t>求</a:t>
                </a:r>
                <a:r>
                  <a:rPr lang="en-US" altLang="zh-CN" sz="2800" i="1" dirty="0">
                    <a:latin typeface="Times New Roman" pitchFamily="18" charset="0"/>
                  </a:rPr>
                  <a:t>n</a:t>
                </a:r>
                <a:r>
                  <a:rPr lang="zh-CN" altLang="en-US" sz="2800" dirty="0">
                    <a:latin typeface="Times New Roman" pitchFamily="18" charset="0"/>
                  </a:rPr>
                  <a:t>除以</a:t>
                </a:r>
                <a:r>
                  <a:rPr lang="en-US" altLang="zh-CN" sz="2800" i="1" dirty="0" err="1">
                    <a:latin typeface="Times New Roman" pitchFamily="18" charset="0"/>
                  </a:rPr>
                  <a:t>i</a:t>
                </a:r>
                <a:r>
                  <a:rPr lang="zh-CN" altLang="en-US" sz="2800" dirty="0">
                    <a:latin typeface="Times New Roman" pitchFamily="18" charset="0"/>
                  </a:rPr>
                  <a:t>的余数</a:t>
                </a:r>
                <a:endParaRPr lang="zh-CN" altLang="en-US" sz="2800" dirty="0"/>
              </a:p>
            </p:txBody>
          </p:sp>
        </p:grpSp>
        <p:sp>
          <p:nvSpPr>
            <p:cNvPr id="27665" name="Line 17"/>
            <p:cNvSpPr>
              <a:spLocks noChangeShapeType="1"/>
            </p:cNvSpPr>
            <p:nvPr/>
          </p:nvSpPr>
          <p:spPr bwMode="auto">
            <a:xfrm>
              <a:off x="2589" y="1335"/>
              <a:ext cx="0" cy="136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</p:grpSp>
      <p:grpSp>
        <p:nvGrpSpPr>
          <p:cNvPr id="27671" name="Group 23"/>
          <p:cNvGrpSpPr>
            <a:grpSpLocks/>
          </p:cNvGrpSpPr>
          <p:nvPr/>
        </p:nvGrpSpPr>
        <p:grpSpPr bwMode="auto">
          <a:xfrm>
            <a:off x="755650" y="1113246"/>
            <a:ext cx="6300788" cy="810815"/>
            <a:chOff x="1447" y="1706"/>
            <a:chExt cx="2223" cy="409"/>
          </a:xfrm>
        </p:grpSpPr>
        <p:grpSp>
          <p:nvGrpSpPr>
            <p:cNvPr id="27672" name="Group 24"/>
            <p:cNvGrpSpPr>
              <a:grpSpLocks/>
            </p:cNvGrpSpPr>
            <p:nvPr/>
          </p:nvGrpSpPr>
          <p:grpSpPr bwMode="auto">
            <a:xfrm>
              <a:off x="1447" y="1842"/>
              <a:ext cx="2223" cy="273"/>
              <a:chOff x="4114" y="2432"/>
              <a:chExt cx="1270" cy="464"/>
            </a:xfrm>
          </p:grpSpPr>
          <p:sp>
            <p:nvSpPr>
              <p:cNvPr id="27673" name="Text Box 25"/>
              <p:cNvSpPr txBox="1">
                <a:spLocks noChangeArrowheads="1"/>
              </p:cNvSpPr>
              <p:nvPr/>
            </p:nvSpPr>
            <p:spPr bwMode="auto">
              <a:xfrm>
                <a:off x="4203" y="2432"/>
                <a:ext cx="1081" cy="3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FF33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>
                  <a:spcBef>
                    <a:spcPct val="0"/>
                  </a:spcBef>
                </a:pPr>
                <a:r>
                  <a:rPr lang="en-US" altLang="zh-CN" sz="2800" i="1" dirty="0" err="1">
                    <a:latin typeface="Times New Roman" pitchFamily="18" charset="0"/>
                  </a:rPr>
                  <a:t>i</a:t>
                </a:r>
                <a:r>
                  <a:rPr lang="zh-CN" altLang="en-US" sz="2800" dirty="0">
                    <a:latin typeface="Times New Roman" pitchFamily="18" charset="0"/>
                  </a:rPr>
                  <a:t>的值增加</a:t>
                </a:r>
                <a:r>
                  <a:rPr lang="en-US" altLang="zh-CN" sz="2800" dirty="0">
                    <a:latin typeface="Times New Roman" pitchFamily="18" charset="0"/>
                  </a:rPr>
                  <a:t>1</a:t>
                </a:r>
                <a:r>
                  <a:rPr lang="zh-CN" altLang="en-US" sz="2800" dirty="0">
                    <a:latin typeface="Times New Roman" pitchFamily="18" charset="0"/>
                  </a:rPr>
                  <a:t>，仍用</a:t>
                </a:r>
                <a:r>
                  <a:rPr lang="en-US" altLang="zh-CN" sz="2800" i="1" dirty="0" err="1">
                    <a:latin typeface="Times New Roman" pitchFamily="18" charset="0"/>
                  </a:rPr>
                  <a:t>i</a:t>
                </a:r>
                <a:r>
                  <a:rPr lang="zh-CN" altLang="en-US" sz="2800" dirty="0">
                    <a:latin typeface="Times New Roman" pitchFamily="18" charset="0"/>
                  </a:rPr>
                  <a:t>表示</a:t>
                </a:r>
                <a:endParaRPr lang="zh-CN" altLang="en-US" sz="2800" dirty="0"/>
              </a:p>
            </p:txBody>
          </p:sp>
          <p:sp>
            <p:nvSpPr>
              <p:cNvPr id="27674" name="Rectangle 26"/>
              <p:cNvSpPr>
                <a:spLocks noChangeArrowheads="1"/>
              </p:cNvSpPr>
              <p:nvPr/>
            </p:nvSpPr>
            <p:spPr bwMode="auto">
              <a:xfrm>
                <a:off x="4114" y="2442"/>
                <a:ext cx="1270" cy="454"/>
              </a:xfrm>
              <a:prstGeom prst="rect">
                <a:avLst/>
              </a:prstGeom>
              <a:noFill/>
              <a:ln w="28575" algn="ctr">
                <a:solidFill>
                  <a:srgbClr val="FF33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/>
              </a:p>
            </p:txBody>
          </p:sp>
        </p:grpSp>
        <p:sp>
          <p:nvSpPr>
            <p:cNvPr id="27675" name="Line 27"/>
            <p:cNvSpPr>
              <a:spLocks noChangeShapeType="1"/>
            </p:cNvSpPr>
            <p:nvPr/>
          </p:nvSpPr>
          <p:spPr bwMode="auto">
            <a:xfrm>
              <a:off x="2562" y="1706"/>
              <a:ext cx="0" cy="136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</p:grpSp>
      <p:grpSp>
        <p:nvGrpSpPr>
          <p:cNvPr id="27676" name="Group 28"/>
          <p:cNvGrpSpPr>
            <a:grpSpLocks/>
          </p:cNvGrpSpPr>
          <p:nvPr/>
        </p:nvGrpSpPr>
        <p:grpSpPr bwMode="auto">
          <a:xfrm>
            <a:off x="1835176" y="1869454"/>
            <a:ext cx="4175125" cy="1350169"/>
            <a:chOff x="1809" y="2124"/>
            <a:chExt cx="1497" cy="599"/>
          </a:xfrm>
        </p:grpSpPr>
        <p:grpSp>
          <p:nvGrpSpPr>
            <p:cNvPr id="27677" name="Group 29"/>
            <p:cNvGrpSpPr>
              <a:grpSpLocks/>
            </p:cNvGrpSpPr>
            <p:nvPr/>
          </p:nvGrpSpPr>
          <p:grpSpPr bwMode="auto">
            <a:xfrm>
              <a:off x="1809" y="2269"/>
              <a:ext cx="1497" cy="454"/>
              <a:chOff x="0" y="1162"/>
              <a:chExt cx="1633" cy="771"/>
            </a:xfrm>
          </p:grpSpPr>
          <p:sp>
            <p:nvSpPr>
              <p:cNvPr id="27678" name="AutoShape 30"/>
              <p:cNvSpPr>
                <a:spLocks noChangeArrowheads="1"/>
              </p:cNvSpPr>
              <p:nvPr/>
            </p:nvSpPr>
            <p:spPr bwMode="auto">
              <a:xfrm>
                <a:off x="0" y="1162"/>
                <a:ext cx="1633" cy="771"/>
              </a:xfrm>
              <a:prstGeom prst="diamond">
                <a:avLst/>
              </a:prstGeom>
              <a:noFill/>
              <a:ln w="28575" algn="ctr">
                <a:solidFill>
                  <a:schemeClr val="hlink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/>
              </a:p>
            </p:txBody>
          </p:sp>
          <p:sp>
            <p:nvSpPr>
              <p:cNvPr id="27679" name="Text Box 31"/>
              <p:cNvSpPr txBox="1">
                <a:spLocks noChangeArrowheads="1"/>
              </p:cNvSpPr>
              <p:nvPr/>
            </p:nvSpPr>
            <p:spPr bwMode="auto">
              <a:xfrm>
                <a:off x="198" y="1391"/>
                <a:ext cx="1315" cy="2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hlink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>
                  <a:spcBef>
                    <a:spcPct val="0"/>
                  </a:spcBef>
                </a:pPr>
                <a:r>
                  <a:rPr lang="en-US" altLang="zh-CN" sz="2800" i="1" dirty="0" err="1">
                    <a:latin typeface="+mn-lt"/>
                  </a:rPr>
                  <a:t>i</a:t>
                </a:r>
                <a:r>
                  <a:rPr lang="en-US" altLang="zh-CN" sz="2800" dirty="0">
                    <a:latin typeface="Times New Roman" pitchFamily="18" charset="0"/>
                  </a:rPr>
                  <a:t>&gt;</a:t>
                </a:r>
                <a:r>
                  <a:rPr lang="en-US" altLang="zh-CN" sz="2800" i="1" dirty="0">
                    <a:latin typeface="+mn-lt"/>
                  </a:rPr>
                  <a:t>n</a:t>
                </a:r>
                <a:r>
                  <a:rPr lang="en-US" altLang="zh-CN" sz="2800" dirty="0">
                    <a:latin typeface="宋体" pitchFamily="2" charset="-122"/>
                  </a:rPr>
                  <a:t>-1</a:t>
                </a:r>
                <a:r>
                  <a:rPr lang="zh-CN" altLang="en-US" sz="2800" dirty="0">
                    <a:latin typeface="宋体" pitchFamily="2" charset="-122"/>
                  </a:rPr>
                  <a:t>或</a:t>
                </a:r>
                <a:r>
                  <a:rPr lang="en-US" altLang="zh-CN" sz="2800" i="1" dirty="0">
                    <a:latin typeface="+mn-lt"/>
                  </a:rPr>
                  <a:t>r</a:t>
                </a:r>
                <a:r>
                  <a:rPr lang="en-US" altLang="zh-CN" sz="2800" dirty="0">
                    <a:latin typeface="宋体" pitchFamily="2" charset="-122"/>
                  </a:rPr>
                  <a:t>=0</a:t>
                </a:r>
                <a:r>
                  <a:rPr lang="zh-CN" altLang="en-US" sz="2800" dirty="0">
                    <a:latin typeface="宋体" pitchFamily="2" charset="-122"/>
                  </a:rPr>
                  <a:t>？</a:t>
                </a:r>
              </a:p>
            </p:txBody>
          </p:sp>
        </p:grpSp>
        <p:sp>
          <p:nvSpPr>
            <p:cNvPr id="27680" name="Line 32"/>
            <p:cNvSpPr>
              <a:spLocks noChangeShapeType="1"/>
            </p:cNvSpPr>
            <p:nvPr/>
          </p:nvSpPr>
          <p:spPr bwMode="auto">
            <a:xfrm>
              <a:off x="2562" y="2124"/>
              <a:ext cx="0" cy="136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</p:grpSp>
      <p:sp>
        <p:nvSpPr>
          <p:cNvPr id="27682" name="Text Box 34"/>
          <p:cNvSpPr txBox="1">
            <a:spLocks noChangeArrowheads="1"/>
          </p:cNvSpPr>
          <p:nvPr/>
        </p:nvSpPr>
        <p:spPr bwMode="auto">
          <a:xfrm>
            <a:off x="3924300" y="3219450"/>
            <a:ext cx="439738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just">
              <a:spcBef>
                <a:spcPct val="0"/>
              </a:spcBef>
            </a:pPr>
            <a:r>
              <a:rPr lang="zh-CN" altLang="en-US" sz="2800">
                <a:latin typeface="Times New Roman" pitchFamily="18" charset="0"/>
              </a:rPr>
              <a:t>是</a:t>
            </a:r>
            <a:endParaRPr lang="zh-CN" altLang="en-US" sz="2800"/>
          </a:p>
        </p:txBody>
      </p:sp>
      <p:sp>
        <p:nvSpPr>
          <p:cNvPr id="27683" name="Line 35"/>
          <p:cNvSpPr>
            <a:spLocks noChangeShapeType="1"/>
          </p:cNvSpPr>
          <p:nvPr/>
        </p:nvSpPr>
        <p:spPr bwMode="auto">
          <a:xfrm>
            <a:off x="3924300" y="3219450"/>
            <a:ext cx="0" cy="32385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/>
          </a:p>
        </p:txBody>
      </p:sp>
      <p:grpSp>
        <p:nvGrpSpPr>
          <p:cNvPr id="27692" name="Group 44"/>
          <p:cNvGrpSpPr>
            <a:grpSpLocks/>
          </p:cNvGrpSpPr>
          <p:nvPr/>
        </p:nvGrpSpPr>
        <p:grpSpPr bwMode="auto">
          <a:xfrm>
            <a:off x="5708650" y="789385"/>
            <a:ext cx="2679700" cy="1944290"/>
            <a:chOff x="3515" y="1570"/>
            <a:chExt cx="1688" cy="953"/>
          </a:xfrm>
        </p:grpSpPr>
        <p:sp>
          <p:nvSpPr>
            <p:cNvPr id="27693" name="Text Box 45"/>
            <p:cNvSpPr txBox="1">
              <a:spLocks noChangeArrowheads="1"/>
            </p:cNvSpPr>
            <p:nvPr/>
          </p:nvSpPr>
          <p:spPr bwMode="auto">
            <a:xfrm>
              <a:off x="4377" y="2205"/>
              <a:ext cx="276" cy="2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>
                <a:spcBef>
                  <a:spcPct val="0"/>
                </a:spcBef>
              </a:pPr>
              <a:r>
                <a:rPr lang="zh-CN" altLang="en-US" sz="2800">
                  <a:latin typeface="Times New Roman" pitchFamily="18" charset="0"/>
                </a:rPr>
                <a:t>否</a:t>
              </a:r>
              <a:endParaRPr lang="zh-CN" altLang="en-US" sz="2800"/>
            </a:p>
          </p:txBody>
        </p:sp>
        <p:sp>
          <p:nvSpPr>
            <p:cNvPr id="27694" name="Line 46"/>
            <p:cNvSpPr>
              <a:spLocks noChangeShapeType="1"/>
            </p:cNvSpPr>
            <p:nvPr/>
          </p:nvSpPr>
          <p:spPr bwMode="auto">
            <a:xfrm>
              <a:off x="3606" y="2523"/>
              <a:ext cx="1597" cy="0"/>
            </a:xfrm>
            <a:prstGeom prst="line">
              <a:avLst/>
            </a:prstGeom>
            <a:noFill/>
            <a:ln w="19050">
              <a:solidFill>
                <a:srgbClr val="FF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27695" name="Line 47"/>
            <p:cNvSpPr>
              <a:spLocks noChangeShapeType="1"/>
            </p:cNvSpPr>
            <p:nvPr/>
          </p:nvSpPr>
          <p:spPr bwMode="auto">
            <a:xfrm flipV="1">
              <a:off x="5193" y="1570"/>
              <a:ext cx="0" cy="945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27696" name="Line 48"/>
            <p:cNvSpPr>
              <a:spLocks noChangeShapeType="1"/>
            </p:cNvSpPr>
            <p:nvPr/>
          </p:nvSpPr>
          <p:spPr bwMode="auto">
            <a:xfrm>
              <a:off x="3515" y="1585"/>
              <a:ext cx="1678" cy="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 type="arrow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</p:grpSp>
      <p:sp>
        <p:nvSpPr>
          <p:cNvPr id="27705" name="Rectangle 57"/>
          <p:cNvSpPr>
            <a:spLocks noChangeArrowheads="1"/>
          </p:cNvSpPr>
          <p:nvPr/>
        </p:nvSpPr>
        <p:spPr bwMode="auto">
          <a:xfrm>
            <a:off x="2340319" y="3706417"/>
            <a:ext cx="26981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2800"/>
              <a:t>算法的循环结构</a:t>
            </a:r>
          </a:p>
        </p:txBody>
      </p:sp>
      <p:pic>
        <p:nvPicPr>
          <p:cNvPr id="21506" name="Picture 2" descr="C:\Documents and Settings\Administrator\桌面\新建文件夹 (4)\u=3708631940,4042606728&amp;fm=21&amp;gp=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" y="2937692"/>
            <a:ext cx="1833664" cy="2026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0366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70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0" y="762478"/>
            <a:ext cx="9144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2800" dirty="0">
                <a:latin typeface="宋体" pitchFamily="2" charset="-122"/>
              </a:rPr>
              <a:t>    </a:t>
            </a:r>
            <a:r>
              <a:rPr lang="zh-CN" altLang="en-US" sz="2800" dirty="0">
                <a:latin typeface="宋体" pitchFamily="2" charset="-122"/>
              </a:rPr>
              <a:t>在算法的程序框图中，由若干个依次执行的步骤组成的逻辑结构，称为顺序结构，用程序框图可以表示为：</a:t>
            </a:r>
          </a:p>
        </p:txBody>
      </p:sp>
      <p:grpSp>
        <p:nvGrpSpPr>
          <p:cNvPr id="29700" name="Group 4"/>
          <p:cNvGrpSpPr>
            <a:grpSpLocks/>
          </p:cNvGrpSpPr>
          <p:nvPr/>
        </p:nvGrpSpPr>
        <p:grpSpPr bwMode="auto">
          <a:xfrm>
            <a:off x="2932458" y="1707358"/>
            <a:ext cx="2808287" cy="2376488"/>
            <a:chOff x="1892" y="2024"/>
            <a:chExt cx="1769" cy="1996"/>
          </a:xfrm>
        </p:grpSpPr>
        <p:grpSp>
          <p:nvGrpSpPr>
            <p:cNvPr id="29701" name="Group 5"/>
            <p:cNvGrpSpPr>
              <a:grpSpLocks/>
            </p:cNvGrpSpPr>
            <p:nvPr/>
          </p:nvGrpSpPr>
          <p:grpSpPr bwMode="auto">
            <a:xfrm>
              <a:off x="2363" y="2423"/>
              <a:ext cx="816" cy="399"/>
              <a:chOff x="5040" y="2532"/>
              <a:chExt cx="1260" cy="468"/>
            </a:xfrm>
          </p:grpSpPr>
          <p:sp>
            <p:nvSpPr>
              <p:cNvPr id="29702" name="Rectangle 6"/>
              <p:cNvSpPr>
                <a:spLocks noChangeArrowheads="1"/>
              </p:cNvSpPr>
              <p:nvPr/>
            </p:nvSpPr>
            <p:spPr bwMode="auto">
              <a:xfrm>
                <a:off x="5040" y="2532"/>
                <a:ext cx="1260" cy="4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/>
              </a:p>
            </p:txBody>
          </p:sp>
          <p:sp>
            <p:nvSpPr>
              <p:cNvPr id="29703" name="Text Box 7"/>
              <p:cNvSpPr txBox="1">
                <a:spLocks noChangeArrowheads="1"/>
              </p:cNvSpPr>
              <p:nvPr/>
            </p:nvSpPr>
            <p:spPr bwMode="auto">
              <a:xfrm>
                <a:off x="5220" y="2532"/>
                <a:ext cx="1080" cy="468"/>
              </a:xfrm>
              <a:prstGeom prst="rect">
                <a:avLst/>
              </a:prstGeom>
              <a:noFill/>
              <a:ln w="28575" algn="ctr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>
                  <a:spcBef>
                    <a:spcPct val="0"/>
                  </a:spcBef>
                </a:pPr>
                <a:r>
                  <a:rPr lang="zh-CN" altLang="en-US" sz="2800" dirty="0">
                    <a:latin typeface="Times New Roman" pitchFamily="18" charset="0"/>
                  </a:rPr>
                  <a:t>步骤</a:t>
                </a:r>
                <a:r>
                  <a:rPr lang="en-US" altLang="zh-CN" sz="2800" i="1" dirty="0">
                    <a:latin typeface="Times New Roman" pitchFamily="18" charset="0"/>
                  </a:rPr>
                  <a:t>n</a:t>
                </a:r>
                <a:endParaRPr lang="en-US" altLang="zh-CN" sz="2800" i="1" dirty="0"/>
              </a:p>
            </p:txBody>
          </p:sp>
        </p:grpSp>
        <p:grpSp>
          <p:nvGrpSpPr>
            <p:cNvPr id="29704" name="Group 8"/>
            <p:cNvGrpSpPr>
              <a:grpSpLocks/>
            </p:cNvGrpSpPr>
            <p:nvPr/>
          </p:nvGrpSpPr>
          <p:grpSpPr bwMode="auto">
            <a:xfrm>
              <a:off x="2255" y="3203"/>
              <a:ext cx="1214" cy="399"/>
              <a:chOff x="5040" y="2532"/>
              <a:chExt cx="1465" cy="468"/>
            </a:xfrm>
          </p:grpSpPr>
          <p:sp>
            <p:nvSpPr>
              <p:cNvPr id="29705" name="Rectangle 9"/>
              <p:cNvSpPr>
                <a:spLocks noChangeArrowheads="1"/>
              </p:cNvSpPr>
              <p:nvPr/>
            </p:nvSpPr>
            <p:spPr bwMode="auto">
              <a:xfrm>
                <a:off x="5040" y="2532"/>
                <a:ext cx="1260" cy="4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/>
              </a:p>
            </p:txBody>
          </p:sp>
          <p:sp>
            <p:nvSpPr>
              <p:cNvPr id="29706" name="Text Box 10"/>
              <p:cNvSpPr txBox="1">
                <a:spLocks noChangeArrowheads="1"/>
              </p:cNvSpPr>
              <p:nvPr/>
            </p:nvSpPr>
            <p:spPr bwMode="auto">
              <a:xfrm>
                <a:off x="5220" y="2532"/>
                <a:ext cx="1285" cy="468"/>
              </a:xfrm>
              <a:prstGeom prst="rect">
                <a:avLst/>
              </a:prstGeom>
              <a:noFill/>
              <a:ln w="28575" algn="ctr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>
                  <a:spcBef>
                    <a:spcPct val="0"/>
                  </a:spcBef>
                </a:pPr>
                <a:r>
                  <a:rPr lang="zh-CN" altLang="en-US" sz="2800" dirty="0" smtClean="0">
                    <a:latin typeface="Times New Roman" pitchFamily="18" charset="0"/>
                  </a:rPr>
                  <a:t>步骤</a:t>
                </a:r>
                <a:r>
                  <a:rPr lang="en-US" altLang="zh-CN" sz="2800" i="1" dirty="0" smtClean="0">
                    <a:latin typeface="Times New Roman" pitchFamily="18" charset="0"/>
                  </a:rPr>
                  <a:t>n</a:t>
                </a:r>
                <a:r>
                  <a:rPr lang="en-US" altLang="zh-CN" sz="2800" dirty="0" smtClean="0">
                    <a:latin typeface="Times New Roman" pitchFamily="18" charset="0"/>
                  </a:rPr>
                  <a:t>+1</a:t>
                </a:r>
                <a:endParaRPr lang="en-US" altLang="zh-CN" sz="2800" dirty="0"/>
              </a:p>
            </p:txBody>
          </p:sp>
        </p:grpSp>
        <p:sp>
          <p:nvSpPr>
            <p:cNvPr id="29707" name="Line 11"/>
            <p:cNvSpPr>
              <a:spLocks noChangeShapeType="1"/>
            </p:cNvSpPr>
            <p:nvPr/>
          </p:nvSpPr>
          <p:spPr bwMode="auto">
            <a:xfrm>
              <a:off x="2767" y="2024"/>
              <a:ext cx="0" cy="399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29708" name="Line 12"/>
            <p:cNvSpPr>
              <a:spLocks noChangeShapeType="1"/>
            </p:cNvSpPr>
            <p:nvPr/>
          </p:nvSpPr>
          <p:spPr bwMode="auto">
            <a:xfrm>
              <a:off x="2774" y="3621"/>
              <a:ext cx="0" cy="399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29709" name="Line 13"/>
            <p:cNvSpPr>
              <a:spLocks noChangeShapeType="1"/>
            </p:cNvSpPr>
            <p:nvPr/>
          </p:nvSpPr>
          <p:spPr bwMode="auto">
            <a:xfrm>
              <a:off x="2774" y="2822"/>
              <a:ext cx="0" cy="40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29710" name="Rectangle 14"/>
            <p:cNvSpPr>
              <a:spLocks noChangeArrowheads="1"/>
            </p:cNvSpPr>
            <p:nvPr/>
          </p:nvSpPr>
          <p:spPr bwMode="auto">
            <a:xfrm>
              <a:off x="1892" y="2191"/>
              <a:ext cx="1769" cy="1597"/>
            </a:xfrm>
            <a:prstGeom prst="rect">
              <a:avLst/>
            </a:prstGeom>
            <a:noFill/>
            <a:ln w="28575" algn="ctr">
              <a:solidFill>
                <a:schemeClr val="bg1"/>
              </a:solidFill>
              <a:prstDash val="dash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</p:grpSp>
      <p:pic>
        <p:nvPicPr>
          <p:cNvPr id="22531" name="Picture 3" descr="C:\Documents and Settings\Administrator\桌面\新建文件夹 (4)\u=1737656413,1707304612&amp;fm=21&amp;gp=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62" y="2644648"/>
            <a:ext cx="2391698" cy="2391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7795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altLang="zh-CN" sz="3600" dirty="0">
                <a:solidFill>
                  <a:schemeClr val="tx1"/>
                </a:solidFill>
                <a:latin typeface="宋体" pitchFamily="2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</a:rPr>
              <a:t>例</a:t>
            </a:r>
            <a:r>
              <a:rPr lang="en-US" altLang="zh-CN" sz="2800" dirty="0">
                <a:solidFill>
                  <a:srgbClr val="FF0000"/>
                </a:solidFill>
                <a:latin typeface="宋体" pitchFamily="2" charset="-122"/>
              </a:rPr>
              <a:t>3 </a:t>
            </a:r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</a:rPr>
              <a:t>已知下图是“求一个正奇数的平方加</a:t>
            </a:r>
            <a:r>
              <a:rPr lang="en-US" altLang="zh-CN" sz="2800" dirty="0">
                <a:solidFill>
                  <a:srgbClr val="FF0000"/>
                </a:solidFill>
                <a:latin typeface="宋体" pitchFamily="2" charset="-122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</a:rPr>
              <a:t>的值”的程序框图，若输出的数是</a:t>
            </a:r>
            <a:r>
              <a:rPr lang="en-US" altLang="zh-CN" sz="2800" dirty="0">
                <a:solidFill>
                  <a:srgbClr val="FF0000"/>
                </a:solidFill>
                <a:latin typeface="宋体" pitchFamily="2" charset="-122"/>
              </a:rPr>
              <a:t>30</a:t>
            </a:r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</a:rPr>
              <a:t>，求输入的数</a:t>
            </a:r>
            <a:r>
              <a:rPr lang="en-US" altLang="zh-CN" sz="2800" i="1" dirty="0">
                <a:solidFill>
                  <a:srgbClr val="FF0000"/>
                </a:solidFill>
                <a:latin typeface="+mn-lt"/>
              </a:rPr>
              <a:t>n</a:t>
            </a:r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</a:rPr>
              <a:t>的值</a:t>
            </a:r>
            <a:r>
              <a:rPr lang="en-US" altLang="zh-CN" sz="2800" dirty="0">
                <a:solidFill>
                  <a:srgbClr val="FF0000"/>
                </a:solidFill>
                <a:latin typeface="宋体" pitchFamily="2" charset="-122"/>
              </a:rPr>
              <a:t>.</a:t>
            </a:r>
          </a:p>
        </p:txBody>
      </p:sp>
      <p:grpSp>
        <p:nvGrpSpPr>
          <p:cNvPr id="36867" name="Group 3"/>
          <p:cNvGrpSpPr>
            <a:grpSpLocks/>
          </p:cNvGrpSpPr>
          <p:nvPr/>
        </p:nvGrpSpPr>
        <p:grpSpPr bwMode="auto">
          <a:xfrm>
            <a:off x="2987695" y="995364"/>
            <a:ext cx="3687763" cy="4083844"/>
            <a:chOff x="1872" y="890"/>
            <a:chExt cx="2323" cy="3430"/>
          </a:xfrm>
        </p:grpSpPr>
        <p:sp>
          <p:nvSpPr>
            <p:cNvPr id="36868" name="AutoShape 4"/>
            <p:cNvSpPr>
              <a:spLocks noChangeArrowheads="1"/>
            </p:cNvSpPr>
            <p:nvPr/>
          </p:nvSpPr>
          <p:spPr bwMode="auto">
            <a:xfrm>
              <a:off x="2591" y="890"/>
              <a:ext cx="1002" cy="364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69" name="AutoShape 5"/>
            <p:cNvSpPr>
              <a:spLocks noChangeArrowheads="1"/>
            </p:cNvSpPr>
            <p:nvPr/>
          </p:nvSpPr>
          <p:spPr bwMode="auto">
            <a:xfrm>
              <a:off x="1989" y="3315"/>
              <a:ext cx="2206" cy="364"/>
            </a:xfrm>
            <a:prstGeom prst="parallelogram">
              <a:avLst>
                <a:gd name="adj" fmla="val 151511"/>
              </a:avLst>
            </a:prstGeom>
            <a:noFill/>
            <a:ln w="28575" algn="ctr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0" name="Rectangle 6"/>
            <p:cNvSpPr>
              <a:spLocks noChangeArrowheads="1"/>
            </p:cNvSpPr>
            <p:nvPr/>
          </p:nvSpPr>
          <p:spPr bwMode="auto">
            <a:xfrm>
              <a:off x="2290" y="2742"/>
              <a:ext cx="1604" cy="289"/>
            </a:xfrm>
            <a:prstGeom prst="rect">
              <a:avLst/>
            </a:prstGeom>
            <a:noFill/>
            <a:ln w="28575" algn="ctr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1" name="Line 7"/>
            <p:cNvSpPr>
              <a:spLocks noChangeShapeType="1"/>
            </p:cNvSpPr>
            <p:nvPr/>
          </p:nvSpPr>
          <p:spPr bwMode="auto">
            <a:xfrm>
              <a:off x="3075" y="1860"/>
              <a:ext cx="3" cy="281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2" name="Text Box 8"/>
            <p:cNvSpPr txBox="1">
              <a:spLocks noChangeArrowheads="1"/>
            </p:cNvSpPr>
            <p:nvPr/>
          </p:nvSpPr>
          <p:spPr bwMode="auto">
            <a:xfrm>
              <a:off x="2810" y="890"/>
              <a:ext cx="750" cy="3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>
                <a:spcBef>
                  <a:spcPct val="0"/>
                </a:spcBef>
              </a:pPr>
              <a:r>
                <a:rPr lang="zh-CN" altLang="en-US" sz="2400">
                  <a:latin typeface="Times New Roman" pitchFamily="18" charset="0"/>
                </a:rPr>
                <a:t>开始</a:t>
              </a:r>
              <a:endParaRPr lang="zh-CN" altLang="en-US" sz="2400"/>
            </a:p>
          </p:txBody>
        </p:sp>
        <p:sp>
          <p:nvSpPr>
            <p:cNvPr id="36873" name="Text Box 9"/>
            <p:cNvSpPr txBox="1">
              <a:spLocks noChangeArrowheads="1"/>
            </p:cNvSpPr>
            <p:nvPr/>
          </p:nvSpPr>
          <p:spPr bwMode="auto">
            <a:xfrm>
              <a:off x="2853" y="3956"/>
              <a:ext cx="680" cy="3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>
                <a:spcBef>
                  <a:spcPct val="0"/>
                </a:spcBef>
              </a:pPr>
              <a:r>
                <a:rPr lang="zh-CN" altLang="en-US" sz="2400">
                  <a:latin typeface="Times New Roman" pitchFamily="18" charset="0"/>
                </a:rPr>
                <a:t>结束</a:t>
              </a:r>
              <a:endParaRPr lang="zh-CN" altLang="en-US" sz="2400"/>
            </a:p>
          </p:txBody>
        </p:sp>
        <p:sp>
          <p:nvSpPr>
            <p:cNvPr id="36874" name="Text Box 10"/>
            <p:cNvSpPr txBox="1">
              <a:spLocks noChangeArrowheads="1"/>
            </p:cNvSpPr>
            <p:nvPr/>
          </p:nvSpPr>
          <p:spPr bwMode="auto">
            <a:xfrm>
              <a:off x="2290" y="1525"/>
              <a:ext cx="1543" cy="364"/>
            </a:xfrm>
            <a:prstGeom prst="rect">
              <a:avLst/>
            </a:prstGeom>
            <a:noFill/>
            <a:ln w="28575" algn="ctr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>
                <a:spcBef>
                  <a:spcPct val="0"/>
                </a:spcBef>
              </a:pPr>
              <a:r>
                <a:rPr lang="zh-CN" altLang="en-US" sz="2400" dirty="0">
                  <a:latin typeface="Times New Roman" pitchFamily="18" charset="0"/>
                </a:rPr>
                <a:t>输入正整数</a:t>
              </a:r>
              <a:r>
                <a:rPr lang="en-US" altLang="zh-CN" sz="2400" i="1" dirty="0">
                  <a:latin typeface="Times New Roman" pitchFamily="18" charset="0"/>
                </a:rPr>
                <a:t>n</a:t>
              </a:r>
              <a:endParaRPr lang="en-US" altLang="zh-CN" sz="2400" i="1" dirty="0"/>
            </a:p>
          </p:txBody>
        </p:sp>
        <p:sp>
          <p:nvSpPr>
            <p:cNvPr id="36875" name="Text Box 11"/>
            <p:cNvSpPr txBox="1">
              <a:spLocks noChangeArrowheads="1"/>
            </p:cNvSpPr>
            <p:nvPr/>
          </p:nvSpPr>
          <p:spPr bwMode="auto">
            <a:xfrm>
              <a:off x="2744" y="3339"/>
              <a:ext cx="984" cy="3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>
                <a:spcBef>
                  <a:spcPct val="0"/>
                </a:spcBef>
              </a:pPr>
              <a:r>
                <a:rPr lang="zh-CN" altLang="en-US" sz="2400" dirty="0">
                  <a:latin typeface="Times New Roman" pitchFamily="18" charset="0"/>
                </a:rPr>
                <a:t>输出</a:t>
              </a:r>
              <a:r>
                <a:rPr lang="en-US" altLang="zh-CN" sz="2400" i="1" dirty="0">
                  <a:latin typeface="Times New Roman" pitchFamily="18" charset="0"/>
                </a:rPr>
                <a:t>y</a:t>
              </a:r>
              <a:endParaRPr lang="en-US" altLang="zh-CN" sz="2400" i="1" dirty="0"/>
            </a:p>
          </p:txBody>
        </p:sp>
        <p:sp>
          <p:nvSpPr>
            <p:cNvPr id="36876" name="AutoShape 12"/>
            <p:cNvSpPr>
              <a:spLocks noChangeArrowheads="1"/>
            </p:cNvSpPr>
            <p:nvPr/>
          </p:nvSpPr>
          <p:spPr bwMode="auto">
            <a:xfrm>
              <a:off x="2607" y="3950"/>
              <a:ext cx="1003" cy="363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7" name="AutoShape 13"/>
            <p:cNvSpPr>
              <a:spLocks noChangeArrowheads="1"/>
            </p:cNvSpPr>
            <p:nvPr/>
          </p:nvSpPr>
          <p:spPr bwMode="auto">
            <a:xfrm>
              <a:off x="1872" y="1531"/>
              <a:ext cx="2223" cy="329"/>
            </a:xfrm>
            <a:prstGeom prst="parallelogram">
              <a:avLst>
                <a:gd name="adj" fmla="val 168921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8" name="Rectangle 14"/>
            <p:cNvSpPr>
              <a:spLocks noChangeArrowheads="1"/>
            </p:cNvSpPr>
            <p:nvPr/>
          </p:nvSpPr>
          <p:spPr bwMode="auto">
            <a:xfrm>
              <a:off x="2223" y="2138"/>
              <a:ext cx="1705" cy="328"/>
            </a:xfrm>
            <a:prstGeom prst="rect">
              <a:avLst/>
            </a:prstGeom>
            <a:noFill/>
            <a:ln w="28575" algn="ctr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9" name="Line 15"/>
            <p:cNvSpPr>
              <a:spLocks noChangeShapeType="1"/>
            </p:cNvSpPr>
            <p:nvPr/>
          </p:nvSpPr>
          <p:spPr bwMode="auto">
            <a:xfrm>
              <a:off x="3109" y="3672"/>
              <a:ext cx="2" cy="281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0" name="Line 16"/>
            <p:cNvSpPr>
              <a:spLocks noChangeShapeType="1"/>
            </p:cNvSpPr>
            <p:nvPr/>
          </p:nvSpPr>
          <p:spPr bwMode="auto">
            <a:xfrm>
              <a:off x="3092" y="3031"/>
              <a:ext cx="2" cy="281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1" name="Line 17"/>
            <p:cNvSpPr>
              <a:spLocks noChangeShapeType="1"/>
            </p:cNvSpPr>
            <p:nvPr/>
          </p:nvSpPr>
          <p:spPr bwMode="auto">
            <a:xfrm>
              <a:off x="3092" y="2464"/>
              <a:ext cx="2" cy="281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2" name="Line 18"/>
            <p:cNvSpPr>
              <a:spLocks noChangeShapeType="1"/>
            </p:cNvSpPr>
            <p:nvPr/>
          </p:nvSpPr>
          <p:spPr bwMode="auto">
            <a:xfrm>
              <a:off x="3092" y="1254"/>
              <a:ext cx="2" cy="281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3" name="Text Box 19"/>
            <p:cNvSpPr txBox="1">
              <a:spLocks noChangeArrowheads="1"/>
            </p:cNvSpPr>
            <p:nvPr/>
          </p:nvSpPr>
          <p:spPr bwMode="auto">
            <a:xfrm>
              <a:off x="2653" y="2667"/>
              <a:ext cx="1089" cy="3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>
                <a:spcBef>
                  <a:spcPct val="0"/>
                </a:spcBef>
              </a:pPr>
              <a:r>
                <a:rPr lang="en-US" altLang="zh-CN" sz="2400" i="1" dirty="0">
                  <a:latin typeface="Times New Roman" pitchFamily="18" charset="0"/>
                </a:rPr>
                <a:t>y</a:t>
              </a:r>
              <a:r>
                <a:rPr lang="en-US" altLang="zh-CN" sz="2400" dirty="0">
                  <a:latin typeface="Times New Roman" pitchFamily="18" charset="0"/>
                </a:rPr>
                <a:t>=</a:t>
              </a:r>
              <a:r>
                <a:rPr lang="en-US" altLang="zh-CN" sz="2400" i="1" dirty="0">
                  <a:latin typeface="Times New Roman" pitchFamily="18" charset="0"/>
                </a:rPr>
                <a:t>x</a:t>
              </a:r>
              <a:r>
                <a:rPr lang="en-US" altLang="zh-CN" sz="2400" baseline="30000" dirty="0">
                  <a:latin typeface="Times New Roman" pitchFamily="18" charset="0"/>
                </a:rPr>
                <a:t>2</a:t>
              </a:r>
              <a:r>
                <a:rPr lang="en-US" altLang="zh-CN" sz="2400" dirty="0">
                  <a:latin typeface="Times New Roman" pitchFamily="18" charset="0"/>
                </a:rPr>
                <a:t>+5</a:t>
              </a:r>
              <a:endParaRPr lang="en-US" altLang="zh-CN" sz="2400" dirty="0"/>
            </a:p>
          </p:txBody>
        </p:sp>
        <p:sp>
          <p:nvSpPr>
            <p:cNvPr id="36884" name="Text Box 20"/>
            <p:cNvSpPr txBox="1">
              <a:spLocks noChangeArrowheads="1"/>
            </p:cNvSpPr>
            <p:nvPr/>
          </p:nvSpPr>
          <p:spPr bwMode="auto">
            <a:xfrm>
              <a:off x="2653" y="2160"/>
              <a:ext cx="998" cy="3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>
                <a:spcBef>
                  <a:spcPct val="0"/>
                </a:spcBef>
              </a:pPr>
              <a:r>
                <a:rPr lang="en-US" altLang="zh-CN" sz="2400" i="1" dirty="0">
                  <a:latin typeface="Times New Roman" pitchFamily="18" charset="0"/>
                </a:rPr>
                <a:t>x</a:t>
              </a:r>
              <a:r>
                <a:rPr lang="en-US" altLang="zh-CN" sz="2400" dirty="0">
                  <a:latin typeface="Times New Roman" pitchFamily="18" charset="0"/>
                </a:rPr>
                <a:t>=2</a:t>
              </a:r>
              <a:r>
                <a:rPr lang="en-US" altLang="zh-CN" sz="2400" i="1" dirty="0">
                  <a:latin typeface="Times New Roman" pitchFamily="18" charset="0"/>
                </a:rPr>
                <a:t>n</a:t>
              </a:r>
              <a:r>
                <a:rPr lang="en-US" altLang="zh-CN" sz="2400" dirty="0">
                  <a:latin typeface="宋体" pitchFamily="2" charset="-122"/>
                </a:rPr>
                <a:t>-</a:t>
              </a:r>
              <a:r>
                <a:rPr lang="en-US" altLang="zh-CN" sz="2400" dirty="0">
                  <a:latin typeface="Times New Roman" pitchFamily="18" charset="0"/>
                </a:rPr>
                <a:t>1</a:t>
              </a:r>
              <a:endParaRPr lang="en-US" altLang="zh-CN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836157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Documents and Settings\Administrator\桌面\新建文件夹 (4)\u=1569865640,60282748&amp;fm=21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99542"/>
            <a:ext cx="7488832" cy="4299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0" y="172"/>
            <a:ext cx="2089150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800" b="1" dirty="0"/>
              <a:t>课堂小结</a:t>
            </a: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1274907" y="1026490"/>
            <a:ext cx="218040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/>
              <a:t>1</a:t>
            </a:r>
            <a:r>
              <a:rPr lang="zh-CN" altLang="en-US" sz="2800"/>
              <a:t>、程序框图</a:t>
            </a: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1258888" y="1600372"/>
            <a:ext cx="433484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/>
              <a:t>2</a:t>
            </a:r>
            <a:r>
              <a:rPr lang="zh-CN" altLang="en-US" sz="2800"/>
              <a:t>、基本的程序框与流程线</a:t>
            </a: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1258889" y="2139725"/>
            <a:ext cx="325762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/>
              <a:t>3</a:t>
            </a:r>
            <a:r>
              <a:rPr lang="zh-CN" altLang="en-US" sz="2800" dirty="0"/>
              <a:t>、算法的顺序结构</a:t>
            </a:r>
          </a:p>
        </p:txBody>
      </p:sp>
    </p:spTree>
    <p:extLst>
      <p:ext uri="{BB962C8B-B14F-4D97-AF65-F5344CB8AC3E}">
        <p14:creationId xmlns:p14="http://schemas.microsoft.com/office/powerpoint/2010/main" val="6462962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  <p:bldP spid="28678" grpId="0"/>
      <p:bldP spid="2867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Documents and Settings\Administrator\桌面\新建文件夹 (4)\u=3082589851,837935287&amp;fm=21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20" y="2795325"/>
            <a:ext cx="2095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969411" y="1779662"/>
            <a:ext cx="6246813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altLang="zh-CN" sz="2800" dirty="0" smtClean="0">
                <a:latin typeface="宋体" pitchFamily="2" charset="-122"/>
              </a:rPr>
              <a:t>P</a:t>
            </a:r>
            <a:r>
              <a:rPr lang="en-US" altLang="zh-CN" sz="2800" baseline="-25000" dirty="0" smtClean="0">
                <a:latin typeface="宋体" pitchFamily="2" charset="-122"/>
              </a:rPr>
              <a:t>20</a:t>
            </a:r>
            <a:r>
              <a:rPr lang="zh-CN" altLang="en-US" sz="2800" dirty="0">
                <a:latin typeface="宋体" pitchFamily="2" charset="-122"/>
              </a:rPr>
              <a:t>习题</a:t>
            </a:r>
            <a:r>
              <a:rPr lang="en-US" altLang="zh-CN" sz="2800" dirty="0">
                <a:latin typeface="宋体" pitchFamily="2" charset="-122"/>
              </a:rPr>
              <a:t>1.1B</a:t>
            </a:r>
            <a:r>
              <a:rPr lang="zh-CN" altLang="en-US" sz="2800" dirty="0">
                <a:latin typeface="宋体" pitchFamily="2" charset="-122"/>
              </a:rPr>
              <a:t>组：</a:t>
            </a:r>
            <a:r>
              <a:rPr lang="en-US" altLang="zh-CN" sz="2800" dirty="0">
                <a:latin typeface="宋体" pitchFamily="2" charset="-122"/>
              </a:rPr>
              <a:t>1.</a:t>
            </a: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28920" y="53968"/>
            <a:ext cx="2124075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800" b="1" dirty="0"/>
              <a:t>课后作业</a:t>
            </a:r>
          </a:p>
        </p:txBody>
      </p:sp>
    </p:spTree>
    <p:extLst>
      <p:ext uri="{BB962C8B-B14F-4D97-AF65-F5344CB8AC3E}">
        <p14:creationId xmlns:p14="http://schemas.microsoft.com/office/powerpoint/2010/main" val="3592016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1558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357189"/>
            <a:ext cx="8229600" cy="3394472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4400" dirty="0">
                <a:solidFill>
                  <a:schemeClr val="bg1"/>
                </a:solidFill>
              </a:rPr>
              <a:t>                       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115639" y="1007576"/>
            <a:ext cx="8569325" cy="1102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spcBef>
                <a:spcPct val="0"/>
              </a:spcBef>
            </a:pPr>
            <a:endParaRPr lang="zh-CN" altLang="en-US" sz="7200" dirty="0">
              <a:solidFill>
                <a:srgbClr val="FFFF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40933" y="2110085"/>
            <a:ext cx="22621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zh-CN" altLang="en-US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第一</a:t>
            </a:r>
            <a:r>
              <a:rPr lang="zh-CN" altLang="en-US" sz="36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课时</a:t>
            </a:r>
          </a:p>
        </p:txBody>
      </p:sp>
      <p:pic>
        <p:nvPicPr>
          <p:cNvPr id="10242" name="Picture 2" descr="C:\Documents and Settings\Administrator\桌面\新建文件夹 (4)\u=3215479230,1555323655&amp;fm=21&amp;gp=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761" y="771550"/>
            <a:ext cx="1333500" cy="1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5542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9188" y="123283"/>
            <a:ext cx="2268538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FFFF"/>
                </a:solidFill>
                <a:latin typeface="+mn-ea"/>
              </a:rPr>
              <a:t>温故知新</a:t>
            </a:r>
          </a:p>
        </p:txBody>
      </p:sp>
      <p:sp>
        <p:nvSpPr>
          <p:cNvPr id="4119" name="Text Box 23"/>
          <p:cNvSpPr txBox="1">
            <a:spLocks noChangeArrowheads="1"/>
          </p:cNvSpPr>
          <p:nvPr/>
        </p:nvSpPr>
        <p:spPr bwMode="auto">
          <a:xfrm>
            <a:off x="684214" y="951482"/>
            <a:ext cx="215956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</a:pPr>
            <a:r>
              <a:rPr kumimoji="1" lang="zh-CN" altLang="en-US" sz="2800" b="1" dirty="0">
                <a:latin typeface="+mn-ea"/>
              </a:rPr>
              <a:t>算法的概念</a:t>
            </a:r>
            <a:r>
              <a:rPr kumimoji="1" lang="zh-CN" altLang="en-US" sz="2800" b="1" dirty="0">
                <a:solidFill>
                  <a:srgbClr val="FF3300"/>
                </a:solidFill>
                <a:latin typeface="+mn-ea"/>
              </a:rPr>
              <a:t> </a:t>
            </a:r>
          </a:p>
        </p:txBody>
      </p:sp>
      <p:sp>
        <p:nvSpPr>
          <p:cNvPr id="4120" name="Text Box 24"/>
          <p:cNvSpPr txBox="1">
            <a:spLocks noChangeArrowheads="1"/>
          </p:cNvSpPr>
          <p:nvPr/>
        </p:nvSpPr>
        <p:spPr bwMode="auto">
          <a:xfrm>
            <a:off x="755651" y="2463443"/>
            <a:ext cx="215956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</a:pPr>
            <a:r>
              <a:rPr kumimoji="1" lang="zh-CN" altLang="en-US" sz="2800" b="1" dirty="0">
                <a:latin typeface="+mn-ea"/>
              </a:rPr>
              <a:t>算法的特征</a:t>
            </a:r>
            <a:r>
              <a:rPr kumimoji="1" lang="zh-CN" altLang="en-US" sz="2800" b="1" dirty="0">
                <a:solidFill>
                  <a:srgbClr val="FF3300"/>
                </a:solidFill>
                <a:latin typeface="+mn-ea"/>
              </a:rPr>
              <a:t> </a:t>
            </a:r>
          </a:p>
        </p:txBody>
      </p:sp>
      <p:pic>
        <p:nvPicPr>
          <p:cNvPr id="11266" name="Picture 2" descr="C:\Documents and Settings\Administrator\桌面\新建文件夹 (4)\u=2621693357,2030354631&amp;fm=21&amp;gp=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0013" y="646503"/>
            <a:ext cx="3363988" cy="432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2290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9" grpId="0"/>
      <p:bldP spid="41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28925" y="787603"/>
            <a:ext cx="896461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、若一个三角形的三条边长分别为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，利用海伦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秦九韶公式设计一个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计算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三角形面积的方法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75472" y="1787981"/>
            <a:ext cx="689762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第一步，输入三角形三条边的</a:t>
            </a:r>
            <a:r>
              <a:rPr lang="zh-CN" alt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边长</a:t>
            </a:r>
            <a:r>
              <a:rPr lang="en-US" altLang="zh-CN" sz="2800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753" name="Text Box 9"/>
              <p:cNvSpPr txBox="1">
                <a:spLocks noChangeArrowheads="1"/>
              </p:cNvSpPr>
              <p:nvPr/>
            </p:nvSpPr>
            <p:spPr bwMode="auto">
              <a:xfrm>
                <a:off x="90300" y="2311201"/>
                <a:ext cx="9144000" cy="11524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8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第二步，计算</a:t>
                </a:r>
                <a14:m>
                  <m:oMath xmlns:m="http://schemas.openxmlformats.org/officeDocument/2006/math">
                    <m:r>
                      <a:rPr lang="en-US" altLang="zh-CN" sz="2800" b="0" i="1" baseline="0" dirty="0">
                        <a:solidFill>
                          <a:srgbClr val="FF0000"/>
                        </a:solidFill>
                        <a:latin typeface="Cambria Math"/>
                        <a:ea typeface="楷体_GB2312" pitchFamily="49" charset="-122"/>
                      </a:rPr>
                      <m:t>𝑝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solidFill>
                              <a:srgbClr val="FF0000"/>
                            </a:solidFill>
                            <a:latin typeface="Cambria Math"/>
                            <a:ea typeface="楷体_GB2312" pitchFamily="49" charset="-122"/>
                          </a:rPr>
                        </m:ctrlPr>
                      </m:fPr>
                      <m:num>
                        <m:r>
                          <a:rPr lang="en-US" altLang="zh-CN" sz="2800" b="0" i="1" baseline="0">
                            <a:solidFill>
                              <a:srgbClr val="FF0000"/>
                            </a:solidFill>
                            <a:latin typeface="Cambria Math"/>
                            <a:ea typeface="楷体_GB2312" pitchFamily="49" charset="-122"/>
                          </a:rPr>
                          <m:t>𝑎</m:t>
                        </m:r>
                        <m:r>
                          <a:rPr lang="en-US" altLang="zh-CN" sz="2800" b="0" i="0" baseline="0">
                            <a:solidFill>
                              <a:srgbClr val="FF0000"/>
                            </a:solidFill>
                            <a:latin typeface="Cambria Math"/>
                            <a:ea typeface="楷体_GB2312" pitchFamily="49" charset="-122"/>
                          </a:rPr>
                          <m:t>+</m:t>
                        </m:r>
                        <m:r>
                          <a:rPr lang="en-US" altLang="zh-CN" sz="2800" b="0" i="1" baseline="0">
                            <a:solidFill>
                              <a:srgbClr val="FF0000"/>
                            </a:solidFill>
                            <a:latin typeface="Cambria Math"/>
                            <a:ea typeface="楷体_GB2312" pitchFamily="49" charset="-122"/>
                          </a:rPr>
                          <m:t>𝑏</m:t>
                        </m:r>
                        <m:r>
                          <a:rPr lang="en-US" altLang="zh-CN" sz="2800" b="0" i="0" baseline="0">
                            <a:solidFill>
                              <a:srgbClr val="FF0000"/>
                            </a:solidFill>
                            <a:latin typeface="Cambria Math"/>
                            <a:ea typeface="楷体_GB2312" pitchFamily="49" charset="-122"/>
                          </a:rPr>
                          <m:t>+</m:t>
                        </m:r>
                        <m:r>
                          <a:rPr lang="en-US" altLang="zh-CN" sz="2800" b="0" i="1" baseline="0">
                            <a:solidFill>
                              <a:srgbClr val="FF0000"/>
                            </a:solidFill>
                            <a:latin typeface="Cambria Math"/>
                            <a:ea typeface="楷体_GB2312" pitchFamily="49" charset="-122"/>
                          </a:rPr>
                          <m:t>𝑐</m:t>
                        </m:r>
                      </m:num>
                      <m:den>
                        <m:r>
                          <a:rPr lang="en-US" altLang="zh-CN" sz="2800" b="0" i="0" baseline="0">
                            <a:solidFill>
                              <a:srgbClr val="FF0000"/>
                            </a:solidFill>
                            <a:latin typeface="Cambria Math"/>
                            <a:ea typeface="楷体_GB2312" pitchFamily="49" charset="-122"/>
                          </a:rPr>
                          <m:t>2</m:t>
                        </m:r>
                      </m:den>
                    </m:f>
                  </m:oMath>
                </a14:m>
                <a:endParaRPr lang="en-US" altLang="zh-CN" sz="2800" dirty="0">
                  <a:solidFill>
                    <a:srgbClr val="FFFF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l"/>
                <a:r>
                  <a:rPr lang="zh-CN" altLang="en-US" sz="28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    </a:t>
                </a:r>
                <a:r>
                  <a:rPr lang="en-US" altLang="zh-CN" sz="2800" dirty="0" smtClean="0">
                    <a:solidFill>
                      <a:srgbClr val="FFFF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endParaRPr lang="en-US" altLang="zh-CN" sz="2800" dirty="0">
                  <a:solidFill>
                    <a:srgbClr val="FFFF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31753" name="Text 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0300" y="2311201"/>
                <a:ext cx="9144000" cy="1152431"/>
              </a:xfrm>
              <a:prstGeom prst="rect">
                <a:avLst/>
              </a:prstGeom>
              <a:blipFill rotWithShape="1">
                <a:blip r:embed="rId3"/>
                <a:stretch>
                  <a:fillRect l="-140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756" name="Text Box 12"/>
              <p:cNvSpPr txBox="1">
                <a:spLocks noChangeArrowheads="1"/>
              </p:cNvSpPr>
              <p:nvPr/>
            </p:nvSpPr>
            <p:spPr bwMode="auto">
              <a:xfrm>
                <a:off x="75472" y="2919021"/>
                <a:ext cx="9144000" cy="6141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800" dirty="0" smtClean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第三步，计算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solidFill>
                          <a:srgbClr val="FF0000"/>
                        </a:solidFill>
                        <a:latin typeface="Cambria Math"/>
                        <a:ea typeface="楷体_GB2312" pitchFamily="49" charset="-122"/>
                      </a:rPr>
                      <m:t>𝑠</m:t>
                    </m:r>
                    <m:r>
                      <a:rPr lang="en-US" altLang="zh-CN" sz="2800" b="0" i="0" baseline="0">
                        <a:solidFill>
                          <a:srgbClr val="FF0000"/>
                        </a:solidFill>
                        <a:latin typeface="Cambria Math"/>
                        <a:ea typeface="楷体_GB2312" pitchFamily="49" charset="-122"/>
                      </a:rPr>
                      <m:t>=</m:t>
                    </m:r>
                    <m:rad>
                      <m:radPr>
                        <m:degHide m:val="on"/>
                        <m:ctrlPr>
                          <a:rPr lang="zh-CN" altLang="en-US" sz="2800" i="1">
                            <a:solidFill>
                              <a:srgbClr val="FF0000"/>
                            </a:solidFill>
                            <a:latin typeface="Cambria Math"/>
                            <a:ea typeface="楷体_GB2312" pitchFamily="49" charset="-122"/>
                          </a:rPr>
                        </m:ctrlPr>
                      </m:radPr>
                      <m:deg/>
                      <m:e>
                        <m:r>
                          <a:rPr lang="en-US" altLang="zh-CN" sz="2800" b="0" i="1" baseline="0">
                            <a:solidFill>
                              <a:srgbClr val="FF0000"/>
                            </a:solidFill>
                            <a:latin typeface="Cambria Math"/>
                            <a:ea typeface="楷体_GB2312" pitchFamily="49" charset="-122"/>
                          </a:rPr>
                          <m:t>𝑝</m:t>
                        </m:r>
                        <m:d>
                          <m:dPr>
                            <m:ctrlPr>
                              <a:rPr lang="en-US" altLang="zh-CN" sz="2800" i="1">
                                <a:solidFill>
                                  <a:srgbClr val="FF0000"/>
                                </a:solidFill>
                                <a:latin typeface="Cambria Math"/>
                                <a:ea typeface="楷体_GB2312" pitchFamily="49" charset="-122"/>
                              </a:rPr>
                            </m:ctrlPr>
                          </m:dPr>
                          <m:e>
                            <m:r>
                              <a:rPr lang="en-US" altLang="zh-CN" sz="2800" b="0" i="1" baseline="0">
                                <a:solidFill>
                                  <a:srgbClr val="FF0000"/>
                                </a:solidFill>
                                <a:latin typeface="Cambria Math"/>
                                <a:ea typeface="楷体_GB2312" pitchFamily="49" charset="-122"/>
                              </a:rPr>
                              <m:t>𝑝</m:t>
                            </m:r>
                            <m:r>
                              <a:rPr lang="en-US" altLang="zh-CN" sz="2800" b="0" i="0" baseline="0">
                                <a:solidFill>
                                  <a:srgbClr val="FF0000"/>
                                </a:solidFill>
                                <a:latin typeface="Cambria Math"/>
                                <a:ea typeface="楷体_GB2312" pitchFamily="49" charset="-122"/>
                              </a:rPr>
                              <m:t>−</m:t>
                            </m:r>
                            <m:r>
                              <a:rPr lang="en-US" altLang="zh-CN" sz="2800" b="0" i="1" baseline="0">
                                <a:solidFill>
                                  <a:srgbClr val="FF0000"/>
                                </a:solidFill>
                                <a:latin typeface="Cambria Math"/>
                                <a:ea typeface="楷体_GB2312" pitchFamily="49" charset="-122"/>
                              </a:rPr>
                              <m:t>𝑎</m:t>
                            </m:r>
                          </m:e>
                        </m:d>
                        <m:d>
                          <m:dPr>
                            <m:ctrlPr>
                              <a:rPr lang="en-US" altLang="zh-CN" sz="2800" i="1">
                                <a:solidFill>
                                  <a:srgbClr val="FF0000"/>
                                </a:solidFill>
                                <a:latin typeface="Cambria Math"/>
                                <a:ea typeface="楷体_GB2312" pitchFamily="49" charset="-122"/>
                              </a:rPr>
                            </m:ctrlPr>
                          </m:dPr>
                          <m:e>
                            <m:r>
                              <a:rPr lang="en-US" altLang="zh-CN" sz="2800" b="0" i="1" baseline="0">
                                <a:solidFill>
                                  <a:srgbClr val="FF0000"/>
                                </a:solidFill>
                                <a:latin typeface="Cambria Math"/>
                                <a:ea typeface="楷体_GB2312" pitchFamily="49" charset="-122"/>
                              </a:rPr>
                              <m:t>𝑝</m:t>
                            </m:r>
                            <m:r>
                              <a:rPr lang="en-US" altLang="zh-CN" sz="2800" b="0" i="0" baseline="0">
                                <a:solidFill>
                                  <a:srgbClr val="FF0000"/>
                                </a:solidFill>
                                <a:latin typeface="Cambria Math"/>
                                <a:ea typeface="楷体_GB2312" pitchFamily="49" charset="-122"/>
                              </a:rPr>
                              <m:t>−</m:t>
                            </m:r>
                            <m:r>
                              <a:rPr lang="en-US" altLang="zh-CN" sz="2800" b="0" i="1" baseline="0">
                                <a:solidFill>
                                  <a:srgbClr val="FF0000"/>
                                </a:solidFill>
                                <a:latin typeface="Cambria Math"/>
                                <a:ea typeface="楷体_GB2312" pitchFamily="49" charset="-122"/>
                              </a:rPr>
                              <m:t>𝑏</m:t>
                            </m:r>
                          </m:e>
                        </m:d>
                        <m:r>
                          <a:rPr lang="en-US" altLang="zh-CN" sz="2800" b="0" i="0" baseline="0">
                            <a:solidFill>
                              <a:srgbClr val="FF0000"/>
                            </a:solidFill>
                            <a:latin typeface="Cambria Math"/>
                            <a:ea typeface="楷体_GB2312" pitchFamily="49" charset="-122"/>
                          </a:rPr>
                          <m:t>(</m:t>
                        </m:r>
                        <m:r>
                          <a:rPr lang="en-US" altLang="zh-CN" sz="2800" b="0" i="1" baseline="0">
                            <a:solidFill>
                              <a:srgbClr val="FF0000"/>
                            </a:solidFill>
                            <a:latin typeface="Cambria Math"/>
                            <a:ea typeface="楷体_GB2312" pitchFamily="49" charset="-122"/>
                          </a:rPr>
                          <m:t>𝑝</m:t>
                        </m:r>
                        <m:r>
                          <a:rPr lang="en-US" altLang="zh-CN" sz="2800" b="0" i="0" baseline="0">
                            <a:solidFill>
                              <a:srgbClr val="FF0000"/>
                            </a:solidFill>
                            <a:latin typeface="Cambria Math"/>
                            <a:ea typeface="楷体_GB2312" pitchFamily="49" charset="-122"/>
                          </a:rPr>
                          <m:t>−</m:t>
                        </m:r>
                        <m:r>
                          <a:rPr lang="en-US" altLang="zh-CN" sz="2800" b="0" i="1" baseline="0">
                            <a:solidFill>
                              <a:srgbClr val="FF0000"/>
                            </a:solidFill>
                            <a:latin typeface="Cambria Math"/>
                            <a:ea typeface="楷体_GB2312" pitchFamily="49" charset="-122"/>
                          </a:rPr>
                          <m:t>𝑐</m:t>
                        </m:r>
                        <m:r>
                          <a:rPr lang="en-US" altLang="zh-CN" sz="2800" b="0" i="0" baseline="0">
                            <a:solidFill>
                              <a:srgbClr val="FF0000"/>
                            </a:solidFill>
                            <a:latin typeface="Cambria Math"/>
                            <a:ea typeface="楷体_GB2312" pitchFamily="49" charset="-122"/>
                          </a:rPr>
                          <m:t>)</m:t>
                        </m:r>
                      </m:e>
                    </m:rad>
                  </m:oMath>
                </a14:m>
                <a:r>
                  <a:rPr lang="en-US" altLang="zh-CN" sz="2800" dirty="0" smtClean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en-US" altLang="zh-CN" sz="280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31756" name="Text 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5472" y="2919021"/>
                <a:ext cx="9144000" cy="614142"/>
              </a:xfrm>
              <a:prstGeom prst="rect">
                <a:avLst/>
              </a:prstGeom>
              <a:blipFill rotWithShape="1">
                <a:blip r:embed="rId4"/>
                <a:stretch>
                  <a:fillRect l="-1333" t="-1980" b="-23762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758" name="Text Box 14"/>
          <p:cNvSpPr txBox="1">
            <a:spLocks noChangeArrowheads="1"/>
          </p:cNvSpPr>
          <p:nvPr/>
        </p:nvSpPr>
        <p:spPr bwMode="auto">
          <a:xfrm>
            <a:off x="75472" y="3678303"/>
            <a:ext cx="74517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第四步，输出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17394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1" grpId="0"/>
      <p:bldP spid="31753" grpId="0"/>
      <p:bldP spid="31756" grpId="0"/>
      <p:bldP spid="3175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1115616" y="665001"/>
            <a:ext cx="7386945" cy="19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zh-CN" altLang="en-US" sz="2800" dirty="0">
                <a:latin typeface="+mn-ea"/>
              </a:rPr>
              <a:t>例</a:t>
            </a:r>
            <a:r>
              <a:rPr lang="en-US" altLang="zh-CN" sz="2800" dirty="0">
                <a:latin typeface="+mn-ea"/>
              </a:rPr>
              <a:t>2</a:t>
            </a:r>
            <a:r>
              <a:rPr lang="zh-CN" altLang="en-US" sz="2800" dirty="0">
                <a:latin typeface="+mn-ea"/>
              </a:rPr>
              <a:t>、任意给定</a:t>
            </a:r>
            <a:r>
              <a:rPr lang="en-US" altLang="zh-CN" sz="2800" dirty="0">
                <a:latin typeface="+mn-ea"/>
              </a:rPr>
              <a:t>3</a:t>
            </a:r>
            <a:r>
              <a:rPr lang="zh-CN" altLang="en-US" sz="2800" dirty="0">
                <a:latin typeface="+mn-ea"/>
              </a:rPr>
              <a:t>个正实数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设计一个算法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判断以这</a:t>
            </a:r>
            <a:r>
              <a:rPr lang="en-US" altLang="zh-CN" sz="2800" dirty="0">
                <a:latin typeface="+mn-ea"/>
              </a:rPr>
              <a:t>3</a:t>
            </a:r>
            <a:r>
              <a:rPr lang="zh-CN" altLang="en-US" sz="2800" dirty="0">
                <a:latin typeface="+mn-ea"/>
              </a:rPr>
              <a:t>个正实数为三条边边长的三角形是否存在</a:t>
            </a:r>
            <a:r>
              <a:rPr lang="en-US" altLang="zh-CN" sz="2800" dirty="0">
                <a:latin typeface="+mn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42880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345" y="172"/>
            <a:ext cx="2124075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问题提出</a:t>
            </a: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971550" y="1113407"/>
            <a:ext cx="162095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自然语言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5385475" y="1202265"/>
            <a:ext cx="162095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程序框图</a:t>
            </a:r>
          </a:p>
        </p:txBody>
      </p:sp>
      <p:sp>
        <p:nvSpPr>
          <p:cNvPr id="19462" name="AutoShape 6"/>
          <p:cNvSpPr>
            <a:spLocks noChangeArrowheads="1"/>
          </p:cNvSpPr>
          <p:nvPr/>
        </p:nvSpPr>
        <p:spPr bwMode="auto">
          <a:xfrm>
            <a:off x="3779838" y="1275161"/>
            <a:ext cx="1223962" cy="377428"/>
          </a:xfrm>
          <a:prstGeom prst="rightArrow">
            <a:avLst>
              <a:gd name="adj1" fmla="val 50000"/>
              <a:gd name="adj2" fmla="val 6080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3413244" y="1902517"/>
            <a:ext cx="5122457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程序框图：一种用程序框、流程线</a:t>
            </a:r>
          </a:p>
          <a:p>
            <a:pPr algn="l">
              <a:spcBef>
                <a:spcPct val="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及文字说明来表示算法的图形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4812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9461" grpId="0"/>
      <p:bldP spid="19462" grpId="0" animBg="1"/>
      <p:bldP spid="194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/>
          <p:cNvSpPr>
            <a:spLocks noChangeArrowheads="1"/>
          </p:cNvSpPr>
          <p:nvPr/>
        </p:nvSpPr>
        <p:spPr bwMode="auto">
          <a:xfrm>
            <a:off x="684213" y="681038"/>
            <a:ext cx="863600" cy="323850"/>
          </a:xfrm>
          <a:prstGeom prst="roundRect">
            <a:avLst>
              <a:gd name="adj" fmla="val 16667"/>
            </a:avLst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755685" y="2571750"/>
            <a:ext cx="1152525" cy="32385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6" name="AutoShape 4"/>
          <p:cNvSpPr>
            <a:spLocks noChangeArrowheads="1"/>
          </p:cNvSpPr>
          <p:nvPr/>
        </p:nvSpPr>
        <p:spPr bwMode="auto">
          <a:xfrm>
            <a:off x="468313" y="1653779"/>
            <a:ext cx="1655762" cy="323850"/>
          </a:xfrm>
          <a:prstGeom prst="parallelogram">
            <a:avLst>
              <a:gd name="adj" fmla="val 95864"/>
            </a:avLst>
          </a:prstGeom>
          <a:noFill/>
          <a:ln w="28575">
            <a:solidFill>
              <a:srgbClr val="66FF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7" name="AutoShape 5"/>
          <p:cNvSpPr>
            <a:spLocks noChangeArrowheads="1"/>
          </p:cNvSpPr>
          <p:nvPr/>
        </p:nvSpPr>
        <p:spPr bwMode="auto">
          <a:xfrm>
            <a:off x="684215" y="3436316"/>
            <a:ext cx="1296987" cy="432197"/>
          </a:xfrm>
          <a:prstGeom prst="diamond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l">
              <a:spcBef>
                <a:spcPct val="0"/>
              </a:spcBef>
            </a:pPr>
            <a:endParaRPr lang="zh-CN" altLang="zh-CN" sz="1800" b="0"/>
          </a:p>
        </p:txBody>
      </p:sp>
      <p:grpSp>
        <p:nvGrpSpPr>
          <p:cNvPr id="23558" name="Group 6"/>
          <p:cNvGrpSpPr>
            <a:grpSpLocks/>
          </p:cNvGrpSpPr>
          <p:nvPr/>
        </p:nvGrpSpPr>
        <p:grpSpPr bwMode="auto">
          <a:xfrm>
            <a:off x="900119" y="4300540"/>
            <a:ext cx="833437" cy="431006"/>
            <a:chOff x="567" y="3748"/>
            <a:chExt cx="525" cy="362"/>
          </a:xfrm>
        </p:grpSpPr>
        <p:sp>
          <p:nvSpPr>
            <p:cNvPr id="23559" name="Line 7"/>
            <p:cNvSpPr>
              <a:spLocks noChangeShapeType="1"/>
            </p:cNvSpPr>
            <p:nvPr/>
          </p:nvSpPr>
          <p:spPr bwMode="auto">
            <a:xfrm flipH="1">
              <a:off x="567" y="3748"/>
              <a:ext cx="0" cy="362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3560" name="Group 8"/>
            <p:cNvGrpSpPr>
              <a:grpSpLocks/>
            </p:cNvGrpSpPr>
            <p:nvPr/>
          </p:nvGrpSpPr>
          <p:grpSpPr bwMode="auto">
            <a:xfrm>
              <a:off x="748" y="3820"/>
              <a:ext cx="344" cy="272"/>
              <a:chOff x="2700" y="14544"/>
              <a:chExt cx="542" cy="473"/>
            </a:xfrm>
          </p:grpSpPr>
          <p:sp>
            <p:nvSpPr>
              <p:cNvPr id="23561" name="Line 9"/>
              <p:cNvSpPr>
                <a:spLocks noChangeShapeType="1"/>
              </p:cNvSpPr>
              <p:nvPr/>
            </p:nvSpPr>
            <p:spPr bwMode="auto">
              <a:xfrm>
                <a:off x="2700" y="14544"/>
                <a:ext cx="540" cy="0"/>
              </a:xfrm>
              <a:prstGeom prst="line">
                <a:avLst/>
              </a:prstGeom>
              <a:noFill/>
              <a:ln w="28575">
                <a:solidFill>
                  <a:srgbClr val="FFFF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62" name="Line 10"/>
              <p:cNvSpPr>
                <a:spLocks noChangeShapeType="1"/>
              </p:cNvSpPr>
              <p:nvPr/>
            </p:nvSpPr>
            <p:spPr bwMode="auto">
              <a:xfrm>
                <a:off x="3242" y="14549"/>
                <a:ext cx="0" cy="468"/>
              </a:xfrm>
              <a:prstGeom prst="line">
                <a:avLst/>
              </a:prstGeom>
              <a:noFill/>
              <a:ln w="28575">
                <a:solidFill>
                  <a:srgbClr val="FFFF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3563" name="Group 11"/>
          <p:cNvGrpSpPr>
            <a:grpSpLocks/>
          </p:cNvGrpSpPr>
          <p:nvPr/>
        </p:nvGrpSpPr>
        <p:grpSpPr bwMode="auto">
          <a:xfrm>
            <a:off x="0" y="1"/>
            <a:ext cx="8891588" cy="4926806"/>
            <a:chOff x="86" y="1134"/>
            <a:chExt cx="5398" cy="3158"/>
          </a:xfrm>
        </p:grpSpPr>
        <p:sp>
          <p:nvSpPr>
            <p:cNvPr id="23564" name="Line 12"/>
            <p:cNvSpPr>
              <a:spLocks noChangeShapeType="1"/>
            </p:cNvSpPr>
            <p:nvPr/>
          </p:nvSpPr>
          <p:spPr bwMode="auto">
            <a:xfrm>
              <a:off x="86" y="1134"/>
              <a:ext cx="5398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5" name="Line 13"/>
            <p:cNvSpPr>
              <a:spLocks noChangeShapeType="1"/>
            </p:cNvSpPr>
            <p:nvPr/>
          </p:nvSpPr>
          <p:spPr bwMode="auto">
            <a:xfrm>
              <a:off x="86" y="4292"/>
              <a:ext cx="5398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6" name="Line 14"/>
            <p:cNvSpPr>
              <a:spLocks noChangeShapeType="1"/>
            </p:cNvSpPr>
            <p:nvPr/>
          </p:nvSpPr>
          <p:spPr bwMode="auto">
            <a:xfrm>
              <a:off x="86" y="1134"/>
              <a:ext cx="0" cy="3158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7" name="Line 15"/>
            <p:cNvSpPr>
              <a:spLocks noChangeShapeType="1"/>
            </p:cNvSpPr>
            <p:nvPr/>
          </p:nvSpPr>
          <p:spPr bwMode="auto">
            <a:xfrm>
              <a:off x="5484" y="1134"/>
              <a:ext cx="0" cy="3158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8" name="Line 16"/>
            <p:cNvSpPr>
              <a:spLocks noChangeShapeType="1"/>
            </p:cNvSpPr>
            <p:nvPr/>
          </p:nvSpPr>
          <p:spPr bwMode="auto">
            <a:xfrm>
              <a:off x="86" y="1402"/>
              <a:ext cx="5398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9" name="Line 17"/>
            <p:cNvSpPr>
              <a:spLocks noChangeShapeType="1"/>
            </p:cNvSpPr>
            <p:nvPr/>
          </p:nvSpPr>
          <p:spPr bwMode="auto">
            <a:xfrm>
              <a:off x="1454" y="1134"/>
              <a:ext cx="0" cy="3158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0" name="Line 18"/>
            <p:cNvSpPr>
              <a:spLocks noChangeShapeType="1"/>
            </p:cNvSpPr>
            <p:nvPr/>
          </p:nvSpPr>
          <p:spPr bwMode="auto">
            <a:xfrm>
              <a:off x="2729" y="1134"/>
              <a:ext cx="0" cy="3158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1" name="Line 19"/>
            <p:cNvSpPr>
              <a:spLocks noChangeShapeType="1"/>
            </p:cNvSpPr>
            <p:nvPr/>
          </p:nvSpPr>
          <p:spPr bwMode="auto">
            <a:xfrm>
              <a:off x="86" y="1991"/>
              <a:ext cx="5398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2" name="Line 20"/>
            <p:cNvSpPr>
              <a:spLocks noChangeShapeType="1"/>
            </p:cNvSpPr>
            <p:nvPr/>
          </p:nvSpPr>
          <p:spPr bwMode="auto">
            <a:xfrm>
              <a:off x="86" y="2559"/>
              <a:ext cx="5398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3" name="Line 21"/>
            <p:cNvSpPr>
              <a:spLocks noChangeShapeType="1"/>
            </p:cNvSpPr>
            <p:nvPr/>
          </p:nvSpPr>
          <p:spPr bwMode="auto">
            <a:xfrm>
              <a:off x="86" y="3125"/>
              <a:ext cx="5398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4" name="Line 22"/>
            <p:cNvSpPr>
              <a:spLocks noChangeShapeType="1"/>
            </p:cNvSpPr>
            <p:nvPr/>
          </p:nvSpPr>
          <p:spPr bwMode="auto">
            <a:xfrm>
              <a:off x="86" y="3725"/>
              <a:ext cx="5398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5" name="Text Box 23"/>
            <p:cNvSpPr txBox="1">
              <a:spLocks noChangeArrowheads="1"/>
            </p:cNvSpPr>
            <p:nvPr/>
          </p:nvSpPr>
          <p:spPr bwMode="auto">
            <a:xfrm>
              <a:off x="295" y="1143"/>
              <a:ext cx="907" cy="2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zh-CN" altLang="en-US" sz="2000" dirty="0"/>
                <a:t>图形符号</a:t>
              </a:r>
              <a:r>
                <a:rPr lang="zh-CN" altLang="en-US" b="0" dirty="0"/>
                <a:t> </a:t>
              </a:r>
            </a:p>
          </p:txBody>
        </p:sp>
        <p:sp>
          <p:nvSpPr>
            <p:cNvPr id="23576" name="Text Box 24"/>
            <p:cNvSpPr txBox="1">
              <a:spLocks noChangeArrowheads="1"/>
            </p:cNvSpPr>
            <p:nvPr/>
          </p:nvSpPr>
          <p:spPr bwMode="auto">
            <a:xfrm>
              <a:off x="1727" y="1144"/>
              <a:ext cx="635" cy="2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zh-CN" altLang="en-US" sz="2000" dirty="0"/>
                <a:t>名  称</a:t>
              </a:r>
              <a:r>
                <a:rPr lang="zh-CN" altLang="en-US" sz="2000" b="0" dirty="0"/>
                <a:t> </a:t>
              </a:r>
            </a:p>
          </p:txBody>
        </p:sp>
        <p:sp>
          <p:nvSpPr>
            <p:cNvPr id="23577" name="Text Box 25"/>
            <p:cNvSpPr txBox="1">
              <a:spLocks noChangeArrowheads="1"/>
            </p:cNvSpPr>
            <p:nvPr/>
          </p:nvSpPr>
          <p:spPr bwMode="auto">
            <a:xfrm>
              <a:off x="3651" y="1144"/>
              <a:ext cx="680" cy="2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zh-CN" altLang="en-US" sz="2000" dirty="0"/>
                <a:t>功   能 </a:t>
              </a:r>
            </a:p>
          </p:txBody>
        </p:sp>
      </p:grpSp>
      <p:sp>
        <p:nvSpPr>
          <p:cNvPr id="23578" name="Text Box 26"/>
          <p:cNvSpPr txBox="1">
            <a:spLocks noChangeArrowheads="1"/>
          </p:cNvSpPr>
          <p:nvPr/>
        </p:nvSpPr>
        <p:spPr bwMode="auto">
          <a:xfrm>
            <a:off x="2484438" y="573884"/>
            <a:ext cx="187325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2000" dirty="0">
                <a:solidFill>
                  <a:schemeClr val="tx1"/>
                </a:solidFill>
              </a:rPr>
              <a:t>   </a:t>
            </a:r>
            <a:r>
              <a:rPr lang="zh-CN" altLang="en-US" sz="2000" dirty="0"/>
              <a:t>终端框             （起止框） </a:t>
            </a:r>
          </a:p>
        </p:txBody>
      </p:sp>
      <p:sp>
        <p:nvSpPr>
          <p:cNvPr id="23579" name="Text Box 27"/>
          <p:cNvSpPr txBox="1">
            <a:spLocks noChangeArrowheads="1"/>
          </p:cNvSpPr>
          <p:nvPr/>
        </p:nvSpPr>
        <p:spPr bwMode="auto">
          <a:xfrm>
            <a:off x="2627350" y="1516868"/>
            <a:ext cx="180022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000" dirty="0"/>
              <a:t>输入、输出框 </a:t>
            </a:r>
          </a:p>
        </p:txBody>
      </p:sp>
      <p:sp>
        <p:nvSpPr>
          <p:cNvPr id="23580" name="Text Box 28"/>
          <p:cNvSpPr txBox="1">
            <a:spLocks noChangeArrowheads="1"/>
          </p:cNvSpPr>
          <p:nvPr/>
        </p:nvSpPr>
        <p:spPr bwMode="auto">
          <a:xfrm>
            <a:off x="2627350" y="2346728"/>
            <a:ext cx="180022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dirty="0">
                <a:solidFill>
                  <a:schemeClr val="tx1"/>
                </a:solidFill>
              </a:rPr>
              <a:t>   </a:t>
            </a:r>
            <a:r>
              <a:rPr lang="zh-CN" altLang="en-US" sz="2000" dirty="0"/>
              <a:t>处理框 （执行框） </a:t>
            </a:r>
          </a:p>
        </p:txBody>
      </p:sp>
      <p:sp>
        <p:nvSpPr>
          <p:cNvPr id="23581" name="Text Box 29"/>
          <p:cNvSpPr txBox="1">
            <a:spLocks noChangeArrowheads="1"/>
          </p:cNvSpPr>
          <p:nvPr/>
        </p:nvSpPr>
        <p:spPr bwMode="auto">
          <a:xfrm>
            <a:off x="2916238" y="3489894"/>
            <a:ext cx="122396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000" dirty="0"/>
              <a:t>判断框</a:t>
            </a:r>
            <a:r>
              <a:rPr lang="zh-CN" altLang="en-US" sz="2000" b="0" dirty="0"/>
              <a:t> </a:t>
            </a:r>
          </a:p>
        </p:txBody>
      </p:sp>
      <p:sp>
        <p:nvSpPr>
          <p:cNvPr id="23582" name="Text Box 30"/>
          <p:cNvSpPr txBox="1">
            <a:spLocks noChangeArrowheads="1"/>
          </p:cNvSpPr>
          <p:nvPr/>
        </p:nvSpPr>
        <p:spPr bwMode="auto">
          <a:xfrm>
            <a:off x="2867573" y="4376041"/>
            <a:ext cx="15128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000" dirty="0"/>
              <a:t>流程线</a:t>
            </a:r>
            <a:r>
              <a:rPr lang="zh-CN" altLang="en-US" sz="240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3583" name="Text Box 31"/>
          <p:cNvSpPr txBox="1">
            <a:spLocks noChangeArrowheads="1"/>
          </p:cNvSpPr>
          <p:nvPr/>
        </p:nvSpPr>
        <p:spPr bwMode="auto">
          <a:xfrm>
            <a:off x="4454232" y="681038"/>
            <a:ext cx="403225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000" dirty="0"/>
              <a:t>表示一个算法的起始和结束 </a:t>
            </a:r>
          </a:p>
        </p:txBody>
      </p:sp>
      <p:sp>
        <p:nvSpPr>
          <p:cNvPr id="23584" name="Text Box 32"/>
          <p:cNvSpPr txBox="1">
            <a:spLocks noChangeArrowheads="1"/>
          </p:cNvSpPr>
          <p:nvPr/>
        </p:nvSpPr>
        <p:spPr bwMode="auto">
          <a:xfrm>
            <a:off x="4487280" y="1387359"/>
            <a:ext cx="440430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000" dirty="0"/>
              <a:t>表示一个算法输入和输出的信息</a:t>
            </a:r>
            <a:r>
              <a:rPr lang="zh-CN" altLang="en-US" sz="2000" b="0" dirty="0"/>
              <a:t> </a:t>
            </a:r>
          </a:p>
        </p:txBody>
      </p:sp>
      <p:sp>
        <p:nvSpPr>
          <p:cNvPr id="23585" name="Text Box 33"/>
          <p:cNvSpPr txBox="1">
            <a:spLocks noChangeArrowheads="1"/>
          </p:cNvSpPr>
          <p:nvPr/>
        </p:nvSpPr>
        <p:spPr bwMode="auto">
          <a:xfrm>
            <a:off x="4716463" y="2463404"/>
            <a:ext cx="280828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000" dirty="0"/>
              <a:t>赋值、计算 </a:t>
            </a:r>
          </a:p>
        </p:txBody>
      </p:sp>
      <p:sp>
        <p:nvSpPr>
          <p:cNvPr id="23586" name="Text Box 34"/>
          <p:cNvSpPr txBox="1">
            <a:spLocks noChangeArrowheads="1"/>
          </p:cNvSpPr>
          <p:nvPr/>
        </p:nvSpPr>
        <p:spPr bwMode="auto">
          <a:xfrm>
            <a:off x="4427549" y="3112307"/>
            <a:ext cx="432117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000" dirty="0"/>
              <a:t>判断某一条件是否成立，成立时在出口处标明“是”或</a:t>
            </a:r>
            <a:r>
              <a:rPr lang="zh-CN" altLang="en-US" sz="2000" dirty="0">
                <a:latin typeface="宋体" pitchFamily="2" charset="-122"/>
              </a:rPr>
              <a:t>“</a:t>
            </a:r>
            <a:r>
              <a:rPr lang="en-US" altLang="zh-CN" sz="2000" dirty="0">
                <a:latin typeface="宋体" pitchFamily="2" charset="-122"/>
              </a:rPr>
              <a:t>Y”</a:t>
            </a:r>
            <a:r>
              <a:rPr lang="zh-CN" altLang="en-US" sz="2000" dirty="0">
                <a:latin typeface="宋体" pitchFamily="2" charset="-122"/>
              </a:rPr>
              <a:t>；不成立时标明“否”或“</a:t>
            </a:r>
            <a:r>
              <a:rPr lang="en-US" altLang="zh-CN" sz="2000" dirty="0">
                <a:latin typeface="宋体" pitchFamily="2" charset="-122"/>
              </a:rPr>
              <a:t>N” </a:t>
            </a:r>
          </a:p>
        </p:txBody>
      </p:sp>
      <p:sp>
        <p:nvSpPr>
          <p:cNvPr id="23587" name="Text Box 35"/>
          <p:cNvSpPr txBox="1">
            <a:spLocks noChangeArrowheads="1"/>
          </p:cNvSpPr>
          <p:nvPr/>
        </p:nvSpPr>
        <p:spPr bwMode="auto">
          <a:xfrm>
            <a:off x="4572015" y="4192363"/>
            <a:ext cx="417512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000" dirty="0"/>
              <a:t>连接程序框，表示算法步骤的执行顺序 </a:t>
            </a:r>
          </a:p>
        </p:txBody>
      </p:sp>
      <p:pic>
        <p:nvPicPr>
          <p:cNvPr id="15362" name="Picture 2" descr="C:\Documents and Settings\Administrator\桌面\新建文件夹 (4)\86187637868807736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640" y="0"/>
            <a:ext cx="114300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C:\Documents and Settings\Administrator\桌面\新建文件夹 (4)\86187637868807736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1973" y="282876"/>
            <a:ext cx="114300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C:\Documents and Settings\Administrator\桌面\新建文件夹 (4)\86187637868807736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1083" y="615020"/>
            <a:ext cx="114300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6508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3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235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235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235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23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235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235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235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23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1" dur="80"/>
                                        <p:tgtEl>
                                          <p:spTgt spid="235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2" dur="80"/>
                                        <p:tgtEl>
                                          <p:spTgt spid="235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80"/>
                                        <p:tgtEl>
                                          <p:spTgt spid="235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2000"/>
                                        <p:tgtEl>
                                          <p:spTgt spid="23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8" dur="80"/>
                                        <p:tgtEl>
                                          <p:spTgt spid="235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9" dur="80"/>
                                        <p:tgtEl>
                                          <p:spTgt spid="235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80"/>
                                        <p:tgtEl>
                                          <p:spTgt spid="235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5" dur="2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0" dur="2000"/>
                                        <p:tgtEl>
                                          <p:spTgt spid="23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5" dur="80"/>
                                        <p:tgtEl>
                                          <p:spTgt spid="235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6" dur="80"/>
                                        <p:tgtEl>
                                          <p:spTgt spid="235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80"/>
                                        <p:tgtEl>
                                          <p:spTgt spid="235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/>
      <p:bldP spid="23555" grpId="0" animBg="1"/>
      <p:bldP spid="23556" grpId="0" animBg="1"/>
      <p:bldP spid="23557" grpId="0" animBg="1"/>
      <p:bldP spid="23578" grpId="0"/>
      <p:bldP spid="23579" grpId="0"/>
      <p:bldP spid="23580" grpId="0"/>
      <p:bldP spid="23581" grpId="0"/>
      <p:bldP spid="23582" grpId="0"/>
      <p:bldP spid="23583" grpId="0"/>
      <p:bldP spid="23584" grpId="0"/>
      <p:bldP spid="23585" grpId="0"/>
      <p:bldP spid="23586" grpId="0"/>
      <p:bldP spid="2358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-180975" y="195434"/>
            <a:ext cx="93249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判断一个大于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的整数是否为质数的算法：</a:t>
            </a:r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0" y="951482"/>
            <a:ext cx="82804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第一步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，给定一个大于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的整数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； </a:t>
            </a: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0" y="1437257"/>
            <a:ext cx="5435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第二步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，令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=2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； </a:t>
            </a:r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1" y="1977800"/>
            <a:ext cx="8353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第三步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，用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除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，得到余数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； </a:t>
            </a:r>
          </a:p>
        </p:txBody>
      </p:sp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34924" y="2501020"/>
            <a:ext cx="889317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第四步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，判断“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=0”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是否成立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若是，则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不是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质数，结束算法；否则，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将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值增加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，仍用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表示；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8819" y="3452842"/>
            <a:ext cx="921702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第五步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，判断“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&gt;(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-1)”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是否成立，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若是，则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是质数，结束算法；否则，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返回第三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步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</p:txBody>
      </p:sp>
      <p:pic>
        <p:nvPicPr>
          <p:cNvPr id="16386" name="Picture 2" descr="C:\Documents and Settings\Administrator\桌面\新建文件夹 (4)\338192184517887882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15146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Documents and Settings\Administrator\桌面\新建文件夹 (4)\338192184517887882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8995" y="4138060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C:\Documents and Settings\Administrator\桌面\新建文件夹 (4)\338192184517887882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157" y="4154394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Picture 5" descr="C:\Documents and Settings\Administrator\桌面\新建文件夹 (4)\338192184517887882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13346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C:\Documents and Settings\Administrator\桌面\新建文件夹 (4)\338192184517887882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800" y="415592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1" name="Picture 7" descr="C:\Documents and Settings\Administrator\桌面\新建文件夹 (4)\338192184517887882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61" y="415592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31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  <p:bldP spid="38916" grpId="0"/>
      <p:bldP spid="38917" grpId="0"/>
      <p:bldP spid="38918" grpId="0"/>
      <p:bldP spid="389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Documents and Settings\Administrator\桌面\新建文件夹 (4)\u=4060907217,2718653079&amp;fm=21&amp;gp=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52625" cy="4852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507" name="Group 3"/>
          <p:cNvGrpSpPr>
            <a:grpSpLocks/>
          </p:cNvGrpSpPr>
          <p:nvPr/>
        </p:nvGrpSpPr>
        <p:grpSpPr bwMode="auto">
          <a:xfrm>
            <a:off x="3563938" y="-92612"/>
            <a:ext cx="1079500" cy="470214"/>
            <a:chOff x="3334" y="630"/>
            <a:chExt cx="499" cy="299"/>
          </a:xfrm>
        </p:grpSpPr>
        <p:sp>
          <p:nvSpPr>
            <p:cNvPr id="21508" name="AutoShape 4"/>
            <p:cNvSpPr>
              <a:spLocks noChangeArrowheads="1"/>
            </p:cNvSpPr>
            <p:nvPr/>
          </p:nvSpPr>
          <p:spPr bwMode="auto">
            <a:xfrm>
              <a:off x="3334" y="709"/>
              <a:ext cx="499" cy="220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09" name="Text Box 5"/>
            <p:cNvSpPr txBox="1">
              <a:spLocks noChangeArrowheads="1"/>
            </p:cNvSpPr>
            <p:nvPr/>
          </p:nvSpPr>
          <p:spPr bwMode="auto">
            <a:xfrm>
              <a:off x="3358" y="630"/>
              <a:ext cx="457" cy="2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>
                <a:spcBef>
                  <a:spcPct val="0"/>
                </a:spcBef>
              </a:pPr>
              <a:r>
                <a:rPr lang="en-US" altLang="zh-CN" sz="2800" dirty="0">
                  <a:latin typeface="Times New Roman" pitchFamily="18" charset="0"/>
                </a:rPr>
                <a:t> </a:t>
              </a:r>
              <a:r>
                <a:rPr lang="zh-CN" altLang="en-US" sz="2000" dirty="0">
                  <a:latin typeface="Times New Roman" pitchFamily="18" charset="0"/>
                </a:rPr>
                <a:t>开始</a:t>
              </a:r>
              <a:endParaRPr lang="zh-CN" altLang="en-US" sz="2000" dirty="0"/>
            </a:p>
          </p:txBody>
        </p:sp>
      </p:grpSp>
      <p:grpSp>
        <p:nvGrpSpPr>
          <p:cNvPr id="21510" name="Group 6"/>
          <p:cNvGrpSpPr>
            <a:grpSpLocks/>
          </p:cNvGrpSpPr>
          <p:nvPr/>
        </p:nvGrpSpPr>
        <p:grpSpPr bwMode="auto">
          <a:xfrm>
            <a:off x="3059114" y="3543472"/>
            <a:ext cx="1944687" cy="378619"/>
            <a:chOff x="2109" y="3022"/>
            <a:chExt cx="1019" cy="272"/>
          </a:xfrm>
        </p:grpSpPr>
        <p:sp>
          <p:nvSpPr>
            <p:cNvPr id="21511" name="AutoShape 7"/>
            <p:cNvSpPr>
              <a:spLocks noChangeArrowheads="1"/>
            </p:cNvSpPr>
            <p:nvPr/>
          </p:nvSpPr>
          <p:spPr bwMode="auto">
            <a:xfrm>
              <a:off x="2109" y="3022"/>
              <a:ext cx="1014" cy="272"/>
            </a:xfrm>
            <a:prstGeom prst="diamond">
              <a:avLst/>
            </a:prstGeom>
            <a:noFill/>
            <a:ln w="28575" algn="ctr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2" name="Text Box 8"/>
            <p:cNvSpPr txBox="1">
              <a:spLocks noChangeArrowheads="1"/>
            </p:cNvSpPr>
            <p:nvPr/>
          </p:nvSpPr>
          <p:spPr bwMode="auto">
            <a:xfrm>
              <a:off x="2402" y="3032"/>
              <a:ext cx="726" cy="1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>
                <a:spcBef>
                  <a:spcPct val="0"/>
                </a:spcBef>
              </a:pPr>
              <a:r>
                <a:rPr lang="en-US" altLang="zh-CN" sz="2000" i="1" dirty="0">
                  <a:latin typeface="Times New Roman" pitchFamily="18" charset="0"/>
                </a:rPr>
                <a:t>r</a:t>
              </a:r>
              <a:r>
                <a:rPr lang="en-US" altLang="zh-CN" sz="2000" dirty="0">
                  <a:latin typeface="Times New Roman" pitchFamily="18" charset="0"/>
                </a:rPr>
                <a:t>=0</a:t>
              </a:r>
              <a:r>
                <a:rPr lang="zh-CN" altLang="en-US" sz="2000" dirty="0">
                  <a:latin typeface="Times New Roman" pitchFamily="18" charset="0"/>
                </a:rPr>
                <a:t>？</a:t>
              </a:r>
              <a:endParaRPr lang="zh-CN" altLang="en-US" sz="2000" dirty="0"/>
            </a:p>
          </p:txBody>
        </p:sp>
      </p:grpSp>
      <p:grpSp>
        <p:nvGrpSpPr>
          <p:cNvPr id="21513" name="Group 9"/>
          <p:cNvGrpSpPr>
            <a:grpSpLocks/>
          </p:cNvGrpSpPr>
          <p:nvPr/>
        </p:nvGrpSpPr>
        <p:grpSpPr bwMode="auto">
          <a:xfrm>
            <a:off x="6084888" y="4030266"/>
            <a:ext cx="3059112" cy="377428"/>
            <a:chOff x="3606" y="3385"/>
            <a:chExt cx="1927" cy="317"/>
          </a:xfrm>
        </p:grpSpPr>
        <p:sp>
          <p:nvSpPr>
            <p:cNvPr id="21514" name="AutoShape 10"/>
            <p:cNvSpPr>
              <a:spLocks noChangeArrowheads="1"/>
            </p:cNvSpPr>
            <p:nvPr/>
          </p:nvSpPr>
          <p:spPr bwMode="auto">
            <a:xfrm>
              <a:off x="3606" y="3385"/>
              <a:ext cx="1927" cy="317"/>
            </a:xfrm>
            <a:prstGeom prst="parallelogram">
              <a:avLst>
                <a:gd name="adj" fmla="val 151972"/>
              </a:avLst>
            </a:prstGeom>
            <a:noFill/>
            <a:ln w="28575" algn="ctr">
              <a:solidFill>
                <a:srgbClr val="66FF33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5" name="Text Box 11"/>
            <p:cNvSpPr txBox="1">
              <a:spLocks noChangeArrowheads="1"/>
            </p:cNvSpPr>
            <p:nvPr/>
          </p:nvSpPr>
          <p:spPr bwMode="auto">
            <a:xfrm>
              <a:off x="3923" y="3430"/>
              <a:ext cx="1270" cy="2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66FF33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>
                <a:spcBef>
                  <a:spcPct val="0"/>
                </a:spcBef>
              </a:pPr>
              <a:r>
                <a:rPr lang="zh-CN" altLang="en-US" dirty="0">
                  <a:latin typeface="Times New Roman" pitchFamily="18" charset="0"/>
                </a:rPr>
                <a:t>输出“</a:t>
              </a:r>
              <a:r>
                <a:rPr lang="en-US" altLang="zh-CN" i="1" dirty="0">
                  <a:latin typeface="Times New Roman" pitchFamily="18" charset="0"/>
                </a:rPr>
                <a:t>n</a:t>
              </a:r>
              <a:r>
                <a:rPr lang="zh-CN" altLang="en-US" dirty="0">
                  <a:latin typeface="Times New Roman" pitchFamily="18" charset="0"/>
                </a:rPr>
                <a:t>是质数”</a:t>
              </a:r>
              <a:endParaRPr lang="zh-CN" altLang="en-US" dirty="0"/>
            </a:p>
          </p:txBody>
        </p:sp>
      </p:grpSp>
      <p:grpSp>
        <p:nvGrpSpPr>
          <p:cNvPr id="21516" name="Group 12"/>
          <p:cNvGrpSpPr>
            <a:grpSpLocks/>
          </p:cNvGrpSpPr>
          <p:nvPr/>
        </p:nvGrpSpPr>
        <p:grpSpPr bwMode="auto">
          <a:xfrm>
            <a:off x="1763713" y="4137595"/>
            <a:ext cx="4608512" cy="378619"/>
            <a:chOff x="1292" y="3294"/>
            <a:chExt cx="2042" cy="317"/>
          </a:xfrm>
        </p:grpSpPr>
        <p:sp>
          <p:nvSpPr>
            <p:cNvPr id="21517" name="AutoShape 13"/>
            <p:cNvSpPr>
              <a:spLocks noChangeArrowheads="1"/>
            </p:cNvSpPr>
            <p:nvPr/>
          </p:nvSpPr>
          <p:spPr bwMode="auto">
            <a:xfrm>
              <a:off x="1292" y="3294"/>
              <a:ext cx="2042" cy="317"/>
            </a:xfrm>
            <a:prstGeom prst="parallelogram">
              <a:avLst>
                <a:gd name="adj" fmla="val 161041"/>
              </a:avLst>
            </a:prstGeom>
            <a:noFill/>
            <a:ln w="28575" algn="ctr">
              <a:solidFill>
                <a:srgbClr val="66FF33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8" name="Text Box 14"/>
            <p:cNvSpPr txBox="1">
              <a:spLocks noChangeArrowheads="1"/>
            </p:cNvSpPr>
            <p:nvPr/>
          </p:nvSpPr>
          <p:spPr bwMode="auto">
            <a:xfrm>
              <a:off x="1618" y="3339"/>
              <a:ext cx="1618" cy="2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66FF33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>
                <a:spcBef>
                  <a:spcPct val="0"/>
                </a:spcBef>
              </a:pPr>
              <a:r>
                <a:rPr lang="zh-CN" altLang="en-US" sz="2000" dirty="0">
                  <a:latin typeface="Times New Roman" pitchFamily="18" charset="0"/>
                </a:rPr>
                <a:t>输出“</a:t>
              </a:r>
              <a:r>
                <a:rPr lang="en-US" altLang="zh-CN" sz="2000" i="1" dirty="0">
                  <a:latin typeface="Times New Roman" pitchFamily="18" charset="0"/>
                </a:rPr>
                <a:t>n</a:t>
              </a:r>
              <a:r>
                <a:rPr lang="zh-CN" altLang="en-US" sz="2000" dirty="0">
                  <a:latin typeface="Times New Roman" pitchFamily="18" charset="0"/>
                </a:rPr>
                <a:t>不是质数”</a:t>
              </a:r>
              <a:endParaRPr lang="zh-CN" altLang="en-US" sz="2000" dirty="0"/>
            </a:p>
          </p:txBody>
        </p:sp>
      </p:grpSp>
      <p:grpSp>
        <p:nvGrpSpPr>
          <p:cNvPr id="21519" name="Group 15"/>
          <p:cNvGrpSpPr>
            <a:grpSpLocks/>
          </p:cNvGrpSpPr>
          <p:nvPr/>
        </p:nvGrpSpPr>
        <p:grpSpPr bwMode="auto">
          <a:xfrm>
            <a:off x="2555082" y="1559141"/>
            <a:ext cx="3097212" cy="540544"/>
            <a:chOff x="1881" y="1335"/>
            <a:chExt cx="1407" cy="384"/>
          </a:xfrm>
        </p:grpSpPr>
        <p:grpSp>
          <p:nvGrpSpPr>
            <p:cNvPr id="21520" name="Group 16"/>
            <p:cNvGrpSpPr>
              <a:grpSpLocks/>
            </p:cNvGrpSpPr>
            <p:nvPr/>
          </p:nvGrpSpPr>
          <p:grpSpPr bwMode="auto">
            <a:xfrm>
              <a:off x="1881" y="1480"/>
              <a:ext cx="1407" cy="239"/>
              <a:chOff x="4195" y="2750"/>
              <a:chExt cx="1361" cy="239"/>
            </a:xfrm>
          </p:grpSpPr>
          <p:sp>
            <p:nvSpPr>
              <p:cNvPr id="21521" name="Rectangle 17"/>
              <p:cNvSpPr>
                <a:spLocks noChangeArrowheads="1"/>
              </p:cNvSpPr>
              <p:nvPr/>
            </p:nvSpPr>
            <p:spPr bwMode="auto">
              <a:xfrm>
                <a:off x="4195" y="2750"/>
                <a:ext cx="1361" cy="239"/>
              </a:xfrm>
              <a:prstGeom prst="rect">
                <a:avLst/>
              </a:prstGeom>
              <a:noFill/>
              <a:ln w="28575" algn="ctr">
                <a:solidFill>
                  <a:srgbClr val="FF33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22" name="Text Box 18"/>
              <p:cNvSpPr txBox="1">
                <a:spLocks noChangeArrowheads="1"/>
              </p:cNvSpPr>
              <p:nvPr/>
            </p:nvSpPr>
            <p:spPr bwMode="auto">
              <a:xfrm>
                <a:off x="4231" y="2750"/>
                <a:ext cx="1234" cy="2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FF33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>
                  <a:spcBef>
                    <a:spcPct val="0"/>
                  </a:spcBef>
                </a:pPr>
                <a:r>
                  <a:rPr lang="zh-CN" altLang="en-US" sz="2000" dirty="0">
                    <a:latin typeface="Times New Roman" pitchFamily="18" charset="0"/>
                  </a:rPr>
                  <a:t>求</a:t>
                </a:r>
                <a:r>
                  <a:rPr lang="en-US" altLang="zh-CN" sz="2000" i="1" dirty="0">
                    <a:latin typeface="Times New Roman" pitchFamily="18" charset="0"/>
                  </a:rPr>
                  <a:t>n</a:t>
                </a:r>
                <a:r>
                  <a:rPr lang="zh-CN" altLang="en-US" sz="2000" dirty="0">
                    <a:latin typeface="Times New Roman" pitchFamily="18" charset="0"/>
                  </a:rPr>
                  <a:t>除以</a:t>
                </a:r>
                <a:r>
                  <a:rPr lang="en-US" altLang="zh-CN" sz="2000" i="1" dirty="0">
                    <a:latin typeface="Times New Roman" pitchFamily="18" charset="0"/>
                  </a:rPr>
                  <a:t>i</a:t>
                </a:r>
                <a:r>
                  <a:rPr lang="zh-CN" altLang="en-US" sz="2000" dirty="0">
                    <a:latin typeface="Times New Roman" pitchFamily="18" charset="0"/>
                  </a:rPr>
                  <a:t>的余数</a:t>
                </a:r>
                <a:r>
                  <a:rPr lang="en-US" altLang="zh-CN" sz="2000" i="1" dirty="0">
                    <a:latin typeface="Times New Roman" pitchFamily="18" charset="0"/>
                  </a:rPr>
                  <a:t>r</a:t>
                </a:r>
                <a:endParaRPr lang="en-US" altLang="zh-CN" sz="2000" i="1" dirty="0"/>
              </a:p>
            </p:txBody>
          </p:sp>
        </p:grpSp>
        <p:sp>
          <p:nvSpPr>
            <p:cNvPr id="21523" name="Line 19"/>
            <p:cNvSpPr>
              <a:spLocks noChangeShapeType="1"/>
            </p:cNvSpPr>
            <p:nvPr/>
          </p:nvSpPr>
          <p:spPr bwMode="auto">
            <a:xfrm>
              <a:off x="2589" y="1335"/>
              <a:ext cx="0" cy="136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24" name="Group 20"/>
          <p:cNvGrpSpPr>
            <a:grpSpLocks/>
          </p:cNvGrpSpPr>
          <p:nvPr/>
        </p:nvGrpSpPr>
        <p:grpSpPr bwMode="auto">
          <a:xfrm>
            <a:off x="3563938" y="1006080"/>
            <a:ext cx="1079500" cy="540544"/>
            <a:chOff x="2336" y="1008"/>
            <a:chExt cx="499" cy="317"/>
          </a:xfrm>
        </p:grpSpPr>
        <p:grpSp>
          <p:nvGrpSpPr>
            <p:cNvPr id="21525" name="Group 21"/>
            <p:cNvGrpSpPr>
              <a:grpSpLocks/>
            </p:cNvGrpSpPr>
            <p:nvPr/>
          </p:nvGrpSpPr>
          <p:grpSpPr bwMode="auto">
            <a:xfrm>
              <a:off x="2336" y="1108"/>
              <a:ext cx="499" cy="217"/>
              <a:chOff x="2290" y="1580"/>
              <a:chExt cx="499" cy="217"/>
            </a:xfrm>
          </p:grpSpPr>
          <p:sp>
            <p:nvSpPr>
              <p:cNvPr id="21526" name="Rectangle 22"/>
              <p:cNvSpPr>
                <a:spLocks noChangeArrowheads="1"/>
              </p:cNvSpPr>
              <p:nvPr/>
            </p:nvSpPr>
            <p:spPr bwMode="auto">
              <a:xfrm>
                <a:off x="2290" y="1623"/>
                <a:ext cx="499" cy="174"/>
              </a:xfrm>
              <a:prstGeom prst="rect">
                <a:avLst/>
              </a:prstGeom>
              <a:noFill/>
              <a:ln w="28575" algn="ctr">
                <a:solidFill>
                  <a:srgbClr val="FF33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27" name="Text Box 23"/>
              <p:cNvSpPr txBox="1">
                <a:spLocks noChangeArrowheads="1"/>
              </p:cNvSpPr>
              <p:nvPr/>
            </p:nvSpPr>
            <p:spPr bwMode="auto">
              <a:xfrm>
                <a:off x="2389" y="1580"/>
                <a:ext cx="381" cy="1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FF33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>
                  <a:spcBef>
                    <a:spcPct val="0"/>
                  </a:spcBef>
                </a:pPr>
                <a:r>
                  <a:rPr lang="en-US" altLang="zh-CN" sz="2000" i="1" dirty="0">
                    <a:latin typeface="Times New Roman" pitchFamily="18" charset="0"/>
                  </a:rPr>
                  <a:t>i</a:t>
                </a:r>
                <a:r>
                  <a:rPr lang="en-US" altLang="zh-CN" sz="2000" dirty="0">
                    <a:latin typeface="Times New Roman" pitchFamily="18" charset="0"/>
                  </a:rPr>
                  <a:t>=2</a:t>
                </a:r>
                <a:endParaRPr lang="en-US" altLang="zh-CN" sz="2000" dirty="0"/>
              </a:p>
            </p:txBody>
          </p:sp>
        </p:grpSp>
        <p:sp>
          <p:nvSpPr>
            <p:cNvPr id="21528" name="Line 24"/>
            <p:cNvSpPr>
              <a:spLocks noChangeShapeType="1"/>
            </p:cNvSpPr>
            <p:nvPr/>
          </p:nvSpPr>
          <p:spPr bwMode="auto">
            <a:xfrm>
              <a:off x="2589" y="1008"/>
              <a:ext cx="0" cy="136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29" name="Group 25"/>
          <p:cNvGrpSpPr>
            <a:grpSpLocks/>
          </p:cNvGrpSpPr>
          <p:nvPr/>
        </p:nvGrpSpPr>
        <p:grpSpPr bwMode="auto">
          <a:xfrm>
            <a:off x="2987676" y="411958"/>
            <a:ext cx="2087563" cy="594122"/>
            <a:chOff x="2109" y="627"/>
            <a:chExt cx="907" cy="363"/>
          </a:xfrm>
        </p:grpSpPr>
        <p:grpSp>
          <p:nvGrpSpPr>
            <p:cNvPr id="21530" name="Group 26"/>
            <p:cNvGrpSpPr>
              <a:grpSpLocks/>
            </p:cNvGrpSpPr>
            <p:nvPr/>
          </p:nvGrpSpPr>
          <p:grpSpPr bwMode="auto">
            <a:xfrm>
              <a:off x="2109" y="763"/>
              <a:ext cx="907" cy="227"/>
              <a:chOff x="4500" y="12204"/>
              <a:chExt cx="1440" cy="468"/>
            </a:xfrm>
          </p:grpSpPr>
          <p:sp>
            <p:nvSpPr>
              <p:cNvPr id="21531" name="AutoShape 27"/>
              <p:cNvSpPr>
                <a:spLocks noChangeArrowheads="1"/>
              </p:cNvSpPr>
              <p:nvPr/>
            </p:nvSpPr>
            <p:spPr bwMode="auto">
              <a:xfrm>
                <a:off x="4500" y="12204"/>
                <a:ext cx="1440" cy="468"/>
              </a:xfrm>
              <a:prstGeom prst="parallelogram">
                <a:avLst>
                  <a:gd name="adj" fmla="val 76923"/>
                </a:avLst>
              </a:prstGeom>
              <a:noFill/>
              <a:ln w="28575" algn="ctr">
                <a:solidFill>
                  <a:srgbClr val="66FF33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32" name="Text Box 28"/>
              <p:cNvSpPr txBox="1">
                <a:spLocks noChangeArrowheads="1"/>
              </p:cNvSpPr>
              <p:nvPr/>
            </p:nvSpPr>
            <p:spPr bwMode="auto">
              <a:xfrm>
                <a:off x="4770" y="12204"/>
                <a:ext cx="1080" cy="4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rgbClr val="66FF3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>
                  <a:spcBef>
                    <a:spcPct val="0"/>
                  </a:spcBef>
                </a:pPr>
                <a:r>
                  <a:rPr lang="zh-CN" altLang="en-US" sz="2000" dirty="0">
                    <a:latin typeface="Times New Roman" pitchFamily="18" charset="0"/>
                  </a:rPr>
                  <a:t>输入</a:t>
                </a:r>
                <a:r>
                  <a:rPr lang="en-US" altLang="zh-CN" sz="2000" i="1" dirty="0">
                    <a:latin typeface="Times New Roman" pitchFamily="18" charset="0"/>
                  </a:rPr>
                  <a:t>n</a:t>
                </a:r>
                <a:endParaRPr lang="en-US" altLang="zh-CN" sz="2000" i="1" dirty="0"/>
              </a:p>
            </p:txBody>
          </p:sp>
        </p:grpSp>
        <p:sp>
          <p:nvSpPr>
            <p:cNvPr id="21533" name="Line 29"/>
            <p:cNvSpPr>
              <a:spLocks noChangeShapeType="1"/>
            </p:cNvSpPr>
            <p:nvPr/>
          </p:nvSpPr>
          <p:spPr bwMode="auto">
            <a:xfrm>
              <a:off x="2608" y="627"/>
              <a:ext cx="0" cy="136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34" name="Group 30"/>
          <p:cNvGrpSpPr>
            <a:grpSpLocks/>
          </p:cNvGrpSpPr>
          <p:nvPr/>
        </p:nvGrpSpPr>
        <p:grpSpPr bwMode="auto">
          <a:xfrm>
            <a:off x="1949654" y="2031207"/>
            <a:ext cx="4349126" cy="540544"/>
            <a:chOff x="1504" y="1706"/>
            <a:chExt cx="2165" cy="409"/>
          </a:xfrm>
        </p:grpSpPr>
        <p:grpSp>
          <p:nvGrpSpPr>
            <p:cNvPr id="21535" name="Group 31"/>
            <p:cNvGrpSpPr>
              <a:grpSpLocks/>
            </p:cNvGrpSpPr>
            <p:nvPr/>
          </p:nvGrpSpPr>
          <p:grpSpPr bwMode="auto">
            <a:xfrm>
              <a:off x="1504" y="1842"/>
              <a:ext cx="2165" cy="273"/>
              <a:chOff x="4147" y="2432"/>
              <a:chExt cx="1237" cy="464"/>
            </a:xfrm>
          </p:grpSpPr>
          <p:sp>
            <p:nvSpPr>
              <p:cNvPr id="21536" name="Text Box 32"/>
              <p:cNvSpPr txBox="1">
                <a:spLocks noChangeArrowheads="1"/>
              </p:cNvSpPr>
              <p:nvPr/>
            </p:nvSpPr>
            <p:spPr bwMode="auto">
              <a:xfrm>
                <a:off x="4203" y="2432"/>
                <a:ext cx="1081" cy="3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FF33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>
                  <a:spcBef>
                    <a:spcPct val="0"/>
                  </a:spcBef>
                </a:pPr>
                <a:r>
                  <a:rPr lang="en-US" altLang="zh-CN" sz="2000" i="1" dirty="0">
                    <a:latin typeface="Times New Roman" pitchFamily="18" charset="0"/>
                  </a:rPr>
                  <a:t>i</a:t>
                </a:r>
                <a:r>
                  <a:rPr lang="zh-CN" altLang="en-US" sz="2000" dirty="0">
                    <a:latin typeface="Times New Roman" pitchFamily="18" charset="0"/>
                  </a:rPr>
                  <a:t>的值增加</a:t>
                </a:r>
                <a:r>
                  <a:rPr lang="en-US" altLang="zh-CN" sz="2000" dirty="0">
                    <a:latin typeface="Times New Roman" pitchFamily="18" charset="0"/>
                  </a:rPr>
                  <a:t>1</a:t>
                </a:r>
                <a:r>
                  <a:rPr lang="zh-CN" altLang="en-US" sz="2000" dirty="0">
                    <a:latin typeface="Times New Roman" pitchFamily="18" charset="0"/>
                  </a:rPr>
                  <a:t>，仍用</a:t>
                </a:r>
                <a:r>
                  <a:rPr lang="en-US" altLang="zh-CN" sz="2000" i="1" dirty="0">
                    <a:latin typeface="Times New Roman" pitchFamily="18" charset="0"/>
                  </a:rPr>
                  <a:t>i</a:t>
                </a:r>
                <a:r>
                  <a:rPr lang="zh-CN" altLang="en-US" sz="2000" dirty="0">
                    <a:latin typeface="Times New Roman" pitchFamily="18" charset="0"/>
                  </a:rPr>
                  <a:t>表示</a:t>
                </a:r>
                <a:endParaRPr lang="zh-CN" altLang="en-US" sz="2000" dirty="0"/>
              </a:p>
            </p:txBody>
          </p:sp>
          <p:sp>
            <p:nvSpPr>
              <p:cNvPr id="21537" name="Rectangle 33"/>
              <p:cNvSpPr>
                <a:spLocks noChangeArrowheads="1"/>
              </p:cNvSpPr>
              <p:nvPr/>
            </p:nvSpPr>
            <p:spPr bwMode="auto">
              <a:xfrm>
                <a:off x="4147" y="2442"/>
                <a:ext cx="1237" cy="454"/>
              </a:xfrm>
              <a:prstGeom prst="rect">
                <a:avLst/>
              </a:prstGeom>
              <a:noFill/>
              <a:ln w="28575" algn="ctr">
                <a:solidFill>
                  <a:srgbClr val="FF33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1538" name="Line 34"/>
            <p:cNvSpPr>
              <a:spLocks noChangeShapeType="1"/>
            </p:cNvSpPr>
            <p:nvPr/>
          </p:nvSpPr>
          <p:spPr bwMode="auto">
            <a:xfrm>
              <a:off x="2562" y="1706"/>
              <a:ext cx="0" cy="136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39" name="Group 35"/>
          <p:cNvGrpSpPr>
            <a:grpSpLocks/>
          </p:cNvGrpSpPr>
          <p:nvPr/>
        </p:nvGrpSpPr>
        <p:grpSpPr bwMode="auto">
          <a:xfrm>
            <a:off x="2411445" y="2499122"/>
            <a:ext cx="3311525" cy="809625"/>
            <a:chOff x="1809" y="2124"/>
            <a:chExt cx="1497" cy="599"/>
          </a:xfrm>
        </p:grpSpPr>
        <p:grpSp>
          <p:nvGrpSpPr>
            <p:cNvPr id="21540" name="Group 36"/>
            <p:cNvGrpSpPr>
              <a:grpSpLocks/>
            </p:cNvGrpSpPr>
            <p:nvPr/>
          </p:nvGrpSpPr>
          <p:grpSpPr bwMode="auto">
            <a:xfrm>
              <a:off x="1809" y="2269"/>
              <a:ext cx="1497" cy="454"/>
              <a:chOff x="0" y="1162"/>
              <a:chExt cx="1633" cy="771"/>
            </a:xfrm>
          </p:grpSpPr>
          <p:sp>
            <p:nvSpPr>
              <p:cNvPr id="21541" name="AutoShape 37"/>
              <p:cNvSpPr>
                <a:spLocks noChangeArrowheads="1"/>
              </p:cNvSpPr>
              <p:nvPr/>
            </p:nvSpPr>
            <p:spPr bwMode="auto">
              <a:xfrm>
                <a:off x="0" y="1162"/>
                <a:ext cx="1633" cy="771"/>
              </a:xfrm>
              <a:prstGeom prst="diamond">
                <a:avLst/>
              </a:prstGeom>
              <a:noFill/>
              <a:ln w="28575" algn="ctr">
                <a:solidFill>
                  <a:schemeClr val="hlink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42" name="Text Box 38"/>
              <p:cNvSpPr txBox="1">
                <a:spLocks noChangeArrowheads="1"/>
              </p:cNvSpPr>
              <p:nvPr/>
            </p:nvSpPr>
            <p:spPr bwMode="auto">
              <a:xfrm>
                <a:off x="286" y="1377"/>
                <a:ext cx="1315" cy="2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hlink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>
                  <a:spcBef>
                    <a:spcPct val="0"/>
                  </a:spcBef>
                </a:pPr>
                <a:r>
                  <a:rPr lang="en-US" altLang="zh-CN" sz="2000" i="1" dirty="0">
                    <a:latin typeface="+mn-lt"/>
                  </a:rPr>
                  <a:t>i</a:t>
                </a:r>
                <a:r>
                  <a:rPr lang="en-US" altLang="zh-CN" sz="2000" dirty="0">
                    <a:latin typeface="Times New Roman" pitchFamily="18" charset="0"/>
                  </a:rPr>
                  <a:t>&gt;</a:t>
                </a:r>
                <a:r>
                  <a:rPr lang="en-US" altLang="zh-CN" sz="2000" i="1" dirty="0">
                    <a:latin typeface="+mn-lt"/>
                  </a:rPr>
                  <a:t>n</a:t>
                </a:r>
                <a:r>
                  <a:rPr lang="en-US" altLang="zh-CN" sz="2000" dirty="0">
                    <a:latin typeface="宋体" pitchFamily="2" charset="-122"/>
                  </a:rPr>
                  <a:t>-1</a:t>
                </a:r>
                <a:r>
                  <a:rPr lang="zh-CN" altLang="en-US" sz="2000" dirty="0">
                    <a:latin typeface="宋体" pitchFamily="2" charset="-122"/>
                  </a:rPr>
                  <a:t>或</a:t>
                </a:r>
                <a:r>
                  <a:rPr lang="en-US" altLang="zh-CN" sz="2000" i="1" dirty="0">
                    <a:latin typeface="+mn-lt"/>
                  </a:rPr>
                  <a:t>r</a:t>
                </a:r>
                <a:r>
                  <a:rPr lang="en-US" altLang="zh-CN" sz="2000" dirty="0">
                    <a:latin typeface="宋体" pitchFamily="2" charset="-122"/>
                  </a:rPr>
                  <a:t>=0</a:t>
                </a:r>
                <a:r>
                  <a:rPr lang="zh-CN" altLang="en-US" sz="2000" dirty="0">
                    <a:latin typeface="宋体" pitchFamily="2" charset="-122"/>
                  </a:rPr>
                  <a:t>？</a:t>
                </a:r>
              </a:p>
            </p:txBody>
          </p:sp>
        </p:grpSp>
        <p:sp>
          <p:nvSpPr>
            <p:cNvPr id="21543" name="Line 39"/>
            <p:cNvSpPr>
              <a:spLocks noChangeShapeType="1"/>
            </p:cNvSpPr>
            <p:nvPr/>
          </p:nvSpPr>
          <p:spPr bwMode="auto">
            <a:xfrm>
              <a:off x="2562" y="2124"/>
              <a:ext cx="0" cy="136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44" name="Group 40"/>
          <p:cNvGrpSpPr>
            <a:grpSpLocks/>
          </p:cNvGrpSpPr>
          <p:nvPr/>
        </p:nvGrpSpPr>
        <p:grpSpPr bwMode="auto">
          <a:xfrm>
            <a:off x="4067175" y="3219450"/>
            <a:ext cx="439738" cy="285750"/>
            <a:chOff x="2562" y="2659"/>
            <a:chExt cx="277" cy="240"/>
          </a:xfrm>
        </p:grpSpPr>
        <p:sp>
          <p:nvSpPr>
            <p:cNvPr id="21545" name="Text Box 41"/>
            <p:cNvSpPr txBox="1">
              <a:spLocks noChangeArrowheads="1"/>
            </p:cNvSpPr>
            <p:nvPr/>
          </p:nvSpPr>
          <p:spPr bwMode="auto">
            <a:xfrm>
              <a:off x="2562" y="2659"/>
              <a:ext cx="277" cy="2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>
                <a:spcBef>
                  <a:spcPct val="0"/>
                </a:spcBef>
              </a:pPr>
              <a:r>
                <a:rPr lang="zh-CN" altLang="en-US" sz="2000" dirty="0">
                  <a:latin typeface="Times New Roman" pitchFamily="18" charset="0"/>
                </a:rPr>
                <a:t>是</a:t>
              </a:r>
              <a:endParaRPr lang="zh-CN" altLang="en-US" sz="2000" dirty="0"/>
            </a:p>
          </p:txBody>
        </p:sp>
        <p:sp>
          <p:nvSpPr>
            <p:cNvPr id="21546" name="Line 42"/>
            <p:cNvSpPr>
              <a:spLocks noChangeShapeType="1"/>
            </p:cNvSpPr>
            <p:nvPr/>
          </p:nvSpPr>
          <p:spPr bwMode="auto">
            <a:xfrm>
              <a:off x="2562" y="2750"/>
              <a:ext cx="0" cy="136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47" name="Group 43"/>
          <p:cNvGrpSpPr>
            <a:grpSpLocks/>
          </p:cNvGrpSpPr>
          <p:nvPr/>
        </p:nvGrpSpPr>
        <p:grpSpPr bwMode="auto">
          <a:xfrm>
            <a:off x="4067175" y="3759996"/>
            <a:ext cx="482600" cy="322660"/>
            <a:chOff x="2544" y="3050"/>
            <a:chExt cx="304" cy="271"/>
          </a:xfrm>
        </p:grpSpPr>
        <p:sp>
          <p:nvSpPr>
            <p:cNvPr id="21548" name="Text Box 44"/>
            <p:cNvSpPr txBox="1">
              <a:spLocks noChangeArrowheads="1"/>
            </p:cNvSpPr>
            <p:nvPr/>
          </p:nvSpPr>
          <p:spPr bwMode="auto">
            <a:xfrm>
              <a:off x="2571" y="3050"/>
              <a:ext cx="277" cy="2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>
                <a:spcBef>
                  <a:spcPct val="0"/>
                </a:spcBef>
              </a:pPr>
              <a:r>
                <a:rPr lang="zh-CN" altLang="en-US" sz="2000" dirty="0">
                  <a:latin typeface="Times New Roman" pitchFamily="18" charset="0"/>
                </a:rPr>
                <a:t>是</a:t>
              </a:r>
              <a:endParaRPr lang="zh-CN" altLang="en-US" sz="2000" dirty="0"/>
            </a:p>
          </p:txBody>
        </p:sp>
        <p:sp>
          <p:nvSpPr>
            <p:cNvPr id="21549" name="Line 45"/>
            <p:cNvSpPr>
              <a:spLocks noChangeShapeType="1"/>
            </p:cNvSpPr>
            <p:nvPr/>
          </p:nvSpPr>
          <p:spPr bwMode="auto">
            <a:xfrm>
              <a:off x="2544" y="3185"/>
              <a:ext cx="0" cy="136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50" name="Group 46"/>
          <p:cNvGrpSpPr>
            <a:grpSpLocks/>
          </p:cNvGrpSpPr>
          <p:nvPr/>
        </p:nvGrpSpPr>
        <p:grpSpPr bwMode="auto">
          <a:xfrm>
            <a:off x="3708745" y="4602957"/>
            <a:ext cx="1152525" cy="540544"/>
            <a:chOff x="2281" y="3657"/>
            <a:chExt cx="635" cy="372"/>
          </a:xfrm>
        </p:grpSpPr>
        <p:grpSp>
          <p:nvGrpSpPr>
            <p:cNvPr id="21551" name="Group 47"/>
            <p:cNvGrpSpPr>
              <a:grpSpLocks/>
            </p:cNvGrpSpPr>
            <p:nvPr/>
          </p:nvGrpSpPr>
          <p:grpSpPr bwMode="auto">
            <a:xfrm>
              <a:off x="2281" y="3784"/>
              <a:ext cx="635" cy="245"/>
              <a:chOff x="2245" y="3793"/>
              <a:chExt cx="635" cy="245"/>
            </a:xfrm>
          </p:grpSpPr>
          <p:sp>
            <p:nvSpPr>
              <p:cNvPr id="21552" name="AutoShape 48"/>
              <p:cNvSpPr>
                <a:spLocks noChangeArrowheads="1"/>
              </p:cNvSpPr>
              <p:nvPr/>
            </p:nvSpPr>
            <p:spPr bwMode="auto">
              <a:xfrm>
                <a:off x="2245" y="3811"/>
                <a:ext cx="499" cy="227"/>
              </a:xfrm>
              <a:prstGeom prst="roundRect">
                <a:avLst>
                  <a:gd name="adj" fmla="val 16667"/>
                </a:avLst>
              </a:prstGeom>
              <a:noFill/>
              <a:ln w="28575" algn="ctr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53" name="Text Box 49"/>
              <p:cNvSpPr txBox="1">
                <a:spLocks noChangeArrowheads="1"/>
              </p:cNvSpPr>
              <p:nvPr/>
            </p:nvSpPr>
            <p:spPr bwMode="auto">
              <a:xfrm>
                <a:off x="2245" y="3793"/>
                <a:ext cx="635" cy="2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>
                  <a:spcBef>
                    <a:spcPct val="0"/>
                  </a:spcBef>
                </a:pPr>
                <a:r>
                  <a:rPr lang="zh-CN" altLang="en-US" sz="2000" dirty="0">
                    <a:latin typeface="Times New Roman" pitchFamily="18" charset="0"/>
                  </a:rPr>
                  <a:t>结束</a:t>
                </a:r>
                <a:endParaRPr lang="zh-CN" altLang="en-US" sz="2000" dirty="0"/>
              </a:p>
            </p:txBody>
          </p:sp>
        </p:grpSp>
        <p:sp>
          <p:nvSpPr>
            <p:cNvPr id="21554" name="Line 50"/>
            <p:cNvSpPr>
              <a:spLocks noChangeShapeType="1"/>
            </p:cNvSpPr>
            <p:nvPr/>
          </p:nvSpPr>
          <p:spPr bwMode="auto">
            <a:xfrm>
              <a:off x="2517" y="3657"/>
              <a:ext cx="0" cy="136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69" name="Group 65"/>
          <p:cNvGrpSpPr>
            <a:grpSpLocks/>
          </p:cNvGrpSpPr>
          <p:nvPr/>
        </p:nvGrpSpPr>
        <p:grpSpPr bwMode="auto">
          <a:xfrm>
            <a:off x="5580063" y="1869281"/>
            <a:ext cx="2679700" cy="1134666"/>
            <a:chOff x="3515" y="1570"/>
            <a:chExt cx="1688" cy="953"/>
          </a:xfrm>
        </p:grpSpPr>
        <p:sp>
          <p:nvSpPr>
            <p:cNvPr id="21556" name="Text Box 52"/>
            <p:cNvSpPr txBox="1">
              <a:spLocks noChangeArrowheads="1"/>
            </p:cNvSpPr>
            <p:nvPr/>
          </p:nvSpPr>
          <p:spPr bwMode="auto">
            <a:xfrm>
              <a:off x="4377" y="2205"/>
              <a:ext cx="276" cy="2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>
                <a:spcBef>
                  <a:spcPct val="0"/>
                </a:spcBef>
              </a:pPr>
              <a:r>
                <a:rPr lang="zh-CN" altLang="en-US" sz="2000" dirty="0">
                  <a:latin typeface="Times New Roman" pitchFamily="18" charset="0"/>
                </a:rPr>
                <a:t>否</a:t>
              </a:r>
              <a:endParaRPr lang="zh-CN" altLang="en-US" sz="2000" dirty="0"/>
            </a:p>
          </p:txBody>
        </p:sp>
        <p:sp>
          <p:nvSpPr>
            <p:cNvPr id="21558" name="Line 54"/>
            <p:cNvSpPr>
              <a:spLocks noChangeShapeType="1"/>
            </p:cNvSpPr>
            <p:nvPr/>
          </p:nvSpPr>
          <p:spPr bwMode="auto">
            <a:xfrm>
              <a:off x="3606" y="2523"/>
              <a:ext cx="1597" cy="0"/>
            </a:xfrm>
            <a:prstGeom prst="line">
              <a:avLst/>
            </a:prstGeom>
            <a:noFill/>
            <a:ln w="19050">
              <a:solidFill>
                <a:srgbClr val="FF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9" name="Line 55"/>
            <p:cNvSpPr>
              <a:spLocks noChangeShapeType="1"/>
            </p:cNvSpPr>
            <p:nvPr/>
          </p:nvSpPr>
          <p:spPr bwMode="auto">
            <a:xfrm flipV="1">
              <a:off x="5193" y="1570"/>
              <a:ext cx="0" cy="945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0" name="Line 56"/>
            <p:cNvSpPr>
              <a:spLocks noChangeShapeType="1"/>
            </p:cNvSpPr>
            <p:nvPr/>
          </p:nvSpPr>
          <p:spPr bwMode="auto">
            <a:xfrm>
              <a:off x="3515" y="1585"/>
              <a:ext cx="1678" cy="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 type="arrow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61" name="Group 57"/>
          <p:cNvGrpSpPr>
            <a:grpSpLocks/>
          </p:cNvGrpSpPr>
          <p:nvPr/>
        </p:nvGrpSpPr>
        <p:grpSpPr bwMode="auto">
          <a:xfrm>
            <a:off x="4932363" y="3436316"/>
            <a:ext cx="2952750" cy="636985"/>
            <a:chOff x="3061" y="2759"/>
            <a:chExt cx="1633" cy="535"/>
          </a:xfrm>
        </p:grpSpPr>
        <p:sp>
          <p:nvSpPr>
            <p:cNvPr id="21562" name="Text Box 58"/>
            <p:cNvSpPr txBox="1">
              <a:spLocks noChangeArrowheads="1"/>
            </p:cNvSpPr>
            <p:nvPr/>
          </p:nvSpPr>
          <p:spPr bwMode="auto">
            <a:xfrm>
              <a:off x="3486" y="2759"/>
              <a:ext cx="276" cy="2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>
                <a:spcBef>
                  <a:spcPct val="0"/>
                </a:spcBef>
              </a:pPr>
              <a:r>
                <a:rPr lang="zh-CN" altLang="en-US" sz="2000" dirty="0">
                  <a:latin typeface="Times New Roman" pitchFamily="18" charset="0"/>
                </a:rPr>
                <a:t>否</a:t>
              </a:r>
              <a:endParaRPr lang="zh-CN" altLang="en-US" sz="2000" dirty="0"/>
            </a:p>
          </p:txBody>
        </p:sp>
        <p:grpSp>
          <p:nvGrpSpPr>
            <p:cNvPr id="21563" name="Group 59"/>
            <p:cNvGrpSpPr>
              <a:grpSpLocks/>
            </p:cNvGrpSpPr>
            <p:nvPr/>
          </p:nvGrpSpPr>
          <p:grpSpPr bwMode="auto">
            <a:xfrm>
              <a:off x="3061" y="3022"/>
              <a:ext cx="1633" cy="272"/>
              <a:chOff x="3061" y="3022"/>
              <a:chExt cx="1633" cy="272"/>
            </a:xfrm>
          </p:grpSpPr>
          <p:sp>
            <p:nvSpPr>
              <p:cNvPr id="21564" name="Line 60"/>
              <p:cNvSpPr>
                <a:spLocks noChangeShapeType="1"/>
              </p:cNvSpPr>
              <p:nvPr/>
            </p:nvSpPr>
            <p:spPr bwMode="auto">
              <a:xfrm>
                <a:off x="3061" y="3022"/>
                <a:ext cx="1633" cy="0"/>
              </a:xfrm>
              <a:prstGeom prst="line">
                <a:avLst/>
              </a:prstGeom>
              <a:noFill/>
              <a:ln w="2857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65" name="Line 61"/>
              <p:cNvSpPr>
                <a:spLocks noChangeShapeType="1"/>
              </p:cNvSpPr>
              <p:nvPr/>
            </p:nvSpPr>
            <p:spPr bwMode="auto">
              <a:xfrm>
                <a:off x="4694" y="3022"/>
                <a:ext cx="0" cy="272"/>
              </a:xfrm>
              <a:prstGeom prst="line">
                <a:avLst/>
              </a:prstGeom>
              <a:noFill/>
              <a:ln w="28575">
                <a:solidFill>
                  <a:srgbClr val="FFFF00"/>
                </a:solidFill>
                <a:round/>
                <a:headE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1566" name="Group 62"/>
          <p:cNvGrpSpPr>
            <a:grpSpLocks/>
          </p:cNvGrpSpPr>
          <p:nvPr/>
        </p:nvGrpSpPr>
        <p:grpSpPr bwMode="auto">
          <a:xfrm>
            <a:off x="4211654" y="4462463"/>
            <a:ext cx="3673475" cy="161925"/>
            <a:chOff x="2517" y="3612"/>
            <a:chExt cx="2177" cy="136"/>
          </a:xfrm>
        </p:grpSpPr>
        <p:sp>
          <p:nvSpPr>
            <p:cNvPr id="21567" name="Line 63"/>
            <p:cNvSpPr>
              <a:spLocks noChangeShapeType="1"/>
            </p:cNvSpPr>
            <p:nvPr/>
          </p:nvSpPr>
          <p:spPr bwMode="auto">
            <a:xfrm>
              <a:off x="4694" y="3612"/>
              <a:ext cx="0" cy="136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8" name="Line 64"/>
            <p:cNvSpPr>
              <a:spLocks noChangeShapeType="1"/>
            </p:cNvSpPr>
            <p:nvPr/>
          </p:nvSpPr>
          <p:spPr bwMode="auto">
            <a:xfrm>
              <a:off x="2517" y="3748"/>
              <a:ext cx="2177" cy="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 type="arrow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70" name="Text Box 66"/>
          <p:cNvSpPr txBox="1">
            <a:spLocks noChangeArrowheads="1"/>
          </p:cNvSpPr>
          <p:nvPr/>
        </p:nvSpPr>
        <p:spPr bwMode="auto">
          <a:xfrm>
            <a:off x="291552" y="1000424"/>
            <a:ext cx="504056" cy="1815882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800" dirty="0"/>
              <a:t>探究新知</a:t>
            </a:r>
          </a:p>
        </p:txBody>
      </p:sp>
    </p:spTree>
    <p:extLst>
      <p:ext uri="{BB962C8B-B14F-4D97-AF65-F5344CB8AC3E}">
        <p14:creationId xmlns:p14="http://schemas.microsoft.com/office/powerpoint/2010/main" val="2402971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21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21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21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21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0"/>
                                        <p:tgtEl>
                                          <p:spTgt spid="21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1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1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1000"/>
                                        <p:tgtEl>
                                          <p:spTgt spid="21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650TGp_Proper_pride_light">
  <a:themeElements>
    <a:clrScheme name="650TGp_Proper_pride_light 3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数学课件字体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50TGp_Proper_pride_light 1">
        <a:dk1>
          <a:srgbClr val="000000"/>
        </a:dk1>
        <a:lt1>
          <a:srgbClr val="ABC5C2"/>
        </a:lt1>
        <a:dk2>
          <a:srgbClr val="003F3E"/>
        </a:dk2>
        <a:lt2>
          <a:srgbClr val="808080"/>
        </a:lt2>
        <a:accent1>
          <a:srgbClr val="54B1B8"/>
        </a:accent1>
        <a:accent2>
          <a:srgbClr val="F79D25"/>
        </a:accent2>
        <a:accent3>
          <a:srgbClr val="D2DFDD"/>
        </a:accent3>
        <a:accent4>
          <a:srgbClr val="000000"/>
        </a:accent4>
        <a:accent5>
          <a:srgbClr val="B3D5D8"/>
        </a:accent5>
        <a:accent6>
          <a:srgbClr val="E08E20"/>
        </a:accent6>
        <a:hlink>
          <a:srgbClr val="8ECA52"/>
        </a:hlink>
        <a:folHlink>
          <a:srgbClr val="E05E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2">
        <a:dk1>
          <a:srgbClr val="000000"/>
        </a:dk1>
        <a:lt1>
          <a:srgbClr val="C4D1E6"/>
        </a:lt1>
        <a:dk2>
          <a:srgbClr val="000066"/>
        </a:dk2>
        <a:lt2>
          <a:srgbClr val="808080"/>
        </a:lt2>
        <a:accent1>
          <a:srgbClr val="465CBA"/>
        </a:accent1>
        <a:accent2>
          <a:srgbClr val="589CE6"/>
        </a:accent2>
        <a:accent3>
          <a:srgbClr val="DEE5F0"/>
        </a:accent3>
        <a:accent4>
          <a:srgbClr val="000000"/>
        </a:accent4>
        <a:accent5>
          <a:srgbClr val="B0B5D9"/>
        </a:accent5>
        <a:accent6>
          <a:srgbClr val="4F8DD0"/>
        </a:accent6>
        <a:hlink>
          <a:srgbClr val="A6B743"/>
        </a:hlink>
        <a:folHlink>
          <a:srgbClr val="63C9B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3">
        <a:dk1>
          <a:srgbClr val="000000"/>
        </a:dk1>
        <a:lt1>
          <a:srgbClr val="8FD2FB"/>
        </a:lt1>
        <a:dk2>
          <a:srgbClr val="0A2252"/>
        </a:dk2>
        <a:lt2>
          <a:srgbClr val="808080"/>
        </a:lt2>
        <a:accent1>
          <a:srgbClr val="0E8BE0"/>
        </a:accent1>
        <a:accent2>
          <a:srgbClr val="E66036"/>
        </a:accent2>
        <a:accent3>
          <a:srgbClr val="C6E5FD"/>
        </a:accent3>
        <a:accent4>
          <a:srgbClr val="000000"/>
        </a:accent4>
        <a:accent5>
          <a:srgbClr val="AAC4ED"/>
        </a:accent5>
        <a:accent6>
          <a:srgbClr val="D05630"/>
        </a:accent6>
        <a:hlink>
          <a:srgbClr val="2FAB2F"/>
        </a:hlink>
        <a:folHlink>
          <a:srgbClr val="3DB8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数学课件模板.potx" id="{E31E65B4-3CB4-44FC-8BC6-45AF1FEBA736}" vid="{DCE916F6-B9CC-495B-BDAA-62EA6B1E237E}"/>
    </a:ext>
  </a:extLst>
</a:theme>
</file>

<file path=ppt/theme/theme2.xml><?xml version="1.0" encoding="utf-8"?>
<a:theme xmlns:a="http://schemas.openxmlformats.org/drawingml/2006/main" name="9_Office 主题">
  <a:themeElements>
    <a:clrScheme name="9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1057</TotalTime>
  <Words>657</Words>
  <Application>Microsoft Office PowerPoint</Application>
  <PresentationFormat>全屏显示(16:9)</PresentationFormat>
  <Paragraphs>98</Paragraphs>
  <Slides>18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650TGp_Proper_pride_light</vt:lpstr>
      <vt:lpstr>9_Office 主题</vt:lpstr>
      <vt:lpstr>§1.1.2 程序框图与算法的基本逻辑结构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User</dc:creator>
  <cp:lastModifiedBy>Sky123.Org</cp:lastModifiedBy>
  <cp:revision>82</cp:revision>
  <dcterms:created xsi:type="dcterms:W3CDTF">2011-09-29T10:22:55Z</dcterms:created>
  <dcterms:modified xsi:type="dcterms:W3CDTF">2015-01-15T03:24:23Z</dcterms:modified>
</cp:coreProperties>
</file>