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2.xml" ContentType="application/vnd.openxmlformats-officedocument.theme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1" r:id="rId2"/>
    <p:sldMasterId id="2147483684" r:id="rId3"/>
  </p:sldMasterIdLst>
  <p:notesMasterIdLst>
    <p:notesMasterId r:id="rId29"/>
  </p:notesMasterIdLst>
  <p:handoutMasterIdLst>
    <p:handoutMasterId r:id="rId30"/>
  </p:handoutMasterIdLst>
  <p:sldIdLst>
    <p:sldId id="321" r:id="rId4"/>
    <p:sldId id="322" r:id="rId5"/>
    <p:sldId id="323" r:id="rId6"/>
    <p:sldId id="324" r:id="rId7"/>
    <p:sldId id="325" r:id="rId8"/>
    <p:sldId id="326" r:id="rId9"/>
    <p:sldId id="327" r:id="rId10"/>
    <p:sldId id="328" r:id="rId11"/>
    <p:sldId id="329" r:id="rId12"/>
    <p:sldId id="330" r:id="rId13"/>
    <p:sldId id="331" r:id="rId14"/>
    <p:sldId id="332" r:id="rId15"/>
    <p:sldId id="333" r:id="rId16"/>
    <p:sldId id="334" r:id="rId17"/>
    <p:sldId id="335" r:id="rId18"/>
    <p:sldId id="336" r:id="rId19"/>
    <p:sldId id="337" r:id="rId20"/>
    <p:sldId id="338" r:id="rId21"/>
    <p:sldId id="339" r:id="rId22"/>
    <p:sldId id="340" r:id="rId23"/>
    <p:sldId id="341" r:id="rId24"/>
    <p:sldId id="342" r:id="rId25"/>
    <p:sldId id="343" r:id="rId26"/>
    <p:sldId id="344" r:id="rId27"/>
    <p:sldId id="309" r:id="rId28"/>
  </p:sldIdLst>
  <p:sldSz cx="9144000" cy="5143500" type="screen16x9"/>
  <p:notesSz cx="9144000" cy="6858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FF00"/>
    <a:srgbClr val="336600"/>
    <a:srgbClr val="FF6600"/>
    <a:srgbClr val="0E8BE0"/>
    <a:srgbClr val="8FD2FB"/>
    <a:srgbClr val="E66036"/>
    <a:srgbClr val="2FAB2F"/>
    <a:srgbClr val="1899F0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中度样式 1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3084" autoAdjust="0"/>
    <p:restoredTop sz="95167" autoAdjust="0"/>
  </p:normalViewPr>
  <p:slideViewPr>
    <p:cSldViewPr>
      <p:cViewPr varScale="1">
        <p:scale>
          <a:sx n="111" d="100"/>
          <a:sy n="111" d="100"/>
        </p:scale>
        <p:origin x="-485" y="-72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tableStyles" Target="tableStyle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viewProps" Target="view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handoutMaster" Target="handoutMasters/handout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9.wmf"/><Relationship Id="rId2" Type="http://schemas.openxmlformats.org/officeDocument/2006/relationships/image" Target="../media/image18.wmf"/><Relationship Id="rId1" Type="http://schemas.openxmlformats.org/officeDocument/2006/relationships/image" Target="../media/image17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zh-CN" altLang="en-US"/>
          </a:p>
        </p:txBody>
      </p:sp>
      <p:sp>
        <p:nvSpPr>
          <p:cNvPr id="7680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180013" y="0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zh-CN"/>
          </a:p>
        </p:txBody>
      </p:sp>
      <p:sp>
        <p:nvSpPr>
          <p:cNvPr id="7680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6513513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7680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180013" y="6513513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A346AD4A-C628-470C-85A3-C6E8F8226425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3299613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zh-CN" altLang="en-US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180013" y="0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zh-CN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2286000" y="514350"/>
            <a:ext cx="4572000" cy="25717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194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3257550"/>
            <a:ext cx="7315200" cy="3086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194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513513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194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180013" y="6513513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1A5100B-049B-4821-B7C7-B2BAD6136063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1146216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FCDE6D2-D151-4C16-A9BA-972A8CE6CAD1}" type="slidenum">
              <a:rPr lang="en-US" altLang="zh-CN"/>
              <a:pPr/>
              <a:t>5</a:t>
            </a:fld>
            <a:endParaRPr lang="en-US" altLang="zh-CN"/>
          </a:p>
        </p:txBody>
      </p:sp>
      <p:sp>
        <p:nvSpPr>
          <p:cNvPr id="92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261D5BB-9F9B-4608-B8B4-776327D532D2}" type="slidenum">
              <a:rPr lang="en-US" altLang="zh-CN"/>
              <a:pPr/>
              <a:t>6</a:t>
            </a:fld>
            <a:endParaRPr lang="en-US" altLang="zh-CN"/>
          </a:p>
        </p:txBody>
      </p:sp>
      <p:sp>
        <p:nvSpPr>
          <p:cNvPr id="112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887366C-EBA9-4F5A-A8A6-2B7619CA9AE1}" type="slidenum">
              <a:rPr lang="en-US" altLang="zh-CN"/>
              <a:pPr/>
              <a:t>12</a:t>
            </a:fld>
            <a:endParaRPr lang="en-US" altLang="zh-CN"/>
          </a:p>
        </p:txBody>
      </p:sp>
      <p:sp>
        <p:nvSpPr>
          <p:cNvPr id="184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根据上一页的程序框图，让学生回答程序框图一般由什么组成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B1B02C6-B6C8-446F-9C9E-93C451AB5284}" type="slidenum">
              <a:rPr lang="en-US" altLang="zh-CN"/>
              <a:pPr/>
              <a:t>16</a:t>
            </a:fld>
            <a:endParaRPr lang="en-US" altLang="zh-CN"/>
          </a:p>
        </p:txBody>
      </p:sp>
      <p:sp>
        <p:nvSpPr>
          <p:cNvPr id="317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4879BD0-81BD-46D9-893B-8917CDABFDAD}" type="slidenum">
              <a:rPr lang="en-US" altLang="zh-CN"/>
              <a:pPr/>
              <a:t>17</a:t>
            </a:fld>
            <a:endParaRPr lang="en-US" altLang="zh-CN"/>
          </a:p>
        </p:txBody>
      </p:sp>
      <p:sp>
        <p:nvSpPr>
          <p:cNvPr id="337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F593EA8-F30C-4773-93FB-24A9DA105D5A}" type="slidenum">
              <a:rPr lang="en-US" altLang="zh-CN"/>
              <a:pPr/>
              <a:t>22</a:t>
            </a:fld>
            <a:endParaRPr lang="en-US" altLang="zh-CN"/>
          </a:p>
        </p:txBody>
      </p:sp>
      <p:sp>
        <p:nvSpPr>
          <p:cNvPr id="64514" name="Rectangle 7"/>
          <p:cNvSpPr txBox="1">
            <a:spLocks noGrp="1" noChangeArrowheads="1"/>
          </p:cNvSpPr>
          <p:nvPr/>
        </p:nvSpPr>
        <p:spPr bwMode="auto">
          <a:xfrm>
            <a:off x="5179484" y="6513910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r"/>
            <a:fld id="{3EC7FE27-407E-4742-B904-DA9BE3A8C47B}" type="slidenum">
              <a:rPr lang="en-US" altLang="zh-CN" sz="1200" b="0"/>
              <a:pPr algn="r"/>
              <a:t>22</a:t>
            </a:fld>
            <a:endParaRPr lang="en-US" altLang="zh-CN" sz="1200" b="0"/>
          </a:p>
        </p:txBody>
      </p:sp>
      <p:sp>
        <p:nvSpPr>
          <p:cNvPr id="645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4516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9F58686-EA20-4A62-932F-E302620EBE5F}" type="slidenum">
              <a:rPr lang="en-US" altLang="zh-CN"/>
              <a:pPr/>
              <a:t>23</a:t>
            </a:fld>
            <a:endParaRPr lang="en-US" altLang="zh-CN"/>
          </a:p>
        </p:txBody>
      </p:sp>
      <p:sp>
        <p:nvSpPr>
          <p:cNvPr id="66562" name="Rectangle 7"/>
          <p:cNvSpPr txBox="1">
            <a:spLocks noGrp="1" noChangeArrowheads="1"/>
          </p:cNvSpPr>
          <p:nvPr/>
        </p:nvSpPr>
        <p:spPr bwMode="auto">
          <a:xfrm>
            <a:off x="5179484" y="6513910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r"/>
            <a:fld id="{6776E1D2-791B-4148-B0B1-84248B8431F0}" type="slidenum">
              <a:rPr lang="en-US" altLang="zh-CN" sz="1200" b="0"/>
              <a:pPr algn="r"/>
              <a:t>23</a:t>
            </a:fld>
            <a:endParaRPr lang="en-US" altLang="zh-CN" sz="1200" b="0"/>
          </a:p>
        </p:txBody>
      </p:sp>
      <p:sp>
        <p:nvSpPr>
          <p:cNvPr id="665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6564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72CAFB4-414C-447D-A5CA-07C828DC484B}" type="slidenum">
              <a:rPr lang="en-US" altLang="zh-CN"/>
              <a:pPr/>
              <a:t>24</a:t>
            </a:fld>
            <a:endParaRPr lang="en-US" altLang="zh-CN"/>
          </a:p>
        </p:txBody>
      </p:sp>
      <p:sp>
        <p:nvSpPr>
          <p:cNvPr id="68610" name="Rectangle 7"/>
          <p:cNvSpPr txBox="1">
            <a:spLocks noGrp="1" noChangeArrowheads="1"/>
          </p:cNvSpPr>
          <p:nvPr/>
        </p:nvSpPr>
        <p:spPr bwMode="auto">
          <a:xfrm>
            <a:off x="5179484" y="6513910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r"/>
            <a:fld id="{AF1F4DDB-2D6F-41FC-B00E-A3AB0081DCD8}" type="slidenum">
              <a:rPr lang="en-US" altLang="zh-CN" sz="1200" b="0"/>
              <a:pPr algn="r"/>
              <a:t>24</a:t>
            </a:fld>
            <a:endParaRPr lang="en-US" altLang="zh-CN" sz="1200" b="0"/>
          </a:p>
        </p:txBody>
      </p:sp>
      <p:sp>
        <p:nvSpPr>
          <p:cNvPr id="686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8612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 rotWithShape="0">
          <a:gsLst>
            <a:gs pos="0">
              <a:schemeClr val="bg1">
                <a:gamma/>
                <a:tint val="0"/>
                <a:invGamma/>
              </a:schemeClr>
            </a:gs>
            <a:gs pos="100000">
              <a:schemeClr val="bg1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22" name="Picture 50" descr="sta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 rot="900000">
            <a:off x="7298410" y="76043"/>
            <a:ext cx="1792287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14" name="Freeform 42"/>
          <p:cNvSpPr>
            <a:spLocks/>
          </p:cNvSpPr>
          <p:nvPr/>
        </p:nvSpPr>
        <p:spPr bwMode="gray">
          <a:xfrm>
            <a:off x="15875" y="4763"/>
            <a:ext cx="9145588" cy="317897"/>
          </a:xfrm>
          <a:custGeom>
            <a:avLst/>
            <a:gdLst>
              <a:gd name="T0" fmla="*/ 3 w 5761"/>
              <a:gd name="T1" fmla="*/ 0 h 221"/>
              <a:gd name="T2" fmla="*/ 5761 w 5761"/>
              <a:gd name="T3" fmla="*/ 1 h 221"/>
              <a:gd name="T4" fmla="*/ 5761 w 5761"/>
              <a:gd name="T5" fmla="*/ 123 h 221"/>
              <a:gd name="T6" fmla="*/ 1508 w 5761"/>
              <a:gd name="T7" fmla="*/ 123 h 221"/>
              <a:gd name="T8" fmla="*/ 1471 w 5761"/>
              <a:gd name="T9" fmla="*/ 135 h 221"/>
              <a:gd name="T10" fmla="*/ 1383 w 5761"/>
              <a:gd name="T11" fmla="*/ 204 h 221"/>
              <a:gd name="T12" fmla="*/ 1344 w 5761"/>
              <a:gd name="T13" fmla="*/ 221 h 221"/>
              <a:gd name="T14" fmla="*/ 0 w 5761"/>
              <a:gd name="T15" fmla="*/ 220 h 221"/>
              <a:gd name="T16" fmla="*/ 3 w 5761"/>
              <a:gd name="T17" fmla="*/ 0 h 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1" h="221">
                <a:moveTo>
                  <a:pt x="3" y="0"/>
                </a:moveTo>
                <a:lnTo>
                  <a:pt x="5761" y="1"/>
                </a:lnTo>
                <a:lnTo>
                  <a:pt x="5761" y="123"/>
                </a:lnTo>
                <a:cubicBezTo>
                  <a:pt x="5052" y="143"/>
                  <a:pt x="2223" y="121"/>
                  <a:pt x="1508" y="123"/>
                </a:cubicBezTo>
                <a:cubicBezTo>
                  <a:pt x="1488" y="126"/>
                  <a:pt x="1492" y="121"/>
                  <a:pt x="1471" y="135"/>
                </a:cubicBezTo>
                <a:lnTo>
                  <a:pt x="1383" y="204"/>
                </a:lnTo>
                <a:cubicBezTo>
                  <a:pt x="1362" y="218"/>
                  <a:pt x="1369" y="221"/>
                  <a:pt x="1344" y="221"/>
                </a:cubicBezTo>
                <a:cubicBezTo>
                  <a:pt x="1344" y="221"/>
                  <a:pt x="0" y="220"/>
                  <a:pt x="0" y="220"/>
                </a:cubicBezTo>
                <a:lnTo>
                  <a:pt x="3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11" name="Freeform 39"/>
          <p:cNvSpPr>
            <a:spLocks/>
          </p:cNvSpPr>
          <p:nvPr/>
        </p:nvSpPr>
        <p:spPr bwMode="gray">
          <a:xfrm>
            <a:off x="1588" y="0"/>
            <a:ext cx="9156700" cy="282179"/>
          </a:xfrm>
          <a:custGeom>
            <a:avLst/>
            <a:gdLst>
              <a:gd name="T0" fmla="*/ 1 w 5768"/>
              <a:gd name="T1" fmla="*/ 0 h 237"/>
              <a:gd name="T2" fmla="*/ 5766 w 5768"/>
              <a:gd name="T3" fmla="*/ 0 h 237"/>
              <a:gd name="T4" fmla="*/ 5768 w 5768"/>
              <a:gd name="T5" fmla="*/ 108 h 237"/>
              <a:gd name="T6" fmla="*/ 1510 w 5768"/>
              <a:gd name="T7" fmla="*/ 108 h 237"/>
              <a:gd name="T8" fmla="*/ 1473 w 5768"/>
              <a:gd name="T9" fmla="*/ 124 h 237"/>
              <a:gd name="T10" fmla="*/ 1385 w 5768"/>
              <a:gd name="T11" fmla="*/ 215 h 237"/>
              <a:gd name="T12" fmla="*/ 1346 w 5768"/>
              <a:gd name="T13" fmla="*/ 237 h 237"/>
              <a:gd name="T14" fmla="*/ 0 w 5768"/>
              <a:gd name="T15" fmla="*/ 236 h 237"/>
              <a:gd name="T16" fmla="*/ 1 w 5768"/>
              <a:gd name="T17" fmla="*/ 0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8" h="237">
                <a:moveTo>
                  <a:pt x="1" y="0"/>
                </a:moveTo>
                <a:lnTo>
                  <a:pt x="5766" y="0"/>
                </a:lnTo>
                <a:lnTo>
                  <a:pt x="5768" y="108"/>
                </a:lnTo>
                <a:cubicBezTo>
                  <a:pt x="5059" y="126"/>
                  <a:pt x="2226" y="105"/>
                  <a:pt x="1510" y="108"/>
                </a:cubicBezTo>
                <a:cubicBezTo>
                  <a:pt x="1490" y="112"/>
                  <a:pt x="1494" y="105"/>
                  <a:pt x="1473" y="124"/>
                </a:cubicBezTo>
                <a:lnTo>
                  <a:pt x="1385" y="215"/>
                </a:lnTo>
                <a:cubicBezTo>
                  <a:pt x="1364" y="233"/>
                  <a:pt x="1371" y="237"/>
                  <a:pt x="1346" y="237"/>
                </a:cubicBezTo>
                <a:cubicBezTo>
                  <a:pt x="1346" y="237"/>
                  <a:pt x="0" y="236"/>
                  <a:pt x="0" y="236"/>
                </a:cubicBezTo>
                <a:lnTo>
                  <a:pt x="1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98" name="Line 26"/>
          <p:cNvSpPr>
            <a:spLocks noChangeShapeType="1"/>
          </p:cNvSpPr>
          <p:nvPr/>
        </p:nvSpPr>
        <p:spPr bwMode="gray">
          <a:xfrm flipH="1">
            <a:off x="6194425" y="4694635"/>
            <a:ext cx="2967038" cy="438150"/>
          </a:xfrm>
          <a:prstGeom prst="line">
            <a:avLst/>
          </a:prstGeom>
          <a:noFill/>
          <a:ln w="19050">
            <a:solidFill>
              <a:srgbClr val="FFFFFF">
                <a:alpha val="60001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106" name="Group 34"/>
          <p:cNvGrpSpPr>
            <a:grpSpLocks/>
          </p:cNvGrpSpPr>
          <p:nvPr/>
        </p:nvGrpSpPr>
        <p:grpSpPr bwMode="auto">
          <a:xfrm>
            <a:off x="0" y="4065985"/>
            <a:ext cx="9158288" cy="1096565"/>
            <a:chOff x="-4" y="3243"/>
            <a:chExt cx="5769" cy="1086"/>
          </a:xfrm>
        </p:grpSpPr>
        <p:sp>
          <p:nvSpPr>
            <p:cNvPr id="3099" name="Freeform 27"/>
            <p:cNvSpPr>
              <a:spLocks/>
            </p:cNvSpPr>
            <p:nvPr userDrawn="1"/>
          </p:nvSpPr>
          <p:spPr bwMode="gray">
            <a:xfrm>
              <a:off x="-4" y="3243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0" name="Freeform 28"/>
            <p:cNvSpPr>
              <a:spLocks/>
            </p:cNvSpPr>
            <p:nvPr userDrawn="1"/>
          </p:nvSpPr>
          <p:spPr bwMode="gray">
            <a:xfrm>
              <a:off x="-4" y="3314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8FD2F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cxnSp>
        <p:nvCxnSpPr>
          <p:cNvPr id="144" name="直接连接符 143"/>
          <p:cNvCxnSpPr/>
          <p:nvPr userDrawn="1"/>
        </p:nvCxnSpPr>
        <p:spPr>
          <a:xfrm>
            <a:off x="1173052" y="1437624"/>
            <a:ext cx="6720916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0" name="直接连接符 149"/>
          <p:cNvCxnSpPr/>
          <p:nvPr userDrawn="1"/>
        </p:nvCxnSpPr>
        <p:spPr>
          <a:xfrm>
            <a:off x="1154456" y="2409732"/>
            <a:ext cx="6720916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1619250" y="1545431"/>
            <a:ext cx="5905500" cy="1833153"/>
          </a:xfrm>
        </p:spPr>
        <p:txBody>
          <a:bodyPr/>
          <a:lstStyle>
            <a:lvl1pPr>
              <a:defRPr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 lvl="0"/>
            <a:r>
              <a:rPr lang="en-US" altLang="zh-CN" sz="3600" b="1" noProof="0" dirty="0" smtClean="0"/>
              <a:t>§</a:t>
            </a:r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1"/>
          </p:nvPr>
        </p:nvSpPr>
        <p:spPr>
          <a:xfrm>
            <a:off x="2124076" y="627460"/>
            <a:ext cx="3743325" cy="70246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3887" y="4682728"/>
            <a:ext cx="1381949" cy="514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9" y="342900"/>
            <a:ext cx="2949575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740569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9" y="1543050"/>
            <a:ext cx="2949575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59872012-BEFF-4425-877E-6EA93EA633CB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471166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2DA618F2-1279-466D-8BAE-3B00A5B3C732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9632148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14301"/>
            <a:ext cx="2057400" cy="448032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14301"/>
            <a:ext cx="6019800" cy="448032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89FA1E0C-0218-4001-8ED5-9134121C3A8E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476235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682" y="1597824"/>
            <a:ext cx="7772638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363" y="2914650"/>
            <a:ext cx="6401276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  <a:lvl6pPr marL="1714500" indent="0" algn="ctr">
              <a:buNone/>
              <a:defRPr/>
            </a:lvl6pPr>
            <a:lvl7pPr marL="2057400" indent="0" algn="ctr">
              <a:buNone/>
              <a:defRPr/>
            </a:lvl7pPr>
            <a:lvl8pPr marL="2400300" indent="0" algn="ctr">
              <a:buNone/>
              <a:defRPr/>
            </a:lvl8pPr>
            <a:lvl9pPr marL="27432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341228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22" y="205978"/>
            <a:ext cx="8229759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122" y="1200155"/>
            <a:ext cx="8229759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792490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192" y="3305181"/>
            <a:ext cx="7772637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192" y="2180035"/>
            <a:ext cx="7772637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39849392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22" y="205978"/>
            <a:ext cx="8229759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122" y="1200155"/>
            <a:ext cx="4037899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7393" y="1200155"/>
            <a:ext cx="4039486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997637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22" y="205978"/>
            <a:ext cx="8229759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122" y="1151335"/>
            <a:ext cx="4039486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122" y="1631156"/>
            <a:ext cx="4039486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811" y="1151335"/>
            <a:ext cx="4041073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811" y="1631156"/>
            <a:ext cx="4041073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185067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22" y="205978"/>
            <a:ext cx="8229759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274419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7957002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标题幻灯片">
    <p:bg>
      <p:bgPr>
        <a:gradFill rotWithShape="0">
          <a:gsLst>
            <a:gs pos="0">
              <a:schemeClr val="bg1">
                <a:gamma/>
                <a:tint val="0"/>
                <a:invGamma/>
              </a:schemeClr>
            </a:gs>
            <a:gs pos="100000">
              <a:schemeClr val="bg1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22" name="Picture 50" descr="sta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 rot="900000">
            <a:off x="7298410" y="76043"/>
            <a:ext cx="1792287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14" name="Freeform 42"/>
          <p:cNvSpPr>
            <a:spLocks/>
          </p:cNvSpPr>
          <p:nvPr/>
        </p:nvSpPr>
        <p:spPr bwMode="gray">
          <a:xfrm>
            <a:off x="15875" y="4763"/>
            <a:ext cx="9145588" cy="317897"/>
          </a:xfrm>
          <a:custGeom>
            <a:avLst/>
            <a:gdLst>
              <a:gd name="T0" fmla="*/ 3 w 5761"/>
              <a:gd name="T1" fmla="*/ 0 h 221"/>
              <a:gd name="T2" fmla="*/ 5761 w 5761"/>
              <a:gd name="T3" fmla="*/ 1 h 221"/>
              <a:gd name="T4" fmla="*/ 5761 w 5761"/>
              <a:gd name="T5" fmla="*/ 123 h 221"/>
              <a:gd name="T6" fmla="*/ 1508 w 5761"/>
              <a:gd name="T7" fmla="*/ 123 h 221"/>
              <a:gd name="T8" fmla="*/ 1471 w 5761"/>
              <a:gd name="T9" fmla="*/ 135 h 221"/>
              <a:gd name="T10" fmla="*/ 1383 w 5761"/>
              <a:gd name="T11" fmla="*/ 204 h 221"/>
              <a:gd name="T12" fmla="*/ 1344 w 5761"/>
              <a:gd name="T13" fmla="*/ 221 h 221"/>
              <a:gd name="T14" fmla="*/ 0 w 5761"/>
              <a:gd name="T15" fmla="*/ 220 h 221"/>
              <a:gd name="T16" fmla="*/ 3 w 5761"/>
              <a:gd name="T17" fmla="*/ 0 h 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1" h="221">
                <a:moveTo>
                  <a:pt x="3" y="0"/>
                </a:moveTo>
                <a:lnTo>
                  <a:pt x="5761" y="1"/>
                </a:lnTo>
                <a:lnTo>
                  <a:pt x="5761" y="123"/>
                </a:lnTo>
                <a:cubicBezTo>
                  <a:pt x="5052" y="143"/>
                  <a:pt x="2223" y="121"/>
                  <a:pt x="1508" y="123"/>
                </a:cubicBezTo>
                <a:cubicBezTo>
                  <a:pt x="1488" y="126"/>
                  <a:pt x="1492" y="121"/>
                  <a:pt x="1471" y="135"/>
                </a:cubicBezTo>
                <a:lnTo>
                  <a:pt x="1383" y="204"/>
                </a:lnTo>
                <a:cubicBezTo>
                  <a:pt x="1362" y="218"/>
                  <a:pt x="1369" y="221"/>
                  <a:pt x="1344" y="221"/>
                </a:cubicBezTo>
                <a:cubicBezTo>
                  <a:pt x="1344" y="221"/>
                  <a:pt x="0" y="220"/>
                  <a:pt x="0" y="220"/>
                </a:cubicBezTo>
                <a:lnTo>
                  <a:pt x="3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11" name="Freeform 39"/>
          <p:cNvSpPr>
            <a:spLocks/>
          </p:cNvSpPr>
          <p:nvPr/>
        </p:nvSpPr>
        <p:spPr bwMode="gray">
          <a:xfrm>
            <a:off x="1588" y="0"/>
            <a:ext cx="9156700" cy="282179"/>
          </a:xfrm>
          <a:custGeom>
            <a:avLst/>
            <a:gdLst>
              <a:gd name="T0" fmla="*/ 1 w 5768"/>
              <a:gd name="T1" fmla="*/ 0 h 237"/>
              <a:gd name="T2" fmla="*/ 5766 w 5768"/>
              <a:gd name="T3" fmla="*/ 0 h 237"/>
              <a:gd name="T4" fmla="*/ 5768 w 5768"/>
              <a:gd name="T5" fmla="*/ 108 h 237"/>
              <a:gd name="T6" fmla="*/ 1510 w 5768"/>
              <a:gd name="T7" fmla="*/ 108 h 237"/>
              <a:gd name="T8" fmla="*/ 1473 w 5768"/>
              <a:gd name="T9" fmla="*/ 124 h 237"/>
              <a:gd name="T10" fmla="*/ 1385 w 5768"/>
              <a:gd name="T11" fmla="*/ 215 h 237"/>
              <a:gd name="T12" fmla="*/ 1346 w 5768"/>
              <a:gd name="T13" fmla="*/ 237 h 237"/>
              <a:gd name="T14" fmla="*/ 0 w 5768"/>
              <a:gd name="T15" fmla="*/ 236 h 237"/>
              <a:gd name="T16" fmla="*/ 1 w 5768"/>
              <a:gd name="T17" fmla="*/ 0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8" h="237">
                <a:moveTo>
                  <a:pt x="1" y="0"/>
                </a:moveTo>
                <a:lnTo>
                  <a:pt x="5766" y="0"/>
                </a:lnTo>
                <a:lnTo>
                  <a:pt x="5768" y="108"/>
                </a:lnTo>
                <a:cubicBezTo>
                  <a:pt x="5059" y="126"/>
                  <a:pt x="2226" y="105"/>
                  <a:pt x="1510" y="108"/>
                </a:cubicBezTo>
                <a:cubicBezTo>
                  <a:pt x="1490" y="112"/>
                  <a:pt x="1494" y="105"/>
                  <a:pt x="1473" y="124"/>
                </a:cubicBezTo>
                <a:lnTo>
                  <a:pt x="1385" y="215"/>
                </a:lnTo>
                <a:cubicBezTo>
                  <a:pt x="1364" y="233"/>
                  <a:pt x="1371" y="237"/>
                  <a:pt x="1346" y="237"/>
                </a:cubicBezTo>
                <a:cubicBezTo>
                  <a:pt x="1346" y="237"/>
                  <a:pt x="0" y="236"/>
                  <a:pt x="0" y="236"/>
                </a:cubicBezTo>
                <a:lnTo>
                  <a:pt x="1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98" name="Line 26"/>
          <p:cNvSpPr>
            <a:spLocks noChangeShapeType="1"/>
          </p:cNvSpPr>
          <p:nvPr/>
        </p:nvSpPr>
        <p:spPr bwMode="gray">
          <a:xfrm flipH="1">
            <a:off x="6194425" y="4694635"/>
            <a:ext cx="2967038" cy="438150"/>
          </a:xfrm>
          <a:prstGeom prst="line">
            <a:avLst/>
          </a:prstGeom>
          <a:noFill/>
          <a:ln w="19050">
            <a:solidFill>
              <a:srgbClr val="FFFFFF">
                <a:alpha val="60001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106" name="Group 34"/>
          <p:cNvGrpSpPr>
            <a:grpSpLocks/>
          </p:cNvGrpSpPr>
          <p:nvPr/>
        </p:nvGrpSpPr>
        <p:grpSpPr bwMode="auto">
          <a:xfrm>
            <a:off x="0" y="4065985"/>
            <a:ext cx="9158288" cy="1096565"/>
            <a:chOff x="-4" y="3243"/>
            <a:chExt cx="5769" cy="1086"/>
          </a:xfrm>
        </p:grpSpPr>
        <p:sp>
          <p:nvSpPr>
            <p:cNvPr id="3099" name="Freeform 27"/>
            <p:cNvSpPr>
              <a:spLocks/>
            </p:cNvSpPr>
            <p:nvPr userDrawn="1"/>
          </p:nvSpPr>
          <p:spPr bwMode="gray">
            <a:xfrm>
              <a:off x="-4" y="3243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0" name="Freeform 28"/>
            <p:cNvSpPr>
              <a:spLocks/>
            </p:cNvSpPr>
            <p:nvPr userDrawn="1"/>
          </p:nvSpPr>
          <p:spPr bwMode="gray">
            <a:xfrm>
              <a:off x="-4" y="3314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8FD2F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" name="矩形 1"/>
          <p:cNvSpPr/>
          <p:nvPr userDrawn="1"/>
        </p:nvSpPr>
        <p:spPr>
          <a:xfrm>
            <a:off x="2569648" y="1097009"/>
            <a:ext cx="4047903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15000" b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再见</a:t>
            </a:r>
            <a:endParaRPr lang="zh-CN" altLang="en-US" sz="15000" b="1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3887" y="4682728"/>
            <a:ext cx="1381949" cy="514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7036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1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25" y="204787"/>
            <a:ext cx="3007791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429" y="204793"/>
            <a:ext cx="5112450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125" y="1076328"/>
            <a:ext cx="3007791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39721902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1_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1978" y="3600450"/>
            <a:ext cx="548703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1978" y="459581"/>
            <a:ext cx="548703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1978" y="4025503"/>
            <a:ext cx="548703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17941874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22" y="205978"/>
            <a:ext cx="8229759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122" y="1200155"/>
            <a:ext cx="8229759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13129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841" y="205984"/>
            <a:ext cx="2057043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122" y="205984"/>
            <a:ext cx="6020342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987927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682" y="1597824"/>
            <a:ext cx="7772638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363" y="2914650"/>
            <a:ext cx="6401276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  <a:lvl6pPr marL="1714500" indent="0" algn="ctr">
              <a:buNone/>
              <a:defRPr/>
            </a:lvl6pPr>
            <a:lvl7pPr marL="2057400" indent="0" algn="ctr">
              <a:buNone/>
              <a:defRPr/>
            </a:lvl7pPr>
            <a:lvl8pPr marL="2400300" indent="0" algn="ctr">
              <a:buNone/>
              <a:defRPr/>
            </a:lvl8pPr>
            <a:lvl9pPr marL="27432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96233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22" y="205978"/>
            <a:ext cx="8229759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122" y="1200155"/>
            <a:ext cx="8229759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661505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192" y="3305181"/>
            <a:ext cx="7772637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192" y="2180035"/>
            <a:ext cx="7772637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12796602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22" y="205978"/>
            <a:ext cx="8229759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122" y="1200155"/>
            <a:ext cx="4037899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7393" y="1200155"/>
            <a:ext cx="4039486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361914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22" y="205978"/>
            <a:ext cx="8229759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122" y="1151335"/>
            <a:ext cx="4039486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122" y="1631156"/>
            <a:ext cx="4039486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811" y="1151335"/>
            <a:ext cx="4041073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811" y="1631156"/>
            <a:ext cx="4041073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884371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22" y="205978"/>
            <a:ext cx="8229759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995863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800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551B85E8-410B-4E22-80A1-90EE6581B2E5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019189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9887392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25" y="204787"/>
            <a:ext cx="3007791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429" y="204793"/>
            <a:ext cx="5112450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125" y="1076328"/>
            <a:ext cx="3007791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89748876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1978" y="3600450"/>
            <a:ext cx="548703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1978" y="459581"/>
            <a:ext cx="548703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1978" y="4025503"/>
            <a:ext cx="548703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05524737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22" y="205978"/>
            <a:ext cx="8229759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122" y="1200155"/>
            <a:ext cx="8229759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056764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841" y="205984"/>
            <a:ext cx="2057043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122" y="205984"/>
            <a:ext cx="6020342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097872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 rotWithShape="0">
          <a:gsLst>
            <a:gs pos="0">
              <a:schemeClr val="bg1">
                <a:gamma/>
                <a:tint val="0"/>
                <a:invGamma/>
              </a:schemeClr>
            </a:gs>
            <a:gs pos="100000">
              <a:schemeClr val="bg1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22" name="Picture 50" descr="sta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 rot="900000">
            <a:off x="7298417" y="76043"/>
            <a:ext cx="1792287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14" name="Freeform 42"/>
          <p:cNvSpPr>
            <a:spLocks/>
          </p:cNvSpPr>
          <p:nvPr/>
        </p:nvSpPr>
        <p:spPr bwMode="gray">
          <a:xfrm>
            <a:off x="15875" y="4936"/>
            <a:ext cx="9145588" cy="317897"/>
          </a:xfrm>
          <a:custGeom>
            <a:avLst/>
            <a:gdLst>
              <a:gd name="T0" fmla="*/ 3 w 5761"/>
              <a:gd name="T1" fmla="*/ 0 h 221"/>
              <a:gd name="T2" fmla="*/ 5761 w 5761"/>
              <a:gd name="T3" fmla="*/ 1 h 221"/>
              <a:gd name="T4" fmla="*/ 5761 w 5761"/>
              <a:gd name="T5" fmla="*/ 123 h 221"/>
              <a:gd name="T6" fmla="*/ 1508 w 5761"/>
              <a:gd name="T7" fmla="*/ 123 h 221"/>
              <a:gd name="T8" fmla="*/ 1471 w 5761"/>
              <a:gd name="T9" fmla="*/ 135 h 221"/>
              <a:gd name="T10" fmla="*/ 1383 w 5761"/>
              <a:gd name="T11" fmla="*/ 204 h 221"/>
              <a:gd name="T12" fmla="*/ 1344 w 5761"/>
              <a:gd name="T13" fmla="*/ 221 h 221"/>
              <a:gd name="T14" fmla="*/ 0 w 5761"/>
              <a:gd name="T15" fmla="*/ 220 h 221"/>
              <a:gd name="T16" fmla="*/ 3 w 5761"/>
              <a:gd name="T17" fmla="*/ 0 h 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1" h="221">
                <a:moveTo>
                  <a:pt x="3" y="0"/>
                </a:moveTo>
                <a:lnTo>
                  <a:pt x="5761" y="1"/>
                </a:lnTo>
                <a:lnTo>
                  <a:pt x="5761" y="123"/>
                </a:lnTo>
                <a:cubicBezTo>
                  <a:pt x="5052" y="143"/>
                  <a:pt x="2223" y="121"/>
                  <a:pt x="1508" y="123"/>
                </a:cubicBezTo>
                <a:cubicBezTo>
                  <a:pt x="1488" y="126"/>
                  <a:pt x="1492" y="121"/>
                  <a:pt x="1471" y="135"/>
                </a:cubicBezTo>
                <a:lnTo>
                  <a:pt x="1383" y="204"/>
                </a:lnTo>
                <a:cubicBezTo>
                  <a:pt x="1362" y="218"/>
                  <a:pt x="1369" y="221"/>
                  <a:pt x="1344" y="221"/>
                </a:cubicBezTo>
                <a:cubicBezTo>
                  <a:pt x="1344" y="221"/>
                  <a:pt x="0" y="220"/>
                  <a:pt x="0" y="220"/>
                </a:cubicBezTo>
                <a:lnTo>
                  <a:pt x="3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111" name="Freeform 39"/>
          <p:cNvSpPr>
            <a:spLocks/>
          </p:cNvSpPr>
          <p:nvPr/>
        </p:nvSpPr>
        <p:spPr bwMode="gray">
          <a:xfrm>
            <a:off x="1588" y="172"/>
            <a:ext cx="9156700" cy="282179"/>
          </a:xfrm>
          <a:custGeom>
            <a:avLst/>
            <a:gdLst>
              <a:gd name="T0" fmla="*/ 1 w 5768"/>
              <a:gd name="T1" fmla="*/ 0 h 237"/>
              <a:gd name="T2" fmla="*/ 5766 w 5768"/>
              <a:gd name="T3" fmla="*/ 0 h 237"/>
              <a:gd name="T4" fmla="*/ 5768 w 5768"/>
              <a:gd name="T5" fmla="*/ 108 h 237"/>
              <a:gd name="T6" fmla="*/ 1510 w 5768"/>
              <a:gd name="T7" fmla="*/ 108 h 237"/>
              <a:gd name="T8" fmla="*/ 1473 w 5768"/>
              <a:gd name="T9" fmla="*/ 124 h 237"/>
              <a:gd name="T10" fmla="*/ 1385 w 5768"/>
              <a:gd name="T11" fmla="*/ 215 h 237"/>
              <a:gd name="T12" fmla="*/ 1346 w 5768"/>
              <a:gd name="T13" fmla="*/ 237 h 237"/>
              <a:gd name="T14" fmla="*/ 0 w 5768"/>
              <a:gd name="T15" fmla="*/ 236 h 237"/>
              <a:gd name="T16" fmla="*/ 1 w 5768"/>
              <a:gd name="T17" fmla="*/ 0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8" h="237">
                <a:moveTo>
                  <a:pt x="1" y="0"/>
                </a:moveTo>
                <a:lnTo>
                  <a:pt x="5766" y="0"/>
                </a:lnTo>
                <a:lnTo>
                  <a:pt x="5768" y="108"/>
                </a:lnTo>
                <a:cubicBezTo>
                  <a:pt x="5059" y="126"/>
                  <a:pt x="2226" y="105"/>
                  <a:pt x="1510" y="108"/>
                </a:cubicBezTo>
                <a:cubicBezTo>
                  <a:pt x="1490" y="112"/>
                  <a:pt x="1494" y="105"/>
                  <a:pt x="1473" y="124"/>
                </a:cubicBezTo>
                <a:lnTo>
                  <a:pt x="1385" y="215"/>
                </a:lnTo>
                <a:cubicBezTo>
                  <a:pt x="1364" y="233"/>
                  <a:pt x="1371" y="237"/>
                  <a:pt x="1346" y="237"/>
                </a:cubicBezTo>
                <a:cubicBezTo>
                  <a:pt x="1346" y="237"/>
                  <a:pt x="0" y="236"/>
                  <a:pt x="0" y="236"/>
                </a:cubicBezTo>
                <a:lnTo>
                  <a:pt x="1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098" name="Line 26"/>
          <p:cNvSpPr>
            <a:spLocks noChangeShapeType="1"/>
          </p:cNvSpPr>
          <p:nvPr/>
        </p:nvSpPr>
        <p:spPr bwMode="gray">
          <a:xfrm flipH="1">
            <a:off x="6194425" y="4694635"/>
            <a:ext cx="2967038" cy="438150"/>
          </a:xfrm>
          <a:prstGeom prst="line">
            <a:avLst/>
          </a:prstGeom>
          <a:noFill/>
          <a:ln w="19050">
            <a:solidFill>
              <a:srgbClr val="FFFFFF">
                <a:alpha val="60001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grpSp>
        <p:nvGrpSpPr>
          <p:cNvPr id="3106" name="Group 34"/>
          <p:cNvGrpSpPr>
            <a:grpSpLocks/>
          </p:cNvGrpSpPr>
          <p:nvPr/>
        </p:nvGrpSpPr>
        <p:grpSpPr bwMode="auto">
          <a:xfrm>
            <a:off x="0" y="4066158"/>
            <a:ext cx="9158288" cy="1096565"/>
            <a:chOff x="-4" y="3243"/>
            <a:chExt cx="5769" cy="1086"/>
          </a:xfrm>
        </p:grpSpPr>
        <p:sp>
          <p:nvSpPr>
            <p:cNvPr id="3099" name="Freeform 27"/>
            <p:cNvSpPr>
              <a:spLocks/>
            </p:cNvSpPr>
            <p:nvPr userDrawn="1"/>
          </p:nvSpPr>
          <p:spPr bwMode="gray">
            <a:xfrm>
              <a:off x="-4" y="3243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100" name="Freeform 28"/>
            <p:cNvSpPr>
              <a:spLocks/>
            </p:cNvSpPr>
            <p:nvPr userDrawn="1"/>
          </p:nvSpPr>
          <p:spPr bwMode="gray">
            <a:xfrm>
              <a:off x="-4" y="3314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8FD2F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</p:grpSp>
      <p:pic>
        <p:nvPicPr>
          <p:cNvPr id="143" name="Picture 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740696" y="4588146"/>
            <a:ext cx="1387707" cy="549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44" name="直接连接符 143"/>
          <p:cNvCxnSpPr/>
          <p:nvPr userDrawn="1"/>
        </p:nvCxnSpPr>
        <p:spPr>
          <a:xfrm>
            <a:off x="1173052" y="1437624"/>
            <a:ext cx="6720916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0" name="直接连接符 149"/>
          <p:cNvCxnSpPr/>
          <p:nvPr userDrawn="1"/>
        </p:nvCxnSpPr>
        <p:spPr>
          <a:xfrm>
            <a:off x="1154456" y="2409732"/>
            <a:ext cx="6720916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1619250" y="1545431"/>
            <a:ext cx="5905500" cy="1833153"/>
          </a:xfrm>
        </p:spPr>
        <p:txBody>
          <a:bodyPr/>
          <a:lstStyle>
            <a:lvl1pPr>
              <a:defRPr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 lvl="0"/>
            <a:r>
              <a:rPr lang="en-US" altLang="zh-CN" sz="3600" b="1" noProof="0" dirty="0" smtClean="0"/>
              <a:t>§</a:t>
            </a:r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1"/>
          </p:nvPr>
        </p:nvSpPr>
        <p:spPr>
          <a:xfrm>
            <a:off x="2124091" y="627633"/>
            <a:ext cx="3743325" cy="70246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94518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标题幻灯片">
    <p:bg>
      <p:bgPr>
        <a:gradFill rotWithShape="0">
          <a:gsLst>
            <a:gs pos="0">
              <a:schemeClr val="bg1">
                <a:gamma/>
                <a:tint val="0"/>
                <a:invGamma/>
              </a:schemeClr>
            </a:gs>
            <a:gs pos="100000">
              <a:schemeClr val="bg1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22" name="Picture 50" descr="sta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 rot="900000">
            <a:off x="7298417" y="76043"/>
            <a:ext cx="1792287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14" name="Freeform 42"/>
          <p:cNvSpPr>
            <a:spLocks/>
          </p:cNvSpPr>
          <p:nvPr/>
        </p:nvSpPr>
        <p:spPr bwMode="gray">
          <a:xfrm>
            <a:off x="15875" y="4936"/>
            <a:ext cx="9145588" cy="317897"/>
          </a:xfrm>
          <a:custGeom>
            <a:avLst/>
            <a:gdLst>
              <a:gd name="T0" fmla="*/ 3 w 5761"/>
              <a:gd name="T1" fmla="*/ 0 h 221"/>
              <a:gd name="T2" fmla="*/ 5761 w 5761"/>
              <a:gd name="T3" fmla="*/ 1 h 221"/>
              <a:gd name="T4" fmla="*/ 5761 w 5761"/>
              <a:gd name="T5" fmla="*/ 123 h 221"/>
              <a:gd name="T6" fmla="*/ 1508 w 5761"/>
              <a:gd name="T7" fmla="*/ 123 h 221"/>
              <a:gd name="T8" fmla="*/ 1471 w 5761"/>
              <a:gd name="T9" fmla="*/ 135 h 221"/>
              <a:gd name="T10" fmla="*/ 1383 w 5761"/>
              <a:gd name="T11" fmla="*/ 204 h 221"/>
              <a:gd name="T12" fmla="*/ 1344 w 5761"/>
              <a:gd name="T13" fmla="*/ 221 h 221"/>
              <a:gd name="T14" fmla="*/ 0 w 5761"/>
              <a:gd name="T15" fmla="*/ 220 h 221"/>
              <a:gd name="T16" fmla="*/ 3 w 5761"/>
              <a:gd name="T17" fmla="*/ 0 h 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1" h="221">
                <a:moveTo>
                  <a:pt x="3" y="0"/>
                </a:moveTo>
                <a:lnTo>
                  <a:pt x="5761" y="1"/>
                </a:lnTo>
                <a:lnTo>
                  <a:pt x="5761" y="123"/>
                </a:lnTo>
                <a:cubicBezTo>
                  <a:pt x="5052" y="143"/>
                  <a:pt x="2223" y="121"/>
                  <a:pt x="1508" y="123"/>
                </a:cubicBezTo>
                <a:cubicBezTo>
                  <a:pt x="1488" y="126"/>
                  <a:pt x="1492" y="121"/>
                  <a:pt x="1471" y="135"/>
                </a:cubicBezTo>
                <a:lnTo>
                  <a:pt x="1383" y="204"/>
                </a:lnTo>
                <a:cubicBezTo>
                  <a:pt x="1362" y="218"/>
                  <a:pt x="1369" y="221"/>
                  <a:pt x="1344" y="221"/>
                </a:cubicBezTo>
                <a:cubicBezTo>
                  <a:pt x="1344" y="221"/>
                  <a:pt x="0" y="220"/>
                  <a:pt x="0" y="220"/>
                </a:cubicBezTo>
                <a:lnTo>
                  <a:pt x="3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111" name="Freeform 39"/>
          <p:cNvSpPr>
            <a:spLocks/>
          </p:cNvSpPr>
          <p:nvPr/>
        </p:nvSpPr>
        <p:spPr bwMode="gray">
          <a:xfrm>
            <a:off x="1588" y="172"/>
            <a:ext cx="9156700" cy="282179"/>
          </a:xfrm>
          <a:custGeom>
            <a:avLst/>
            <a:gdLst>
              <a:gd name="T0" fmla="*/ 1 w 5768"/>
              <a:gd name="T1" fmla="*/ 0 h 237"/>
              <a:gd name="T2" fmla="*/ 5766 w 5768"/>
              <a:gd name="T3" fmla="*/ 0 h 237"/>
              <a:gd name="T4" fmla="*/ 5768 w 5768"/>
              <a:gd name="T5" fmla="*/ 108 h 237"/>
              <a:gd name="T6" fmla="*/ 1510 w 5768"/>
              <a:gd name="T7" fmla="*/ 108 h 237"/>
              <a:gd name="T8" fmla="*/ 1473 w 5768"/>
              <a:gd name="T9" fmla="*/ 124 h 237"/>
              <a:gd name="T10" fmla="*/ 1385 w 5768"/>
              <a:gd name="T11" fmla="*/ 215 h 237"/>
              <a:gd name="T12" fmla="*/ 1346 w 5768"/>
              <a:gd name="T13" fmla="*/ 237 h 237"/>
              <a:gd name="T14" fmla="*/ 0 w 5768"/>
              <a:gd name="T15" fmla="*/ 236 h 237"/>
              <a:gd name="T16" fmla="*/ 1 w 5768"/>
              <a:gd name="T17" fmla="*/ 0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8" h="237">
                <a:moveTo>
                  <a:pt x="1" y="0"/>
                </a:moveTo>
                <a:lnTo>
                  <a:pt x="5766" y="0"/>
                </a:lnTo>
                <a:lnTo>
                  <a:pt x="5768" y="108"/>
                </a:lnTo>
                <a:cubicBezTo>
                  <a:pt x="5059" y="126"/>
                  <a:pt x="2226" y="105"/>
                  <a:pt x="1510" y="108"/>
                </a:cubicBezTo>
                <a:cubicBezTo>
                  <a:pt x="1490" y="112"/>
                  <a:pt x="1494" y="105"/>
                  <a:pt x="1473" y="124"/>
                </a:cubicBezTo>
                <a:lnTo>
                  <a:pt x="1385" y="215"/>
                </a:lnTo>
                <a:cubicBezTo>
                  <a:pt x="1364" y="233"/>
                  <a:pt x="1371" y="237"/>
                  <a:pt x="1346" y="237"/>
                </a:cubicBezTo>
                <a:cubicBezTo>
                  <a:pt x="1346" y="237"/>
                  <a:pt x="0" y="236"/>
                  <a:pt x="0" y="236"/>
                </a:cubicBezTo>
                <a:lnTo>
                  <a:pt x="1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098" name="Line 26"/>
          <p:cNvSpPr>
            <a:spLocks noChangeShapeType="1"/>
          </p:cNvSpPr>
          <p:nvPr/>
        </p:nvSpPr>
        <p:spPr bwMode="gray">
          <a:xfrm flipH="1">
            <a:off x="6194425" y="4694635"/>
            <a:ext cx="2967038" cy="438150"/>
          </a:xfrm>
          <a:prstGeom prst="line">
            <a:avLst/>
          </a:prstGeom>
          <a:noFill/>
          <a:ln w="19050">
            <a:solidFill>
              <a:srgbClr val="FFFFFF">
                <a:alpha val="60001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grpSp>
        <p:nvGrpSpPr>
          <p:cNvPr id="3106" name="Group 34"/>
          <p:cNvGrpSpPr>
            <a:grpSpLocks/>
          </p:cNvGrpSpPr>
          <p:nvPr/>
        </p:nvGrpSpPr>
        <p:grpSpPr bwMode="auto">
          <a:xfrm>
            <a:off x="0" y="4066158"/>
            <a:ext cx="9158288" cy="1096565"/>
            <a:chOff x="-4" y="3243"/>
            <a:chExt cx="5769" cy="1086"/>
          </a:xfrm>
        </p:grpSpPr>
        <p:sp>
          <p:nvSpPr>
            <p:cNvPr id="3099" name="Freeform 27"/>
            <p:cNvSpPr>
              <a:spLocks/>
            </p:cNvSpPr>
            <p:nvPr userDrawn="1"/>
          </p:nvSpPr>
          <p:spPr bwMode="gray">
            <a:xfrm>
              <a:off x="-4" y="3243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100" name="Freeform 28"/>
            <p:cNvSpPr>
              <a:spLocks/>
            </p:cNvSpPr>
            <p:nvPr userDrawn="1"/>
          </p:nvSpPr>
          <p:spPr bwMode="gray">
            <a:xfrm>
              <a:off x="-4" y="3314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8FD2F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</p:grpSp>
      <p:sp>
        <p:nvSpPr>
          <p:cNvPr id="2" name="矩形 1"/>
          <p:cNvSpPr/>
          <p:nvPr userDrawn="1"/>
        </p:nvSpPr>
        <p:spPr>
          <a:xfrm>
            <a:off x="2569655" y="1097009"/>
            <a:ext cx="4047903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15000" b="1" dirty="0" smtClean="0">
                <a:ln w="0"/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</a:rPr>
              <a:t>再见</a:t>
            </a:r>
            <a:endParaRPr lang="zh-CN" altLang="en-US" sz="15000" b="1" dirty="0">
              <a:ln w="0"/>
              <a:solidFill>
                <a:srgbClr val="000000"/>
              </a:solidFill>
              <a:effectLst>
                <a:outerShdw blurRad="38100" dist="19050" dir="27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9576" y="4587974"/>
            <a:ext cx="1428928" cy="5321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8053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800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551B85E8-410B-4E22-80A1-90EE6581B2E5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87551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477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E4AF68B8-45B6-4AFC-AB2A-BCA60B9BCFD5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04552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71551"/>
            <a:ext cx="4038600" cy="362307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71551"/>
            <a:ext cx="4038600" cy="362307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87970F70-90AD-45C1-B5F7-92833D73F9A0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30353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E4AF68B8-45B6-4AFC-AB2A-BCA60B9BCFD5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834221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67" y="1260872"/>
            <a:ext cx="3868737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67" y="1878806"/>
            <a:ext cx="3868737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788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788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2AFF1E79-BE3B-44F3-A545-365629419FBD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26948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61BCEC93-C02D-446B-94AD-760E04D30DB0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33740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4EC2D059-4316-4321-A79F-8CCCFAC1A07D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51904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584" y="342900"/>
            <a:ext cx="2949575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740742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584" y="1543052"/>
            <a:ext cx="2949575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3685C39C-014C-43C5-ACCC-4351920BBA29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8624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584" y="342900"/>
            <a:ext cx="2949575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740742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584" y="1543052"/>
            <a:ext cx="2949575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59872012-BEFF-4425-877E-6EA93EA633CB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71948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2DA618F2-1279-466D-8BAE-3B00A5B3C732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61960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14301"/>
            <a:ext cx="2057400" cy="448032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14301"/>
            <a:ext cx="6019800" cy="448032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89FA1E0C-0218-4001-8ED5-9134121C3A8E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18898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682" y="1597997"/>
            <a:ext cx="7772638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363" y="2914650"/>
            <a:ext cx="6401276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  <a:lvl6pPr marL="1714500" indent="0" algn="ctr">
              <a:buNone/>
              <a:defRPr/>
            </a:lvl6pPr>
            <a:lvl7pPr marL="2057400" indent="0" algn="ctr">
              <a:buNone/>
              <a:defRPr/>
            </a:lvl7pPr>
            <a:lvl8pPr marL="2400300" indent="0" algn="ctr">
              <a:buNone/>
              <a:defRPr/>
            </a:lvl8pPr>
            <a:lvl9pPr marL="27432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078450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33" y="205978"/>
            <a:ext cx="8229759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133" y="1200155"/>
            <a:ext cx="8229759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643541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211" y="3305182"/>
            <a:ext cx="7772637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211" y="2180035"/>
            <a:ext cx="7772637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60786062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71551"/>
            <a:ext cx="4038600" cy="362307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71551"/>
            <a:ext cx="4038600" cy="362307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87970F70-90AD-45C1-B5F7-92833D73F9A0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654426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33" y="205978"/>
            <a:ext cx="8229759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164" y="1200155"/>
            <a:ext cx="4037899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7393" y="1200155"/>
            <a:ext cx="4039486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98922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33" y="205978"/>
            <a:ext cx="8229759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122" y="1151335"/>
            <a:ext cx="4039486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122" y="1631156"/>
            <a:ext cx="4039486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830" y="1151335"/>
            <a:ext cx="4041073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830" y="1631156"/>
            <a:ext cx="4041073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25618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33" y="205978"/>
            <a:ext cx="8229759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696544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4217588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1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29" y="204787"/>
            <a:ext cx="3007791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429" y="204966"/>
            <a:ext cx="5112450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129" y="1076328"/>
            <a:ext cx="3007791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58347415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1_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1978" y="3600451"/>
            <a:ext cx="548703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1978" y="459581"/>
            <a:ext cx="548703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1978" y="4025676"/>
            <a:ext cx="548703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33030316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33" y="205978"/>
            <a:ext cx="8229759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133" y="1200155"/>
            <a:ext cx="8229759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573297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843" y="205986"/>
            <a:ext cx="2057043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122" y="205986"/>
            <a:ext cx="6020342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146931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标题，一项大型内容和两项小型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200152"/>
            <a:ext cx="4038600" cy="163949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48200" y="2954114"/>
            <a:ext cx="4038600" cy="164068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>
          <a:xfrm>
            <a:off x="457200" y="4683919"/>
            <a:ext cx="2133600" cy="3571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>
          <a:xfrm>
            <a:off x="3124200" y="4683919"/>
            <a:ext cx="2895600" cy="3571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>
          <a:xfrm>
            <a:off x="6553200" y="4683919"/>
            <a:ext cx="2133600" cy="3571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B426437A-06D7-4FAF-888D-A362B91F9933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81418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9" y="1260872"/>
            <a:ext cx="3868737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9" y="1878806"/>
            <a:ext cx="3868737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788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788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2AFF1E79-BE3B-44F3-A545-365629419FBD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175627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61BCEC93-C02D-446B-94AD-760E04D30DB0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173793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4EC2D059-4316-4321-A79F-8CCCFAC1A07D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533648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9" y="342900"/>
            <a:ext cx="2949575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740569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9" y="1543050"/>
            <a:ext cx="2949575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3685C39C-014C-43C5-ACCC-4351920BBA29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7257595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5" Type="http://schemas.openxmlformats.org/officeDocument/2006/relationships/image" Target="../media/image5.jpeg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Relationship Id="rId14" Type="http://schemas.openxmlformats.org/officeDocument/2006/relationships/image" Target="../media/image4.jpe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13" Type="http://schemas.openxmlformats.org/officeDocument/2006/relationships/slideLayout" Target="../slideLayouts/slideLayout47.xml"/><Relationship Id="rId18" Type="http://schemas.openxmlformats.org/officeDocument/2006/relationships/slideLayout" Target="../slideLayouts/slideLayout52.xml"/><Relationship Id="rId26" Type="http://schemas.openxmlformats.org/officeDocument/2006/relationships/image" Target="../media/image1.png"/><Relationship Id="rId3" Type="http://schemas.openxmlformats.org/officeDocument/2006/relationships/slideLayout" Target="../slideLayouts/slideLayout37.xml"/><Relationship Id="rId21" Type="http://schemas.openxmlformats.org/officeDocument/2006/relationships/slideLayout" Target="../slideLayouts/slideLayout55.xml"/><Relationship Id="rId7" Type="http://schemas.openxmlformats.org/officeDocument/2006/relationships/slideLayout" Target="../slideLayouts/slideLayout41.xml"/><Relationship Id="rId12" Type="http://schemas.openxmlformats.org/officeDocument/2006/relationships/slideLayout" Target="../slideLayouts/slideLayout46.xml"/><Relationship Id="rId17" Type="http://schemas.openxmlformats.org/officeDocument/2006/relationships/slideLayout" Target="../slideLayouts/slideLayout51.xml"/><Relationship Id="rId25" Type="http://schemas.openxmlformats.org/officeDocument/2006/relationships/theme" Target="../theme/theme3.xml"/><Relationship Id="rId2" Type="http://schemas.openxmlformats.org/officeDocument/2006/relationships/slideLayout" Target="../slideLayouts/slideLayout36.xml"/><Relationship Id="rId16" Type="http://schemas.openxmlformats.org/officeDocument/2006/relationships/slideLayout" Target="../slideLayouts/slideLayout50.xml"/><Relationship Id="rId20" Type="http://schemas.openxmlformats.org/officeDocument/2006/relationships/slideLayout" Target="../slideLayouts/slideLayout54.xml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45.xml"/><Relationship Id="rId24" Type="http://schemas.openxmlformats.org/officeDocument/2006/relationships/slideLayout" Target="../slideLayouts/slideLayout58.xml"/><Relationship Id="rId5" Type="http://schemas.openxmlformats.org/officeDocument/2006/relationships/slideLayout" Target="../slideLayouts/slideLayout39.xml"/><Relationship Id="rId15" Type="http://schemas.openxmlformats.org/officeDocument/2006/relationships/slideLayout" Target="../slideLayouts/slideLayout49.xml"/><Relationship Id="rId23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44.xml"/><Relationship Id="rId19" Type="http://schemas.openxmlformats.org/officeDocument/2006/relationships/slideLayout" Target="../slideLayouts/slideLayout53.xml"/><Relationship Id="rId4" Type="http://schemas.openxmlformats.org/officeDocument/2006/relationships/slideLayout" Target="../slideLayouts/slideLayout38.xml"/><Relationship Id="rId9" Type="http://schemas.openxmlformats.org/officeDocument/2006/relationships/slideLayout" Target="../slideLayouts/slideLayout43.xml"/><Relationship Id="rId14" Type="http://schemas.openxmlformats.org/officeDocument/2006/relationships/slideLayout" Target="../slideLayouts/slideLayout48.xml"/><Relationship Id="rId22" Type="http://schemas.openxmlformats.org/officeDocument/2006/relationships/slideLayout" Target="../slideLayouts/slideLayout5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>
                <a:gamma/>
                <a:tint val="0"/>
                <a:invGamma/>
              </a:schemeClr>
            </a:gs>
            <a:gs pos="100000">
              <a:schemeClr val="bg1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85" name="Group 61"/>
          <p:cNvGrpSpPr>
            <a:grpSpLocks/>
          </p:cNvGrpSpPr>
          <p:nvPr/>
        </p:nvGrpSpPr>
        <p:grpSpPr bwMode="auto">
          <a:xfrm>
            <a:off x="-6350" y="-4762"/>
            <a:ext cx="9172575" cy="5155406"/>
            <a:chOff x="-4" y="-4"/>
            <a:chExt cx="5778" cy="4330"/>
          </a:xfrm>
        </p:grpSpPr>
        <p:sp>
          <p:nvSpPr>
            <p:cNvPr id="1043" name="Line 19"/>
            <p:cNvSpPr>
              <a:spLocks noChangeShapeType="1"/>
            </p:cNvSpPr>
            <p:nvPr/>
          </p:nvSpPr>
          <p:spPr bwMode="gray">
            <a:xfrm>
              <a:off x="14" y="1725"/>
              <a:ext cx="767" cy="2595"/>
            </a:xfrm>
            <a:prstGeom prst="line">
              <a:avLst/>
            </a:prstGeom>
            <a:noFill/>
            <a:ln w="19050">
              <a:solidFill>
                <a:srgbClr val="FFFFFF">
                  <a:alpha val="60001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6" name="Line 22"/>
            <p:cNvSpPr>
              <a:spLocks noChangeShapeType="1"/>
            </p:cNvSpPr>
            <p:nvPr/>
          </p:nvSpPr>
          <p:spPr bwMode="gray">
            <a:xfrm flipH="1">
              <a:off x="5523" y="3888"/>
              <a:ext cx="251" cy="432"/>
            </a:xfrm>
            <a:prstGeom prst="line">
              <a:avLst/>
            </a:prstGeom>
            <a:noFill/>
            <a:ln w="19050">
              <a:solidFill>
                <a:srgbClr val="FFFFFF">
                  <a:alpha val="60001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7" name="Line 23"/>
            <p:cNvSpPr>
              <a:spLocks noChangeShapeType="1"/>
            </p:cNvSpPr>
            <p:nvPr/>
          </p:nvSpPr>
          <p:spPr bwMode="gray">
            <a:xfrm flipH="1" flipV="1">
              <a:off x="24" y="4"/>
              <a:ext cx="5743" cy="485"/>
            </a:xfrm>
            <a:prstGeom prst="line">
              <a:avLst/>
            </a:prstGeom>
            <a:noFill/>
            <a:ln w="19050">
              <a:solidFill>
                <a:srgbClr val="FFFFFF">
                  <a:alpha val="60001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" name="Line 26"/>
            <p:cNvSpPr>
              <a:spLocks noChangeShapeType="1"/>
            </p:cNvSpPr>
            <p:nvPr/>
          </p:nvSpPr>
          <p:spPr bwMode="gray">
            <a:xfrm flipH="1">
              <a:off x="3899" y="3933"/>
              <a:ext cx="1868" cy="367"/>
            </a:xfrm>
            <a:prstGeom prst="line">
              <a:avLst/>
            </a:prstGeom>
            <a:noFill/>
            <a:ln w="19050">
              <a:solidFill>
                <a:srgbClr val="FFFFFF">
                  <a:alpha val="60001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1" name="Freeform 7"/>
            <p:cNvSpPr>
              <a:spLocks/>
            </p:cNvSpPr>
            <p:nvPr/>
          </p:nvSpPr>
          <p:spPr bwMode="gray">
            <a:xfrm>
              <a:off x="-4" y="-4"/>
              <a:ext cx="5764" cy="644"/>
            </a:xfrm>
            <a:custGeom>
              <a:avLst/>
              <a:gdLst>
                <a:gd name="T0" fmla="*/ 1 w 5764"/>
                <a:gd name="T1" fmla="*/ 644 h 644"/>
                <a:gd name="T2" fmla="*/ 3603 w 5764"/>
                <a:gd name="T3" fmla="*/ 644 h 644"/>
                <a:gd name="T4" fmla="*/ 3704 w 5764"/>
                <a:gd name="T5" fmla="*/ 623 h 644"/>
                <a:gd name="T6" fmla="*/ 3970 w 5764"/>
                <a:gd name="T7" fmla="*/ 529 h 644"/>
                <a:gd name="T8" fmla="*/ 4053 w 5764"/>
                <a:gd name="T9" fmla="*/ 511 h 644"/>
                <a:gd name="T10" fmla="*/ 5764 w 5764"/>
                <a:gd name="T11" fmla="*/ 512 h 644"/>
                <a:gd name="T12" fmla="*/ 5762 w 5764"/>
                <a:gd name="T13" fmla="*/ 0 h 644"/>
                <a:gd name="T14" fmla="*/ 0 w 5764"/>
                <a:gd name="T15" fmla="*/ 2 h 644"/>
                <a:gd name="T16" fmla="*/ 1 w 5764"/>
                <a:gd name="T17" fmla="*/ 644 h 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4" h="644">
                  <a:moveTo>
                    <a:pt x="1" y="644"/>
                  </a:moveTo>
                  <a:lnTo>
                    <a:pt x="3603" y="644"/>
                  </a:lnTo>
                  <a:cubicBezTo>
                    <a:pt x="3663" y="644"/>
                    <a:pt x="3704" y="623"/>
                    <a:pt x="3704" y="623"/>
                  </a:cubicBezTo>
                  <a:lnTo>
                    <a:pt x="3970" y="529"/>
                  </a:lnTo>
                  <a:cubicBezTo>
                    <a:pt x="3970" y="529"/>
                    <a:pt x="4000" y="513"/>
                    <a:pt x="4053" y="511"/>
                  </a:cubicBezTo>
                  <a:lnTo>
                    <a:pt x="5764" y="512"/>
                  </a:lnTo>
                  <a:lnTo>
                    <a:pt x="5762" y="0"/>
                  </a:lnTo>
                  <a:lnTo>
                    <a:pt x="0" y="2"/>
                  </a:lnTo>
                  <a:lnTo>
                    <a:pt x="1" y="644"/>
                  </a:lnTo>
                  <a:close/>
                </a:path>
              </a:pathLst>
            </a:custGeom>
            <a:gradFill rotWithShape="1">
              <a:gsLst>
                <a:gs pos="0">
                  <a:srgbClr val="FFFFFF">
                    <a:gamma/>
                    <a:tint val="0"/>
                    <a:invGamma/>
                    <a:alpha val="0"/>
                  </a:srgbClr>
                </a:gs>
                <a:gs pos="100000">
                  <a:srgbClr val="FFFFFF">
                    <a:alpha val="70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2" name="Freeform 8"/>
            <p:cNvSpPr>
              <a:spLocks/>
            </p:cNvSpPr>
            <p:nvPr/>
          </p:nvSpPr>
          <p:spPr bwMode="gray">
            <a:xfrm>
              <a:off x="-4" y="-2"/>
              <a:ext cx="5762" cy="600"/>
            </a:xfrm>
            <a:custGeom>
              <a:avLst/>
              <a:gdLst>
                <a:gd name="T0" fmla="*/ 2 w 5762"/>
                <a:gd name="T1" fmla="*/ 600 h 600"/>
                <a:gd name="T2" fmla="*/ 3603 w 5762"/>
                <a:gd name="T3" fmla="*/ 600 h 600"/>
                <a:gd name="T4" fmla="*/ 3704 w 5762"/>
                <a:gd name="T5" fmla="*/ 579 h 600"/>
                <a:gd name="T6" fmla="*/ 3970 w 5762"/>
                <a:gd name="T7" fmla="*/ 485 h 600"/>
                <a:gd name="T8" fmla="*/ 4053 w 5762"/>
                <a:gd name="T9" fmla="*/ 467 h 600"/>
                <a:gd name="T10" fmla="*/ 5762 w 5762"/>
                <a:gd name="T11" fmla="*/ 466 h 600"/>
                <a:gd name="T12" fmla="*/ 5762 w 5762"/>
                <a:gd name="T13" fmla="*/ 0 h 600"/>
                <a:gd name="T14" fmla="*/ 0 w 5762"/>
                <a:gd name="T15" fmla="*/ 2 h 600"/>
                <a:gd name="T16" fmla="*/ 2 w 5762"/>
                <a:gd name="T17" fmla="*/ 600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2" h="600">
                  <a:moveTo>
                    <a:pt x="2" y="600"/>
                  </a:moveTo>
                  <a:lnTo>
                    <a:pt x="3603" y="600"/>
                  </a:lnTo>
                  <a:cubicBezTo>
                    <a:pt x="3663" y="600"/>
                    <a:pt x="3704" y="579"/>
                    <a:pt x="3704" y="579"/>
                  </a:cubicBezTo>
                  <a:lnTo>
                    <a:pt x="3970" y="485"/>
                  </a:lnTo>
                  <a:cubicBezTo>
                    <a:pt x="3970" y="485"/>
                    <a:pt x="3996" y="473"/>
                    <a:pt x="4053" y="467"/>
                  </a:cubicBezTo>
                  <a:lnTo>
                    <a:pt x="5762" y="466"/>
                  </a:lnTo>
                  <a:lnTo>
                    <a:pt x="5762" y="0"/>
                  </a:lnTo>
                  <a:lnTo>
                    <a:pt x="0" y="2"/>
                  </a:lnTo>
                  <a:lnTo>
                    <a:pt x="2" y="60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074" name="Group 50"/>
            <p:cNvGrpSpPr>
              <a:grpSpLocks/>
            </p:cNvGrpSpPr>
            <p:nvPr/>
          </p:nvGrpSpPr>
          <p:grpSpPr bwMode="auto">
            <a:xfrm flipH="1">
              <a:off x="-2" y="4151"/>
              <a:ext cx="5764" cy="175"/>
              <a:chOff x="-2" y="4151"/>
              <a:chExt cx="5764" cy="175"/>
            </a:xfrm>
          </p:grpSpPr>
          <p:sp>
            <p:nvSpPr>
              <p:cNvPr id="1073" name="Freeform 49"/>
              <p:cNvSpPr>
                <a:spLocks/>
              </p:cNvSpPr>
              <p:nvPr userDrawn="1"/>
            </p:nvSpPr>
            <p:spPr bwMode="gray">
              <a:xfrm>
                <a:off x="-2" y="4151"/>
                <a:ext cx="5762" cy="169"/>
              </a:xfrm>
              <a:custGeom>
                <a:avLst/>
                <a:gdLst>
                  <a:gd name="T0" fmla="*/ 0 w 5762"/>
                  <a:gd name="T1" fmla="*/ 169 h 169"/>
                  <a:gd name="T2" fmla="*/ 5762 w 5762"/>
                  <a:gd name="T3" fmla="*/ 168 h 169"/>
                  <a:gd name="T4" fmla="*/ 5762 w 5762"/>
                  <a:gd name="T5" fmla="*/ 56 h 169"/>
                  <a:gd name="T6" fmla="*/ 1513 w 5762"/>
                  <a:gd name="T7" fmla="*/ 57 h 169"/>
                  <a:gd name="T8" fmla="*/ 1465 w 5762"/>
                  <a:gd name="T9" fmla="*/ 47 h 169"/>
                  <a:gd name="T10" fmla="*/ 1403 w 5762"/>
                  <a:gd name="T11" fmla="*/ 14 h 169"/>
                  <a:gd name="T12" fmla="*/ 1346 w 5762"/>
                  <a:gd name="T13" fmla="*/ 2 h 169"/>
                  <a:gd name="T14" fmla="*/ 0 w 5762"/>
                  <a:gd name="T15" fmla="*/ 2 h 169"/>
                  <a:gd name="T16" fmla="*/ 0 w 5762"/>
                  <a:gd name="T17" fmla="*/ 169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62" h="169">
                    <a:moveTo>
                      <a:pt x="0" y="169"/>
                    </a:moveTo>
                    <a:lnTo>
                      <a:pt x="5762" y="168"/>
                    </a:lnTo>
                    <a:lnTo>
                      <a:pt x="5762" y="56"/>
                    </a:lnTo>
                    <a:lnTo>
                      <a:pt x="1513" y="57"/>
                    </a:lnTo>
                    <a:cubicBezTo>
                      <a:pt x="1486" y="57"/>
                      <a:pt x="1486" y="54"/>
                      <a:pt x="1465" y="47"/>
                    </a:cubicBezTo>
                    <a:lnTo>
                      <a:pt x="1403" y="14"/>
                    </a:lnTo>
                    <a:cubicBezTo>
                      <a:pt x="1383" y="6"/>
                      <a:pt x="1385" y="0"/>
                      <a:pt x="1346" y="2"/>
                    </a:cubicBezTo>
                    <a:lnTo>
                      <a:pt x="0" y="2"/>
                    </a:lnTo>
                    <a:lnTo>
                      <a:pt x="0" y="16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61" name="Freeform 37"/>
              <p:cNvSpPr>
                <a:spLocks/>
              </p:cNvSpPr>
              <p:nvPr userDrawn="1"/>
            </p:nvSpPr>
            <p:spPr bwMode="gray">
              <a:xfrm>
                <a:off x="-2" y="4188"/>
                <a:ext cx="5764" cy="138"/>
              </a:xfrm>
              <a:custGeom>
                <a:avLst/>
                <a:gdLst>
                  <a:gd name="T0" fmla="*/ 2 w 5764"/>
                  <a:gd name="T1" fmla="*/ 138 h 138"/>
                  <a:gd name="T2" fmla="*/ 5764 w 5764"/>
                  <a:gd name="T3" fmla="*/ 136 h 138"/>
                  <a:gd name="T4" fmla="*/ 5762 w 5764"/>
                  <a:gd name="T5" fmla="*/ 56 h 138"/>
                  <a:gd name="T6" fmla="*/ 1513 w 5764"/>
                  <a:gd name="T7" fmla="*/ 57 h 138"/>
                  <a:gd name="T8" fmla="*/ 1465 w 5764"/>
                  <a:gd name="T9" fmla="*/ 47 h 138"/>
                  <a:gd name="T10" fmla="*/ 1403 w 5764"/>
                  <a:gd name="T11" fmla="*/ 14 h 138"/>
                  <a:gd name="T12" fmla="*/ 1346 w 5764"/>
                  <a:gd name="T13" fmla="*/ 2 h 138"/>
                  <a:gd name="T14" fmla="*/ 0 w 5764"/>
                  <a:gd name="T15" fmla="*/ 2 h 138"/>
                  <a:gd name="T16" fmla="*/ 2 w 5764"/>
                  <a:gd name="T17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64" h="138">
                    <a:moveTo>
                      <a:pt x="2" y="138"/>
                    </a:moveTo>
                    <a:lnTo>
                      <a:pt x="5764" y="136"/>
                    </a:lnTo>
                    <a:lnTo>
                      <a:pt x="5762" y="56"/>
                    </a:lnTo>
                    <a:lnTo>
                      <a:pt x="1513" y="57"/>
                    </a:lnTo>
                    <a:cubicBezTo>
                      <a:pt x="1486" y="57"/>
                      <a:pt x="1486" y="54"/>
                      <a:pt x="1465" y="47"/>
                    </a:cubicBezTo>
                    <a:lnTo>
                      <a:pt x="1403" y="14"/>
                    </a:lnTo>
                    <a:cubicBezTo>
                      <a:pt x="1383" y="6"/>
                      <a:pt x="1385" y="0"/>
                      <a:pt x="1346" y="2"/>
                    </a:cubicBezTo>
                    <a:lnTo>
                      <a:pt x="0" y="2"/>
                    </a:lnTo>
                    <a:lnTo>
                      <a:pt x="2" y="138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084" name="Freeform 60"/>
            <p:cNvSpPr>
              <a:spLocks/>
            </p:cNvSpPr>
            <p:nvPr userDrawn="1"/>
          </p:nvSpPr>
          <p:spPr bwMode="gray">
            <a:xfrm>
              <a:off x="4080" y="508"/>
              <a:ext cx="1152" cy="288"/>
            </a:xfrm>
            <a:custGeom>
              <a:avLst/>
              <a:gdLst>
                <a:gd name="T0" fmla="*/ 48 w 1152"/>
                <a:gd name="T1" fmla="*/ 0 h 288"/>
                <a:gd name="T2" fmla="*/ 0 w 1152"/>
                <a:gd name="T3" fmla="*/ 288 h 288"/>
                <a:gd name="T4" fmla="*/ 1056 w 1152"/>
                <a:gd name="T5" fmla="*/ 288 h 288"/>
                <a:gd name="T6" fmla="*/ 1152 w 1152"/>
                <a:gd name="T7" fmla="*/ 0 h 288"/>
                <a:gd name="T8" fmla="*/ 48 w 1152"/>
                <a:gd name="T9" fmla="*/ 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2" h="288">
                  <a:moveTo>
                    <a:pt x="48" y="0"/>
                  </a:moveTo>
                  <a:lnTo>
                    <a:pt x="0" y="288"/>
                  </a:lnTo>
                  <a:lnTo>
                    <a:pt x="1056" y="288"/>
                  </a:lnTo>
                  <a:lnTo>
                    <a:pt x="1152" y="0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FFFFFF">
                <a:alpha val="10001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gray">
          <a:xfrm>
            <a:off x="733426" y="114300"/>
            <a:ext cx="7953375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 smtClean="0"/>
              <a:t>单击此处编辑母版标题样式</a:t>
            </a:r>
          </a:p>
        </p:txBody>
      </p:sp>
      <p:grpSp>
        <p:nvGrpSpPr>
          <p:cNvPr id="1063" name="Group 39"/>
          <p:cNvGrpSpPr>
            <a:grpSpLocks/>
          </p:cNvGrpSpPr>
          <p:nvPr/>
        </p:nvGrpSpPr>
        <p:grpSpPr bwMode="auto">
          <a:xfrm>
            <a:off x="327025" y="219075"/>
            <a:ext cx="361950" cy="271463"/>
            <a:chOff x="192" y="384"/>
            <a:chExt cx="336" cy="288"/>
          </a:xfrm>
        </p:grpSpPr>
        <p:sp>
          <p:nvSpPr>
            <p:cNvPr id="1064" name="AutoShape 40"/>
            <p:cNvSpPr>
              <a:spLocks noChangeArrowheads="1"/>
            </p:cNvSpPr>
            <p:nvPr userDrawn="1"/>
          </p:nvSpPr>
          <p:spPr bwMode="gray">
            <a:xfrm>
              <a:off x="192" y="384"/>
              <a:ext cx="192" cy="288"/>
            </a:xfrm>
            <a:prstGeom prst="chevron">
              <a:avLst>
                <a:gd name="adj" fmla="val 60935"/>
              </a:avLst>
            </a:prstGeom>
            <a:solidFill>
              <a:schemeClr val="bg1">
                <a:alpha val="8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65" name="AutoShape 41"/>
            <p:cNvSpPr>
              <a:spLocks noChangeArrowheads="1"/>
            </p:cNvSpPr>
            <p:nvPr userDrawn="1"/>
          </p:nvSpPr>
          <p:spPr bwMode="gray">
            <a:xfrm>
              <a:off x="336" y="384"/>
              <a:ext cx="192" cy="288"/>
            </a:xfrm>
            <a:prstGeom prst="chevron">
              <a:avLst>
                <a:gd name="adj" fmla="val 60935"/>
              </a:avLst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gray">
          <a:xfrm>
            <a:off x="466271" y="886306"/>
            <a:ext cx="8229600" cy="36230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</a:p>
        </p:txBody>
      </p:sp>
      <p:pic>
        <p:nvPicPr>
          <p:cNvPr id="32" name="图片 31"/>
          <p:cNvPicPr>
            <a:picLocks noChangeAspect="1"/>
          </p:cNvPicPr>
          <p:nvPr userDrawn="1"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3887" y="4682728"/>
            <a:ext cx="1381949" cy="51462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83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  <p:sldLayoutId id="2147483665" r:id="rId18"/>
    <p:sldLayoutId id="2147483666" r:id="rId19"/>
    <p:sldLayoutId id="2147483667" r:id="rId20"/>
    <p:sldLayoutId id="2147483668" r:id="rId21"/>
    <p:sldLayoutId id="2147483669" r:id="rId22"/>
    <p:sldLayoutId id="2147483670" r:id="rId23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2800" b="1" kern="1200">
          <a:solidFill>
            <a:srgbClr val="FFFFFF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477441"/>
          </a:xfrm>
          <a:prstGeom prst="rect">
            <a:avLst/>
          </a:prstGeom>
          <a:gradFill rotWithShape="1">
            <a:gsLst>
              <a:gs pos="0">
                <a:srgbClr val="001D31"/>
              </a:gs>
              <a:gs pos="100000">
                <a:srgbClr val="0099FF"/>
              </a:gs>
            </a:gsLst>
            <a:lin ang="189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1800" b="1">
              <a:solidFill>
                <a:srgbClr val="000000"/>
              </a:solidFill>
              <a:ea typeface="黑体" pitchFamily="49" charset="-122"/>
            </a:endParaRPr>
          </a:p>
        </p:txBody>
      </p:sp>
      <p:grpSp>
        <p:nvGrpSpPr>
          <p:cNvPr id="3075" name="Group 16"/>
          <p:cNvGrpSpPr>
            <a:grpSpLocks/>
          </p:cNvGrpSpPr>
          <p:nvPr/>
        </p:nvGrpSpPr>
        <p:grpSpPr bwMode="auto">
          <a:xfrm>
            <a:off x="152378" y="572691"/>
            <a:ext cx="8810683" cy="4429125"/>
            <a:chOff x="40" y="391"/>
            <a:chExt cx="2608" cy="3810"/>
          </a:xfrm>
        </p:grpSpPr>
        <p:sp>
          <p:nvSpPr>
            <p:cNvPr id="3082" name="AutoShape 17"/>
            <p:cNvSpPr>
              <a:spLocks noChangeArrowheads="1"/>
            </p:cNvSpPr>
            <p:nvPr/>
          </p:nvSpPr>
          <p:spPr bwMode="auto">
            <a:xfrm>
              <a:off x="40" y="391"/>
              <a:ext cx="2608" cy="3810"/>
            </a:xfrm>
            <a:prstGeom prst="roundRect">
              <a:avLst>
                <a:gd name="adj" fmla="val 4949"/>
              </a:avLst>
            </a:prstGeom>
            <a:solidFill>
              <a:srgbClr val="F8F8F8"/>
            </a:solidFill>
            <a:ln w="9525">
              <a:solidFill>
                <a:srgbClr val="80CB35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 b="1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endParaRPr>
            </a:p>
          </p:txBody>
        </p:sp>
        <p:sp>
          <p:nvSpPr>
            <p:cNvPr id="3083" name="AutoShape 18"/>
            <p:cNvSpPr>
              <a:spLocks noChangeArrowheads="1"/>
            </p:cNvSpPr>
            <p:nvPr/>
          </p:nvSpPr>
          <p:spPr bwMode="auto">
            <a:xfrm>
              <a:off x="95" y="456"/>
              <a:ext cx="2503" cy="3710"/>
            </a:xfrm>
            <a:prstGeom prst="roundRect">
              <a:avLst>
                <a:gd name="adj" fmla="val 7912"/>
              </a:avLst>
            </a:prstGeom>
            <a:solidFill>
              <a:schemeClr val="bg1">
                <a:alpha val="50195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 b="1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endParaRPr>
            </a:p>
          </p:txBody>
        </p:sp>
      </p:grpSp>
      <p:pic>
        <p:nvPicPr>
          <p:cNvPr id="14" name="Picture 2" descr="C:\Users\chaoran\Desktop\logo.png"/>
          <p:cNvPicPr>
            <a:picLocks noChangeAspect="1" noChangeArrowheads="1"/>
          </p:cNvPicPr>
          <p:nvPr/>
        </p:nvPicPr>
        <p:blipFill>
          <a:blip r:embed="rId1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6812" y="4572000"/>
            <a:ext cx="2018968" cy="381000"/>
          </a:xfrm>
          <a:prstGeom prst="rect">
            <a:avLst/>
          </a:prstGeom>
          <a:noFill/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图片 7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2412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 descr="C:\Users\chaoran\Desktop\logo.png"/>
          <p:cNvPicPr>
            <a:picLocks noChangeAspect="1" noChangeArrowheads="1"/>
          </p:cNvPicPr>
          <p:nvPr/>
        </p:nvPicPr>
        <p:blipFill rotWithShape="1">
          <a:blip r:embed="rId13"/>
          <a:srcRect r="68571"/>
          <a:stretch/>
        </p:blipFill>
        <p:spPr bwMode="auto">
          <a:xfrm>
            <a:off x="5599730" y="4355312"/>
            <a:ext cx="1077726" cy="646510"/>
          </a:xfrm>
          <a:prstGeom prst="rect">
            <a:avLst/>
          </a:prstGeom>
          <a:noFill/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C:\Users\chaoran\Desktop\logo.png"/>
          <p:cNvPicPr>
            <a:picLocks noChangeAspect="1" noChangeArrowheads="1"/>
          </p:cNvPicPr>
          <p:nvPr/>
        </p:nvPicPr>
        <p:blipFill rotWithShape="1">
          <a:blip r:embed="rId13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892"/>
          <a:stretch/>
        </p:blipFill>
        <p:spPr bwMode="auto">
          <a:xfrm>
            <a:off x="6677455" y="4355038"/>
            <a:ext cx="2207623" cy="594228"/>
          </a:xfrm>
          <a:prstGeom prst="rect">
            <a:avLst/>
          </a:prstGeom>
          <a:noFill/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1" descr="C:\Documents and Settings\All Users\Documents\My Pictures\示例图片\Blue hills.jp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2412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2900148" y="1371600"/>
            <a:ext cx="3390672" cy="20082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2450" dirty="0" smtClean="0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再见</a:t>
            </a:r>
          </a:p>
        </p:txBody>
      </p:sp>
    </p:spTree>
    <p:extLst>
      <p:ext uri="{BB962C8B-B14F-4D97-AF65-F5344CB8AC3E}">
        <p14:creationId xmlns:p14="http://schemas.microsoft.com/office/powerpoint/2010/main" val="185437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</p:sldLayoutIdLst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342900" algn="ctr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685800" algn="ctr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028700" algn="ctr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371600" algn="ctr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257175" indent="-257175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100">
          <a:solidFill>
            <a:schemeClr val="tx1"/>
          </a:solidFill>
          <a:latin typeface="+mn-lt"/>
          <a:ea typeface="+mn-ea"/>
        </a:defRPr>
      </a:lvl2pPr>
      <a:lvl3pPr marL="857250" indent="-1714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1800">
          <a:solidFill>
            <a:schemeClr val="tx1"/>
          </a:solidFill>
          <a:latin typeface="+mn-lt"/>
          <a:ea typeface="+mn-ea"/>
        </a:defRPr>
      </a:lvl3pPr>
      <a:lvl4pPr marL="1200150" indent="-1714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1500">
          <a:solidFill>
            <a:schemeClr val="tx1"/>
          </a:solidFill>
          <a:latin typeface="+mn-lt"/>
          <a:ea typeface="+mn-ea"/>
        </a:defRPr>
      </a:lvl4pPr>
      <a:lvl5pPr marL="1543050" indent="-1714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500">
          <a:solidFill>
            <a:schemeClr val="tx1"/>
          </a:solidFill>
          <a:latin typeface="+mn-lt"/>
          <a:ea typeface="+mn-ea"/>
        </a:defRPr>
      </a:lvl5pPr>
      <a:lvl6pPr marL="1885950" indent="-17145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1500">
          <a:solidFill>
            <a:schemeClr val="tx1"/>
          </a:solidFill>
          <a:latin typeface="+mn-lt"/>
          <a:ea typeface="+mn-ea"/>
        </a:defRPr>
      </a:lvl6pPr>
      <a:lvl7pPr marL="2228850" indent="-17145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1500">
          <a:solidFill>
            <a:schemeClr val="tx1"/>
          </a:solidFill>
          <a:latin typeface="+mn-lt"/>
          <a:ea typeface="+mn-ea"/>
        </a:defRPr>
      </a:lvl7pPr>
      <a:lvl8pPr marL="2571750" indent="-17145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1500">
          <a:solidFill>
            <a:schemeClr val="tx1"/>
          </a:solidFill>
          <a:latin typeface="+mn-lt"/>
          <a:ea typeface="+mn-ea"/>
        </a:defRPr>
      </a:lvl8pPr>
      <a:lvl9pPr marL="2914650" indent="-17145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15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>
                <a:gamma/>
                <a:tint val="0"/>
                <a:invGamma/>
              </a:schemeClr>
            </a:gs>
            <a:gs pos="100000">
              <a:schemeClr val="bg1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85" name="Group 61"/>
          <p:cNvGrpSpPr>
            <a:grpSpLocks/>
          </p:cNvGrpSpPr>
          <p:nvPr/>
        </p:nvGrpSpPr>
        <p:grpSpPr bwMode="auto">
          <a:xfrm>
            <a:off x="-6350" y="-4762"/>
            <a:ext cx="9172575" cy="5155406"/>
            <a:chOff x="-4" y="-4"/>
            <a:chExt cx="5778" cy="4330"/>
          </a:xfrm>
        </p:grpSpPr>
        <p:sp>
          <p:nvSpPr>
            <p:cNvPr id="1043" name="Line 19"/>
            <p:cNvSpPr>
              <a:spLocks noChangeShapeType="1"/>
            </p:cNvSpPr>
            <p:nvPr/>
          </p:nvSpPr>
          <p:spPr bwMode="gray">
            <a:xfrm>
              <a:off x="14" y="1725"/>
              <a:ext cx="767" cy="2595"/>
            </a:xfrm>
            <a:prstGeom prst="line">
              <a:avLst/>
            </a:prstGeom>
            <a:noFill/>
            <a:ln w="19050">
              <a:solidFill>
                <a:srgbClr val="FFFFFF">
                  <a:alpha val="60001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046" name="Line 22"/>
            <p:cNvSpPr>
              <a:spLocks noChangeShapeType="1"/>
            </p:cNvSpPr>
            <p:nvPr/>
          </p:nvSpPr>
          <p:spPr bwMode="gray">
            <a:xfrm flipH="1">
              <a:off x="5523" y="3888"/>
              <a:ext cx="251" cy="432"/>
            </a:xfrm>
            <a:prstGeom prst="line">
              <a:avLst/>
            </a:prstGeom>
            <a:noFill/>
            <a:ln w="19050">
              <a:solidFill>
                <a:srgbClr val="FFFFFF">
                  <a:alpha val="60001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047" name="Line 23"/>
            <p:cNvSpPr>
              <a:spLocks noChangeShapeType="1"/>
            </p:cNvSpPr>
            <p:nvPr/>
          </p:nvSpPr>
          <p:spPr bwMode="gray">
            <a:xfrm flipH="1" flipV="1">
              <a:off x="24" y="4"/>
              <a:ext cx="5743" cy="485"/>
            </a:xfrm>
            <a:prstGeom prst="line">
              <a:avLst/>
            </a:prstGeom>
            <a:noFill/>
            <a:ln w="19050">
              <a:solidFill>
                <a:srgbClr val="FFFFFF">
                  <a:alpha val="60001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050" name="Line 26"/>
            <p:cNvSpPr>
              <a:spLocks noChangeShapeType="1"/>
            </p:cNvSpPr>
            <p:nvPr/>
          </p:nvSpPr>
          <p:spPr bwMode="gray">
            <a:xfrm flipH="1">
              <a:off x="3899" y="3933"/>
              <a:ext cx="1868" cy="367"/>
            </a:xfrm>
            <a:prstGeom prst="line">
              <a:avLst/>
            </a:prstGeom>
            <a:noFill/>
            <a:ln w="19050">
              <a:solidFill>
                <a:srgbClr val="FFFFFF">
                  <a:alpha val="60001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031" name="Freeform 7"/>
            <p:cNvSpPr>
              <a:spLocks/>
            </p:cNvSpPr>
            <p:nvPr/>
          </p:nvSpPr>
          <p:spPr bwMode="gray">
            <a:xfrm>
              <a:off x="-4" y="-4"/>
              <a:ext cx="5764" cy="644"/>
            </a:xfrm>
            <a:custGeom>
              <a:avLst/>
              <a:gdLst>
                <a:gd name="T0" fmla="*/ 1 w 5764"/>
                <a:gd name="T1" fmla="*/ 644 h 644"/>
                <a:gd name="T2" fmla="*/ 3603 w 5764"/>
                <a:gd name="T3" fmla="*/ 644 h 644"/>
                <a:gd name="T4" fmla="*/ 3704 w 5764"/>
                <a:gd name="T5" fmla="*/ 623 h 644"/>
                <a:gd name="T6" fmla="*/ 3970 w 5764"/>
                <a:gd name="T7" fmla="*/ 529 h 644"/>
                <a:gd name="T8" fmla="*/ 4053 w 5764"/>
                <a:gd name="T9" fmla="*/ 511 h 644"/>
                <a:gd name="T10" fmla="*/ 5764 w 5764"/>
                <a:gd name="T11" fmla="*/ 512 h 644"/>
                <a:gd name="T12" fmla="*/ 5762 w 5764"/>
                <a:gd name="T13" fmla="*/ 0 h 644"/>
                <a:gd name="T14" fmla="*/ 0 w 5764"/>
                <a:gd name="T15" fmla="*/ 2 h 644"/>
                <a:gd name="T16" fmla="*/ 1 w 5764"/>
                <a:gd name="T17" fmla="*/ 644 h 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4" h="644">
                  <a:moveTo>
                    <a:pt x="1" y="644"/>
                  </a:moveTo>
                  <a:lnTo>
                    <a:pt x="3603" y="644"/>
                  </a:lnTo>
                  <a:cubicBezTo>
                    <a:pt x="3663" y="644"/>
                    <a:pt x="3704" y="623"/>
                    <a:pt x="3704" y="623"/>
                  </a:cubicBezTo>
                  <a:lnTo>
                    <a:pt x="3970" y="529"/>
                  </a:lnTo>
                  <a:cubicBezTo>
                    <a:pt x="3970" y="529"/>
                    <a:pt x="4000" y="513"/>
                    <a:pt x="4053" y="511"/>
                  </a:cubicBezTo>
                  <a:lnTo>
                    <a:pt x="5764" y="512"/>
                  </a:lnTo>
                  <a:lnTo>
                    <a:pt x="5762" y="0"/>
                  </a:lnTo>
                  <a:lnTo>
                    <a:pt x="0" y="2"/>
                  </a:lnTo>
                  <a:lnTo>
                    <a:pt x="1" y="644"/>
                  </a:lnTo>
                  <a:close/>
                </a:path>
              </a:pathLst>
            </a:custGeom>
            <a:gradFill rotWithShape="1">
              <a:gsLst>
                <a:gs pos="0">
                  <a:srgbClr val="FFFFFF">
                    <a:gamma/>
                    <a:tint val="0"/>
                    <a:invGamma/>
                    <a:alpha val="0"/>
                  </a:srgbClr>
                </a:gs>
                <a:gs pos="100000">
                  <a:srgbClr val="FFFFFF">
                    <a:alpha val="70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032" name="Freeform 8"/>
            <p:cNvSpPr>
              <a:spLocks/>
            </p:cNvSpPr>
            <p:nvPr/>
          </p:nvSpPr>
          <p:spPr bwMode="gray">
            <a:xfrm>
              <a:off x="-4" y="-2"/>
              <a:ext cx="5762" cy="600"/>
            </a:xfrm>
            <a:custGeom>
              <a:avLst/>
              <a:gdLst>
                <a:gd name="T0" fmla="*/ 2 w 5762"/>
                <a:gd name="T1" fmla="*/ 600 h 600"/>
                <a:gd name="T2" fmla="*/ 3603 w 5762"/>
                <a:gd name="T3" fmla="*/ 600 h 600"/>
                <a:gd name="T4" fmla="*/ 3704 w 5762"/>
                <a:gd name="T5" fmla="*/ 579 h 600"/>
                <a:gd name="T6" fmla="*/ 3970 w 5762"/>
                <a:gd name="T7" fmla="*/ 485 h 600"/>
                <a:gd name="T8" fmla="*/ 4053 w 5762"/>
                <a:gd name="T9" fmla="*/ 467 h 600"/>
                <a:gd name="T10" fmla="*/ 5762 w 5762"/>
                <a:gd name="T11" fmla="*/ 466 h 600"/>
                <a:gd name="T12" fmla="*/ 5762 w 5762"/>
                <a:gd name="T13" fmla="*/ 0 h 600"/>
                <a:gd name="T14" fmla="*/ 0 w 5762"/>
                <a:gd name="T15" fmla="*/ 2 h 600"/>
                <a:gd name="T16" fmla="*/ 2 w 5762"/>
                <a:gd name="T17" fmla="*/ 600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2" h="600">
                  <a:moveTo>
                    <a:pt x="2" y="600"/>
                  </a:moveTo>
                  <a:lnTo>
                    <a:pt x="3603" y="600"/>
                  </a:lnTo>
                  <a:cubicBezTo>
                    <a:pt x="3663" y="600"/>
                    <a:pt x="3704" y="579"/>
                    <a:pt x="3704" y="579"/>
                  </a:cubicBezTo>
                  <a:lnTo>
                    <a:pt x="3970" y="485"/>
                  </a:lnTo>
                  <a:cubicBezTo>
                    <a:pt x="3970" y="485"/>
                    <a:pt x="3996" y="473"/>
                    <a:pt x="4053" y="467"/>
                  </a:cubicBezTo>
                  <a:lnTo>
                    <a:pt x="5762" y="466"/>
                  </a:lnTo>
                  <a:lnTo>
                    <a:pt x="5762" y="0"/>
                  </a:lnTo>
                  <a:lnTo>
                    <a:pt x="0" y="2"/>
                  </a:lnTo>
                  <a:lnTo>
                    <a:pt x="2" y="60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grpSp>
          <p:nvGrpSpPr>
            <p:cNvPr id="1074" name="Group 50"/>
            <p:cNvGrpSpPr>
              <a:grpSpLocks/>
            </p:cNvGrpSpPr>
            <p:nvPr/>
          </p:nvGrpSpPr>
          <p:grpSpPr bwMode="auto">
            <a:xfrm flipH="1">
              <a:off x="-2" y="4151"/>
              <a:ext cx="5764" cy="175"/>
              <a:chOff x="-2" y="4151"/>
              <a:chExt cx="5764" cy="175"/>
            </a:xfrm>
          </p:grpSpPr>
          <p:sp>
            <p:nvSpPr>
              <p:cNvPr id="1073" name="Freeform 49"/>
              <p:cNvSpPr>
                <a:spLocks/>
              </p:cNvSpPr>
              <p:nvPr userDrawn="1"/>
            </p:nvSpPr>
            <p:spPr bwMode="gray">
              <a:xfrm>
                <a:off x="-2" y="4151"/>
                <a:ext cx="5762" cy="169"/>
              </a:xfrm>
              <a:custGeom>
                <a:avLst/>
                <a:gdLst>
                  <a:gd name="T0" fmla="*/ 0 w 5762"/>
                  <a:gd name="T1" fmla="*/ 169 h 169"/>
                  <a:gd name="T2" fmla="*/ 5762 w 5762"/>
                  <a:gd name="T3" fmla="*/ 168 h 169"/>
                  <a:gd name="T4" fmla="*/ 5762 w 5762"/>
                  <a:gd name="T5" fmla="*/ 56 h 169"/>
                  <a:gd name="T6" fmla="*/ 1513 w 5762"/>
                  <a:gd name="T7" fmla="*/ 57 h 169"/>
                  <a:gd name="T8" fmla="*/ 1465 w 5762"/>
                  <a:gd name="T9" fmla="*/ 47 h 169"/>
                  <a:gd name="T10" fmla="*/ 1403 w 5762"/>
                  <a:gd name="T11" fmla="*/ 14 h 169"/>
                  <a:gd name="T12" fmla="*/ 1346 w 5762"/>
                  <a:gd name="T13" fmla="*/ 2 h 169"/>
                  <a:gd name="T14" fmla="*/ 0 w 5762"/>
                  <a:gd name="T15" fmla="*/ 2 h 169"/>
                  <a:gd name="T16" fmla="*/ 0 w 5762"/>
                  <a:gd name="T17" fmla="*/ 169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62" h="169">
                    <a:moveTo>
                      <a:pt x="0" y="169"/>
                    </a:moveTo>
                    <a:lnTo>
                      <a:pt x="5762" y="168"/>
                    </a:lnTo>
                    <a:lnTo>
                      <a:pt x="5762" y="56"/>
                    </a:lnTo>
                    <a:lnTo>
                      <a:pt x="1513" y="57"/>
                    </a:lnTo>
                    <a:cubicBezTo>
                      <a:pt x="1486" y="57"/>
                      <a:pt x="1486" y="54"/>
                      <a:pt x="1465" y="47"/>
                    </a:cubicBezTo>
                    <a:lnTo>
                      <a:pt x="1403" y="14"/>
                    </a:lnTo>
                    <a:cubicBezTo>
                      <a:pt x="1383" y="6"/>
                      <a:pt x="1385" y="0"/>
                      <a:pt x="1346" y="2"/>
                    </a:cubicBezTo>
                    <a:lnTo>
                      <a:pt x="0" y="2"/>
                    </a:lnTo>
                    <a:lnTo>
                      <a:pt x="0" y="16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061" name="Freeform 37"/>
              <p:cNvSpPr>
                <a:spLocks/>
              </p:cNvSpPr>
              <p:nvPr userDrawn="1"/>
            </p:nvSpPr>
            <p:spPr bwMode="gray">
              <a:xfrm>
                <a:off x="-2" y="4188"/>
                <a:ext cx="5764" cy="138"/>
              </a:xfrm>
              <a:custGeom>
                <a:avLst/>
                <a:gdLst>
                  <a:gd name="T0" fmla="*/ 2 w 5764"/>
                  <a:gd name="T1" fmla="*/ 138 h 138"/>
                  <a:gd name="T2" fmla="*/ 5764 w 5764"/>
                  <a:gd name="T3" fmla="*/ 136 h 138"/>
                  <a:gd name="T4" fmla="*/ 5762 w 5764"/>
                  <a:gd name="T5" fmla="*/ 56 h 138"/>
                  <a:gd name="T6" fmla="*/ 1513 w 5764"/>
                  <a:gd name="T7" fmla="*/ 57 h 138"/>
                  <a:gd name="T8" fmla="*/ 1465 w 5764"/>
                  <a:gd name="T9" fmla="*/ 47 h 138"/>
                  <a:gd name="T10" fmla="*/ 1403 w 5764"/>
                  <a:gd name="T11" fmla="*/ 14 h 138"/>
                  <a:gd name="T12" fmla="*/ 1346 w 5764"/>
                  <a:gd name="T13" fmla="*/ 2 h 138"/>
                  <a:gd name="T14" fmla="*/ 0 w 5764"/>
                  <a:gd name="T15" fmla="*/ 2 h 138"/>
                  <a:gd name="T16" fmla="*/ 2 w 5764"/>
                  <a:gd name="T17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64" h="138">
                    <a:moveTo>
                      <a:pt x="2" y="138"/>
                    </a:moveTo>
                    <a:lnTo>
                      <a:pt x="5764" y="136"/>
                    </a:lnTo>
                    <a:lnTo>
                      <a:pt x="5762" y="56"/>
                    </a:lnTo>
                    <a:lnTo>
                      <a:pt x="1513" y="57"/>
                    </a:lnTo>
                    <a:cubicBezTo>
                      <a:pt x="1486" y="57"/>
                      <a:pt x="1486" y="54"/>
                      <a:pt x="1465" y="47"/>
                    </a:cubicBezTo>
                    <a:lnTo>
                      <a:pt x="1403" y="14"/>
                    </a:lnTo>
                    <a:cubicBezTo>
                      <a:pt x="1383" y="6"/>
                      <a:pt x="1385" y="0"/>
                      <a:pt x="1346" y="2"/>
                    </a:cubicBezTo>
                    <a:lnTo>
                      <a:pt x="0" y="2"/>
                    </a:lnTo>
                    <a:lnTo>
                      <a:pt x="2" y="138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sp>
          <p:nvSpPr>
            <p:cNvPr id="1084" name="Freeform 60"/>
            <p:cNvSpPr>
              <a:spLocks/>
            </p:cNvSpPr>
            <p:nvPr userDrawn="1"/>
          </p:nvSpPr>
          <p:spPr bwMode="gray">
            <a:xfrm>
              <a:off x="4080" y="508"/>
              <a:ext cx="1152" cy="288"/>
            </a:xfrm>
            <a:custGeom>
              <a:avLst/>
              <a:gdLst>
                <a:gd name="T0" fmla="*/ 48 w 1152"/>
                <a:gd name="T1" fmla="*/ 0 h 288"/>
                <a:gd name="T2" fmla="*/ 0 w 1152"/>
                <a:gd name="T3" fmla="*/ 288 h 288"/>
                <a:gd name="T4" fmla="*/ 1056 w 1152"/>
                <a:gd name="T5" fmla="*/ 288 h 288"/>
                <a:gd name="T6" fmla="*/ 1152 w 1152"/>
                <a:gd name="T7" fmla="*/ 0 h 288"/>
                <a:gd name="T8" fmla="*/ 48 w 1152"/>
                <a:gd name="T9" fmla="*/ 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2" h="288">
                  <a:moveTo>
                    <a:pt x="48" y="0"/>
                  </a:moveTo>
                  <a:lnTo>
                    <a:pt x="0" y="288"/>
                  </a:lnTo>
                  <a:lnTo>
                    <a:pt x="1056" y="288"/>
                  </a:lnTo>
                  <a:lnTo>
                    <a:pt x="1152" y="0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FFFFFF">
                <a:alpha val="10001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</p:grp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gray">
          <a:xfrm>
            <a:off x="733431" y="114327"/>
            <a:ext cx="7953375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 smtClean="0"/>
              <a:t>单击此处编辑母版标题样式</a:t>
            </a:r>
          </a:p>
        </p:txBody>
      </p:sp>
      <p:grpSp>
        <p:nvGrpSpPr>
          <p:cNvPr id="1063" name="Group 39"/>
          <p:cNvGrpSpPr>
            <a:grpSpLocks/>
          </p:cNvGrpSpPr>
          <p:nvPr/>
        </p:nvGrpSpPr>
        <p:grpSpPr bwMode="auto">
          <a:xfrm>
            <a:off x="327025" y="219102"/>
            <a:ext cx="361950" cy="271463"/>
            <a:chOff x="192" y="384"/>
            <a:chExt cx="336" cy="288"/>
          </a:xfrm>
        </p:grpSpPr>
        <p:sp>
          <p:nvSpPr>
            <p:cNvPr id="1064" name="AutoShape 40"/>
            <p:cNvSpPr>
              <a:spLocks noChangeArrowheads="1"/>
            </p:cNvSpPr>
            <p:nvPr userDrawn="1"/>
          </p:nvSpPr>
          <p:spPr bwMode="gray">
            <a:xfrm>
              <a:off x="192" y="384"/>
              <a:ext cx="192" cy="288"/>
            </a:xfrm>
            <a:prstGeom prst="chevron">
              <a:avLst>
                <a:gd name="adj" fmla="val 60935"/>
              </a:avLst>
            </a:prstGeom>
            <a:solidFill>
              <a:schemeClr val="bg1">
                <a:alpha val="8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065" name="AutoShape 41"/>
            <p:cNvSpPr>
              <a:spLocks noChangeArrowheads="1"/>
            </p:cNvSpPr>
            <p:nvPr userDrawn="1"/>
          </p:nvSpPr>
          <p:spPr bwMode="gray">
            <a:xfrm>
              <a:off x="336" y="384"/>
              <a:ext cx="192" cy="288"/>
            </a:xfrm>
            <a:prstGeom prst="chevron">
              <a:avLst>
                <a:gd name="adj" fmla="val 60935"/>
              </a:avLst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</p:grp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gray">
          <a:xfrm>
            <a:off x="466271" y="886306"/>
            <a:ext cx="8229600" cy="36230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</a:p>
        </p:txBody>
      </p:sp>
      <p:pic>
        <p:nvPicPr>
          <p:cNvPr id="32" name="图片 31"/>
          <p:cNvPicPr>
            <a:picLocks noChangeAspect="1"/>
          </p:cNvPicPr>
          <p:nvPr userDrawn="1"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9576" y="4587974"/>
            <a:ext cx="1428928" cy="5321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06580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  <p:sldLayoutId id="2147483697" r:id="rId13"/>
    <p:sldLayoutId id="2147483698" r:id="rId14"/>
    <p:sldLayoutId id="2147483699" r:id="rId15"/>
    <p:sldLayoutId id="2147483700" r:id="rId16"/>
    <p:sldLayoutId id="2147483701" r:id="rId17"/>
    <p:sldLayoutId id="2147483702" r:id="rId18"/>
    <p:sldLayoutId id="2147483703" r:id="rId19"/>
    <p:sldLayoutId id="2147483704" r:id="rId20"/>
    <p:sldLayoutId id="2147483705" r:id="rId21"/>
    <p:sldLayoutId id="2147483706" r:id="rId22"/>
    <p:sldLayoutId id="2147483707" r:id="rId23"/>
    <p:sldLayoutId id="2147483708" r:id="rId24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2800" b="1" kern="1200">
          <a:solidFill>
            <a:srgbClr val="FFFFFF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3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4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7.png"/><Relationship Id="rId7" Type="http://schemas.openxmlformats.org/officeDocument/2006/relationships/image" Target="../media/image15.wmf"/><Relationship Id="rId2" Type="http://schemas.openxmlformats.org/officeDocument/2006/relationships/slideLayout" Target="../slideLayouts/slideLayout3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0.bin"/><Relationship Id="rId5" Type="http://schemas.openxmlformats.org/officeDocument/2006/relationships/image" Target="../media/image15.wmf"/><Relationship Id="rId4" Type="http://schemas.openxmlformats.org/officeDocument/2006/relationships/oleObject" Target="../embeddings/oleObject1.bin"/><Relationship Id="rId9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3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7.xml"/><Relationship Id="rId4" Type="http://schemas.openxmlformats.org/officeDocument/2006/relationships/image" Target="../media/image16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wmf"/><Relationship Id="rId3" Type="http://schemas.openxmlformats.org/officeDocument/2006/relationships/oleObject" Target="../embeddings/oleObject2.bin"/><Relationship Id="rId7" Type="http://schemas.openxmlformats.org/officeDocument/2006/relationships/oleObject" Target="../embeddings/oleObject4.bin"/><Relationship Id="rId2" Type="http://schemas.openxmlformats.org/officeDocument/2006/relationships/slideLayout" Target="../slideLayouts/slideLayout4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8.w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17.w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4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1058838" y="1491631"/>
            <a:ext cx="7026324" cy="864096"/>
          </a:xfrm>
        </p:spPr>
        <p:txBody>
          <a:bodyPr/>
          <a:lstStyle/>
          <a:p>
            <a:pPr algn="ctr"/>
            <a:r>
              <a:rPr lang="en-US" altLang="zh-CN" sz="3600" dirty="0" smtClean="0">
                <a:solidFill>
                  <a:schemeClr val="tx1"/>
                </a:solidFill>
                <a:latin typeface="+mn-ea"/>
                <a:ea typeface="+mn-ea"/>
              </a:rPr>
              <a:t>§1.1.2 </a:t>
            </a:r>
            <a:r>
              <a:rPr lang="zh-CN" altLang="en-US" sz="3600" dirty="0" smtClean="0">
                <a:solidFill>
                  <a:schemeClr val="tx1"/>
                </a:solidFill>
                <a:latin typeface="+mn-ea"/>
                <a:ea typeface="+mn-ea"/>
              </a:rPr>
              <a:t>程序框图与算法的基本逻辑结构</a:t>
            </a:r>
            <a:endParaRPr lang="en-US" altLang="zh-CN" sz="36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gray">
          <a:xfrm>
            <a:off x="1023046" y="519695"/>
            <a:ext cx="4824536" cy="5400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zh-CN" altLang="en-US" sz="36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第一章  算法初步</a:t>
            </a:r>
            <a:endParaRPr lang="en-US" altLang="zh-CN" sz="36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66048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62" name="Group 2"/>
          <p:cNvGrpSpPr>
            <a:grpSpLocks/>
          </p:cNvGrpSpPr>
          <p:nvPr/>
        </p:nvGrpSpPr>
        <p:grpSpPr bwMode="auto">
          <a:xfrm>
            <a:off x="4895850" y="195262"/>
            <a:ext cx="4248150" cy="4948238"/>
            <a:chOff x="3414" y="264"/>
            <a:chExt cx="2097" cy="3620"/>
          </a:xfrm>
        </p:grpSpPr>
        <p:sp>
          <p:nvSpPr>
            <p:cNvPr id="15363" name="AutoShape 3"/>
            <p:cNvSpPr>
              <a:spLocks noChangeArrowheads="1"/>
            </p:cNvSpPr>
            <p:nvPr/>
          </p:nvSpPr>
          <p:spPr bwMode="auto">
            <a:xfrm>
              <a:off x="3651" y="3657"/>
              <a:ext cx="922" cy="227"/>
            </a:xfrm>
            <a:prstGeom prst="flowChartAlternate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zh-CN" altLang="en-US">
                  <a:ea typeface="楷体_GB2312" pitchFamily="49" charset="-122"/>
                </a:rPr>
                <a:t>结束</a:t>
              </a:r>
            </a:p>
          </p:txBody>
        </p:sp>
        <p:grpSp>
          <p:nvGrpSpPr>
            <p:cNvPr id="15364" name="Group 4"/>
            <p:cNvGrpSpPr>
              <a:grpSpLocks/>
            </p:cNvGrpSpPr>
            <p:nvPr/>
          </p:nvGrpSpPr>
          <p:grpSpPr bwMode="auto">
            <a:xfrm>
              <a:off x="3414" y="264"/>
              <a:ext cx="2097" cy="3431"/>
              <a:chOff x="2213" y="264"/>
              <a:chExt cx="2097" cy="3431"/>
            </a:xfrm>
          </p:grpSpPr>
          <p:sp>
            <p:nvSpPr>
              <p:cNvPr id="15365" name="AutoShape 5"/>
              <p:cNvSpPr>
                <a:spLocks noChangeArrowheads="1"/>
              </p:cNvSpPr>
              <p:nvPr/>
            </p:nvSpPr>
            <p:spPr bwMode="auto">
              <a:xfrm>
                <a:off x="2560" y="264"/>
                <a:ext cx="624" cy="192"/>
              </a:xfrm>
              <a:prstGeom prst="flowChartTerminator">
                <a:avLst/>
              </a:prstGeom>
              <a:solidFill>
                <a:schemeClr val="accent1"/>
              </a:solidFill>
              <a:ln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kumimoji="1" lang="zh-CN" altLang="en-US" sz="1600" b="0">
                    <a:latin typeface="Times New Roman" pitchFamily="18" charset="0"/>
                  </a:rPr>
                  <a:t>开始</a:t>
                </a:r>
              </a:p>
            </p:txBody>
          </p:sp>
          <p:sp>
            <p:nvSpPr>
              <p:cNvPr id="15366" name="AutoShape 6"/>
              <p:cNvSpPr>
                <a:spLocks noChangeArrowheads="1"/>
              </p:cNvSpPr>
              <p:nvPr/>
            </p:nvSpPr>
            <p:spPr bwMode="auto">
              <a:xfrm>
                <a:off x="2460" y="611"/>
                <a:ext cx="816" cy="192"/>
              </a:xfrm>
              <a:prstGeom prst="flowChartInputOutput">
                <a:avLst/>
              </a:prstGeom>
              <a:solidFill>
                <a:schemeClr val="accent1"/>
              </a:solidFill>
              <a:ln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kumimoji="1" lang="zh-CN" altLang="en-US" sz="1600" b="0" dirty="0">
                    <a:latin typeface="Times New Roman" pitchFamily="18" charset="0"/>
                  </a:rPr>
                  <a:t>输入</a:t>
                </a:r>
                <a:r>
                  <a:rPr kumimoji="1" lang="en-US" altLang="zh-CN" sz="1600" b="0" i="1" dirty="0">
                    <a:latin typeface="Times New Roman" pitchFamily="18" charset="0"/>
                  </a:rPr>
                  <a:t>n</a:t>
                </a:r>
              </a:p>
            </p:txBody>
          </p:sp>
          <p:sp>
            <p:nvSpPr>
              <p:cNvPr id="15367" name="AutoShape 7"/>
              <p:cNvSpPr>
                <a:spLocks noChangeArrowheads="1"/>
              </p:cNvSpPr>
              <p:nvPr/>
            </p:nvSpPr>
            <p:spPr bwMode="auto">
              <a:xfrm>
                <a:off x="2464" y="949"/>
                <a:ext cx="816" cy="192"/>
              </a:xfrm>
              <a:prstGeom prst="flowChartProcess">
                <a:avLst/>
              </a:prstGeom>
              <a:solidFill>
                <a:schemeClr val="accent1"/>
              </a:solidFill>
              <a:ln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kumimoji="1" lang="en-US" altLang="zh-CN" sz="1600" b="0" i="1" dirty="0" err="1">
                    <a:latin typeface="Times New Roman" pitchFamily="18" charset="0"/>
                  </a:rPr>
                  <a:t>i</a:t>
                </a:r>
                <a:r>
                  <a:rPr kumimoji="1" lang="en-US" altLang="zh-CN" sz="1600" b="0" dirty="0">
                    <a:latin typeface="Times New Roman" pitchFamily="18" charset="0"/>
                  </a:rPr>
                  <a:t>=2</a:t>
                </a:r>
              </a:p>
            </p:txBody>
          </p:sp>
          <p:sp>
            <p:nvSpPr>
              <p:cNvPr id="15368" name="AutoShape 8"/>
              <p:cNvSpPr>
                <a:spLocks noChangeArrowheads="1"/>
              </p:cNvSpPr>
              <p:nvPr/>
            </p:nvSpPr>
            <p:spPr bwMode="auto">
              <a:xfrm>
                <a:off x="2454" y="1469"/>
                <a:ext cx="825" cy="192"/>
              </a:xfrm>
              <a:prstGeom prst="flowChartProcess">
                <a:avLst/>
              </a:prstGeom>
              <a:solidFill>
                <a:schemeClr val="accent1"/>
              </a:solidFill>
              <a:ln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kumimoji="1" lang="en-US" altLang="zh-CN" sz="1600" b="0" i="1" dirty="0">
                    <a:latin typeface="Times New Roman" pitchFamily="18" charset="0"/>
                  </a:rPr>
                  <a:t>n</a:t>
                </a:r>
                <a:r>
                  <a:rPr kumimoji="1" lang="zh-CN" altLang="en-US" sz="1600" b="0" dirty="0">
                    <a:latin typeface="Times New Roman" pitchFamily="18" charset="0"/>
                  </a:rPr>
                  <a:t>除以</a:t>
                </a:r>
                <a:r>
                  <a:rPr kumimoji="1" lang="en-US" altLang="zh-CN" sz="1600" b="0" i="1" dirty="0" err="1">
                    <a:latin typeface="Times New Roman" pitchFamily="18" charset="0"/>
                  </a:rPr>
                  <a:t>i</a:t>
                </a:r>
                <a:r>
                  <a:rPr kumimoji="1" lang="zh-CN" altLang="en-US" sz="1600" b="0" dirty="0">
                    <a:latin typeface="Times New Roman" pitchFamily="18" charset="0"/>
                  </a:rPr>
                  <a:t>的余数</a:t>
                </a:r>
                <a:r>
                  <a:rPr kumimoji="1" lang="en-US" altLang="zh-CN" sz="1600" b="0" i="1" dirty="0">
                    <a:latin typeface="Times New Roman" pitchFamily="18" charset="0"/>
                  </a:rPr>
                  <a:t>r</a:t>
                </a:r>
              </a:p>
            </p:txBody>
          </p:sp>
          <p:sp>
            <p:nvSpPr>
              <p:cNvPr id="15369" name="AutoShape 9"/>
              <p:cNvSpPr>
                <a:spLocks noChangeArrowheads="1"/>
              </p:cNvSpPr>
              <p:nvPr/>
            </p:nvSpPr>
            <p:spPr bwMode="auto">
              <a:xfrm>
                <a:off x="2526" y="1877"/>
                <a:ext cx="672" cy="192"/>
              </a:xfrm>
              <a:prstGeom prst="flowChartProcess">
                <a:avLst/>
              </a:prstGeom>
              <a:solidFill>
                <a:schemeClr val="accent1"/>
              </a:solidFill>
              <a:ln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kumimoji="1" lang="en-US" altLang="zh-CN" sz="1600" b="0" i="1">
                    <a:latin typeface="Times New Roman" pitchFamily="18" charset="0"/>
                  </a:rPr>
                  <a:t>i</a:t>
                </a:r>
                <a:r>
                  <a:rPr kumimoji="1" lang="en-US" altLang="zh-CN" sz="1600" b="0">
                    <a:latin typeface="Times New Roman" pitchFamily="18" charset="0"/>
                  </a:rPr>
                  <a:t>=</a:t>
                </a:r>
                <a:r>
                  <a:rPr kumimoji="1" lang="en-US" altLang="zh-CN" sz="1600" b="0" i="1">
                    <a:latin typeface="Times New Roman" pitchFamily="18" charset="0"/>
                  </a:rPr>
                  <a:t>i</a:t>
                </a:r>
                <a:r>
                  <a:rPr kumimoji="1" lang="en-US" altLang="zh-CN" sz="1600" b="0">
                    <a:latin typeface="Times New Roman" pitchFamily="18" charset="0"/>
                  </a:rPr>
                  <a:t>+1</a:t>
                </a:r>
              </a:p>
            </p:txBody>
          </p:sp>
          <p:sp>
            <p:nvSpPr>
              <p:cNvPr id="15370" name="AutoShape 10"/>
              <p:cNvSpPr>
                <a:spLocks noChangeArrowheads="1"/>
              </p:cNvSpPr>
              <p:nvPr/>
            </p:nvSpPr>
            <p:spPr bwMode="auto">
              <a:xfrm>
                <a:off x="2213" y="2305"/>
                <a:ext cx="1296" cy="288"/>
              </a:xfrm>
              <a:prstGeom prst="flowChartDecision">
                <a:avLst/>
              </a:prstGeom>
              <a:solidFill>
                <a:srgbClr val="FF66FF"/>
              </a:solidFill>
              <a:ln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kumimoji="1" lang="en-US" altLang="zh-CN" sz="1600" b="0" i="1">
                    <a:latin typeface="Times New Roman" pitchFamily="18" charset="0"/>
                  </a:rPr>
                  <a:t>i</a:t>
                </a:r>
                <a:r>
                  <a:rPr kumimoji="1" lang="en-US" altLang="zh-CN" sz="1600" b="0">
                    <a:latin typeface="Times New Roman" pitchFamily="18" charset="0"/>
                  </a:rPr>
                  <a:t>&gt;</a:t>
                </a:r>
                <a:r>
                  <a:rPr kumimoji="1" lang="en-US" altLang="zh-CN" sz="1600" b="0" i="1">
                    <a:latin typeface="Times New Roman" pitchFamily="18" charset="0"/>
                  </a:rPr>
                  <a:t>n-1</a:t>
                </a:r>
                <a:r>
                  <a:rPr kumimoji="1" lang="zh-CN" altLang="en-US" sz="1600" b="0">
                    <a:latin typeface="Times New Roman" pitchFamily="18" charset="0"/>
                  </a:rPr>
                  <a:t>或</a:t>
                </a:r>
                <a:r>
                  <a:rPr kumimoji="1" lang="en-US" altLang="zh-CN" sz="1600" b="0" i="1">
                    <a:latin typeface="Times New Roman" pitchFamily="18" charset="0"/>
                  </a:rPr>
                  <a:t>r</a:t>
                </a:r>
                <a:r>
                  <a:rPr kumimoji="1" lang="en-US" altLang="zh-CN" sz="1600" b="0">
                    <a:latin typeface="Times New Roman" pitchFamily="18" charset="0"/>
                  </a:rPr>
                  <a:t>=0?</a:t>
                </a:r>
              </a:p>
            </p:txBody>
          </p:sp>
          <p:sp>
            <p:nvSpPr>
              <p:cNvPr id="15371" name="AutoShape 11"/>
              <p:cNvSpPr>
                <a:spLocks noChangeArrowheads="1"/>
              </p:cNvSpPr>
              <p:nvPr/>
            </p:nvSpPr>
            <p:spPr bwMode="auto">
              <a:xfrm>
                <a:off x="2463" y="3207"/>
                <a:ext cx="816" cy="240"/>
              </a:xfrm>
              <a:prstGeom prst="flowChartInputOutput">
                <a:avLst/>
              </a:prstGeom>
              <a:solidFill>
                <a:schemeClr val="accent1"/>
              </a:solidFill>
              <a:ln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kumimoji="1" lang="en-US" altLang="zh-CN" sz="1600" b="0" i="1">
                    <a:latin typeface="Times New Roman" pitchFamily="18" charset="0"/>
                  </a:rPr>
                  <a:t>n</a:t>
                </a:r>
                <a:r>
                  <a:rPr kumimoji="1" lang="zh-CN" altLang="en-US" sz="1600" b="0">
                    <a:latin typeface="Times New Roman" pitchFamily="18" charset="0"/>
                  </a:rPr>
                  <a:t>不是质数</a:t>
                </a:r>
              </a:p>
            </p:txBody>
          </p:sp>
          <p:sp>
            <p:nvSpPr>
              <p:cNvPr id="15372" name="AutoShape 12"/>
              <p:cNvSpPr>
                <a:spLocks noChangeArrowheads="1"/>
              </p:cNvSpPr>
              <p:nvPr/>
            </p:nvSpPr>
            <p:spPr bwMode="auto">
              <a:xfrm>
                <a:off x="3494" y="3203"/>
                <a:ext cx="816" cy="240"/>
              </a:xfrm>
              <a:prstGeom prst="flowChartInputOutput">
                <a:avLst/>
              </a:prstGeom>
              <a:solidFill>
                <a:schemeClr val="accent1"/>
              </a:solidFill>
              <a:ln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kumimoji="1" lang="en-US" altLang="zh-CN" sz="1600" b="0" i="1">
                    <a:latin typeface="Times New Roman" pitchFamily="18" charset="0"/>
                  </a:rPr>
                  <a:t>n</a:t>
                </a:r>
                <a:r>
                  <a:rPr kumimoji="1" lang="zh-CN" altLang="en-US" sz="1600" b="0">
                    <a:latin typeface="Times New Roman" pitchFamily="18" charset="0"/>
                  </a:rPr>
                  <a:t>是质数</a:t>
                </a:r>
              </a:p>
            </p:txBody>
          </p:sp>
          <p:cxnSp>
            <p:nvCxnSpPr>
              <p:cNvPr id="15373" name="AutoShape 13"/>
              <p:cNvCxnSpPr>
                <a:cxnSpLocks noChangeShapeType="1"/>
                <a:stCxn id="15365" idx="2"/>
                <a:endCxn id="15366" idx="1"/>
              </p:cNvCxnSpPr>
              <p:nvPr/>
            </p:nvCxnSpPr>
            <p:spPr bwMode="auto">
              <a:xfrm flipH="1">
                <a:off x="2868" y="456"/>
                <a:ext cx="4" cy="155"/>
              </a:xfrm>
              <a:prstGeom prst="straightConnector1">
                <a:avLst/>
              </a:prstGeom>
              <a:noFill/>
              <a:ln w="12700" cap="sq">
                <a:solidFill>
                  <a:schemeClr val="tx1"/>
                </a:solidFill>
                <a:round/>
                <a:headEnd type="none" w="sm" len="sm"/>
                <a:tailEnd type="triangl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5374" name="AutoShape 14"/>
              <p:cNvCxnSpPr>
                <a:cxnSpLocks noChangeShapeType="1"/>
                <a:stCxn id="15366" idx="4"/>
                <a:endCxn id="15367" idx="0"/>
              </p:cNvCxnSpPr>
              <p:nvPr/>
            </p:nvCxnSpPr>
            <p:spPr bwMode="auto">
              <a:xfrm>
                <a:off x="2868" y="803"/>
                <a:ext cx="4" cy="146"/>
              </a:xfrm>
              <a:prstGeom prst="straightConnector1">
                <a:avLst/>
              </a:prstGeom>
              <a:noFill/>
              <a:ln w="12700" cap="sq">
                <a:solidFill>
                  <a:schemeClr val="tx1"/>
                </a:solidFill>
                <a:round/>
                <a:headEnd type="none" w="sm" len="sm"/>
                <a:tailEnd type="triangl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5375" name="AutoShape 15"/>
              <p:cNvCxnSpPr>
                <a:cxnSpLocks noChangeShapeType="1"/>
                <a:stCxn id="15370" idx="2"/>
              </p:cNvCxnSpPr>
              <p:nvPr/>
            </p:nvCxnSpPr>
            <p:spPr bwMode="auto">
              <a:xfrm>
                <a:off x="2861" y="2593"/>
                <a:ext cx="1" cy="220"/>
              </a:xfrm>
              <a:prstGeom prst="straightConnector1">
                <a:avLst/>
              </a:prstGeom>
              <a:noFill/>
              <a:ln w="12700" cap="sq">
                <a:solidFill>
                  <a:schemeClr val="tx1"/>
                </a:solidFill>
                <a:round/>
                <a:headEnd type="none" w="sm" len="sm"/>
                <a:tailEnd type="triangl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5376" name="AutoShape 16"/>
              <p:cNvCxnSpPr>
                <a:cxnSpLocks noChangeShapeType="1"/>
                <a:endCxn id="15371" idx="1"/>
              </p:cNvCxnSpPr>
              <p:nvPr/>
            </p:nvCxnSpPr>
            <p:spPr bwMode="auto">
              <a:xfrm>
                <a:off x="2862" y="3101"/>
                <a:ext cx="9" cy="106"/>
              </a:xfrm>
              <a:prstGeom prst="straightConnector1">
                <a:avLst/>
              </a:prstGeom>
              <a:noFill/>
              <a:ln w="12700" cap="sq">
                <a:solidFill>
                  <a:schemeClr val="tx1"/>
                </a:solidFill>
                <a:round/>
                <a:headEnd type="none" w="sm" len="sm"/>
                <a:tailEnd type="triangl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5377" name="AutoShape 17"/>
              <p:cNvCxnSpPr>
                <a:cxnSpLocks noChangeShapeType="1"/>
                <a:stCxn id="15371" idx="4"/>
              </p:cNvCxnSpPr>
              <p:nvPr/>
            </p:nvCxnSpPr>
            <p:spPr bwMode="auto">
              <a:xfrm>
                <a:off x="2871" y="3447"/>
                <a:ext cx="0" cy="248"/>
              </a:xfrm>
              <a:prstGeom prst="straightConnector1">
                <a:avLst/>
              </a:prstGeom>
              <a:noFill/>
              <a:ln w="12700" cap="sq">
                <a:solidFill>
                  <a:schemeClr val="tx1"/>
                </a:solidFill>
                <a:round/>
                <a:headEnd type="none" w="sm" len="sm"/>
                <a:tailEnd type="triangl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5378" name="AutoShape 18"/>
              <p:cNvCxnSpPr>
                <a:cxnSpLocks noChangeShapeType="1"/>
                <a:endCxn id="15372" idx="1"/>
              </p:cNvCxnSpPr>
              <p:nvPr/>
            </p:nvCxnSpPr>
            <p:spPr bwMode="auto">
              <a:xfrm>
                <a:off x="3366" y="2957"/>
                <a:ext cx="536" cy="246"/>
              </a:xfrm>
              <a:prstGeom prst="bentConnector2">
                <a:avLst/>
              </a:prstGeom>
              <a:noFill/>
              <a:ln w="12700" cap="sq">
                <a:solidFill>
                  <a:schemeClr val="tx1"/>
                </a:solidFill>
                <a:miter lim="800000"/>
                <a:headEnd type="none" w="sm" len="sm"/>
                <a:tailEnd type="triangl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5379" name="AutoShape 19"/>
              <p:cNvCxnSpPr>
                <a:cxnSpLocks noChangeShapeType="1"/>
                <a:stCxn id="15372" idx="4"/>
              </p:cNvCxnSpPr>
              <p:nvPr/>
            </p:nvCxnSpPr>
            <p:spPr bwMode="auto">
              <a:xfrm rot="5400000">
                <a:off x="3319" y="2983"/>
                <a:ext cx="123" cy="1043"/>
              </a:xfrm>
              <a:prstGeom prst="bentConnector2">
                <a:avLst/>
              </a:prstGeom>
              <a:noFill/>
              <a:ln w="12700" cap="sq">
                <a:solidFill>
                  <a:schemeClr val="tx1"/>
                </a:solidFill>
                <a:miter lim="800000"/>
                <a:headEnd type="none" w="sm" len="sm"/>
                <a:tailEnd type="triangl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sp>
            <p:nvSpPr>
              <p:cNvPr id="15380" name="Text Box 20"/>
              <p:cNvSpPr txBox="1">
                <a:spLocks noChangeArrowheads="1"/>
              </p:cNvSpPr>
              <p:nvPr/>
            </p:nvSpPr>
            <p:spPr bwMode="auto">
              <a:xfrm>
                <a:off x="3470" y="2271"/>
                <a:ext cx="192" cy="24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chemeClr val="tx1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kumimoji="1" lang="zh-CN" altLang="en-US" sz="1600" b="0">
                    <a:latin typeface="Times New Roman" pitchFamily="18" charset="0"/>
                  </a:rPr>
                  <a:t>否</a:t>
                </a:r>
              </a:p>
            </p:txBody>
          </p:sp>
          <p:sp>
            <p:nvSpPr>
              <p:cNvPr id="15381" name="Text Box 21"/>
              <p:cNvSpPr txBox="1">
                <a:spLocks noChangeArrowheads="1"/>
              </p:cNvSpPr>
              <p:nvPr/>
            </p:nvSpPr>
            <p:spPr bwMode="auto">
              <a:xfrm>
                <a:off x="2849" y="2586"/>
                <a:ext cx="192" cy="24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chemeClr val="tx1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kumimoji="1" lang="zh-CN" altLang="en-US" sz="1600" b="0">
                    <a:latin typeface="Times New Roman" pitchFamily="18" charset="0"/>
                  </a:rPr>
                  <a:t>是</a:t>
                </a:r>
              </a:p>
            </p:txBody>
          </p:sp>
          <p:sp>
            <p:nvSpPr>
              <p:cNvPr id="15382" name="Text Box 22"/>
              <p:cNvSpPr txBox="1">
                <a:spLocks noChangeArrowheads="1"/>
              </p:cNvSpPr>
              <p:nvPr/>
            </p:nvSpPr>
            <p:spPr bwMode="auto">
              <a:xfrm>
                <a:off x="2918" y="3018"/>
                <a:ext cx="192" cy="24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chemeClr val="tx1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kumimoji="1" lang="zh-CN" altLang="en-US" sz="1600" b="0">
                    <a:latin typeface="Times New Roman" pitchFamily="18" charset="0"/>
                  </a:rPr>
                  <a:t>是</a:t>
                </a:r>
              </a:p>
            </p:txBody>
          </p:sp>
          <p:sp>
            <p:nvSpPr>
              <p:cNvPr id="15383" name="Text Box 23"/>
              <p:cNvSpPr txBox="1">
                <a:spLocks noChangeArrowheads="1"/>
              </p:cNvSpPr>
              <p:nvPr/>
            </p:nvSpPr>
            <p:spPr bwMode="auto">
              <a:xfrm>
                <a:off x="3315" y="2759"/>
                <a:ext cx="192" cy="24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chemeClr val="tx1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kumimoji="1" lang="zh-CN" altLang="en-US" sz="1600" b="0">
                    <a:latin typeface="Times New Roman" pitchFamily="18" charset="0"/>
                  </a:rPr>
                  <a:t>否</a:t>
                </a:r>
              </a:p>
            </p:txBody>
          </p:sp>
          <p:cxnSp>
            <p:nvCxnSpPr>
              <p:cNvPr id="15384" name="AutoShape 24"/>
              <p:cNvCxnSpPr>
                <a:cxnSpLocks noChangeShapeType="1"/>
                <a:stCxn id="15367" idx="2"/>
                <a:endCxn id="15368" idx="0"/>
              </p:cNvCxnSpPr>
              <p:nvPr/>
            </p:nvCxnSpPr>
            <p:spPr bwMode="auto">
              <a:xfrm flipH="1">
                <a:off x="2867" y="1141"/>
                <a:ext cx="5" cy="328"/>
              </a:xfrm>
              <a:prstGeom prst="straightConnector1">
                <a:avLst/>
              </a:prstGeom>
              <a:noFill/>
              <a:ln w="12700" cap="sq">
                <a:solidFill>
                  <a:schemeClr val="tx1"/>
                </a:solidFill>
                <a:round/>
                <a:headEnd type="none" w="sm" len="sm"/>
                <a:tailEnd type="triangl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5385" name="AutoShape 25"/>
              <p:cNvCxnSpPr>
                <a:cxnSpLocks noChangeShapeType="1"/>
                <a:stCxn id="15368" idx="2"/>
                <a:endCxn id="15369" idx="0"/>
              </p:cNvCxnSpPr>
              <p:nvPr/>
            </p:nvCxnSpPr>
            <p:spPr bwMode="auto">
              <a:xfrm flipH="1">
                <a:off x="2862" y="1661"/>
                <a:ext cx="5" cy="216"/>
              </a:xfrm>
              <a:prstGeom prst="straightConnector1">
                <a:avLst/>
              </a:prstGeom>
              <a:noFill/>
              <a:ln w="12700" cap="sq">
                <a:solidFill>
                  <a:schemeClr val="tx1"/>
                </a:solidFill>
                <a:round/>
                <a:headEnd type="none" w="sm" len="sm"/>
                <a:tailEnd type="triangl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5386" name="AutoShape 26"/>
              <p:cNvCxnSpPr>
                <a:cxnSpLocks noChangeShapeType="1"/>
                <a:stCxn id="15369" idx="2"/>
                <a:endCxn id="15370" idx="0"/>
              </p:cNvCxnSpPr>
              <p:nvPr/>
            </p:nvCxnSpPr>
            <p:spPr bwMode="auto">
              <a:xfrm flipH="1">
                <a:off x="2861" y="2069"/>
                <a:ext cx="1" cy="236"/>
              </a:xfrm>
              <a:prstGeom prst="straightConnector1">
                <a:avLst/>
              </a:prstGeom>
              <a:noFill/>
              <a:ln w="12700" cap="sq">
                <a:solidFill>
                  <a:schemeClr val="tx1"/>
                </a:solidFill>
                <a:round/>
                <a:headEnd type="none" w="sm" len="sm"/>
                <a:tailEnd type="triangl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5387" name="AutoShape 27"/>
              <p:cNvCxnSpPr>
                <a:cxnSpLocks noChangeShapeType="1"/>
              </p:cNvCxnSpPr>
              <p:nvPr/>
            </p:nvCxnSpPr>
            <p:spPr bwMode="auto">
              <a:xfrm flipH="1" flipV="1">
                <a:off x="2864" y="1251"/>
                <a:ext cx="629" cy="1198"/>
              </a:xfrm>
              <a:prstGeom prst="bentConnector4">
                <a:avLst>
                  <a:gd name="adj1" fmla="val -62481"/>
                  <a:gd name="adj2" fmla="val 100500"/>
                </a:avLst>
              </a:prstGeom>
              <a:noFill/>
              <a:ln w="12700" cap="sq">
                <a:solidFill>
                  <a:schemeClr val="tx1"/>
                </a:solidFill>
                <a:miter lim="800000"/>
                <a:headEnd type="none" w="sm" len="sm"/>
                <a:tailEnd type="triangl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</p:grpSp>
        <p:sp>
          <p:nvSpPr>
            <p:cNvPr id="15388" name="AutoShape 28"/>
            <p:cNvSpPr>
              <a:spLocks noChangeArrowheads="1"/>
            </p:cNvSpPr>
            <p:nvPr/>
          </p:nvSpPr>
          <p:spPr bwMode="auto">
            <a:xfrm>
              <a:off x="3550" y="2813"/>
              <a:ext cx="1008" cy="288"/>
            </a:xfrm>
            <a:prstGeom prst="flowChartDecision">
              <a:avLst/>
            </a:prstGeom>
            <a:solidFill>
              <a:srgbClr val="FF66FF"/>
            </a:solidFill>
            <a:ln w="12700" cap="sq">
              <a:solidFill>
                <a:schemeClr val="tx1"/>
              </a:solidFill>
              <a:miter lim="800000"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kumimoji="1" lang="en-US" altLang="zh-CN" sz="1200" b="0" i="1">
                  <a:latin typeface="Times New Roman" pitchFamily="18" charset="0"/>
                </a:rPr>
                <a:t>r</a:t>
              </a:r>
              <a:r>
                <a:rPr kumimoji="1" lang="en-US" altLang="zh-CN" sz="1200" b="0">
                  <a:latin typeface="Times New Roman" pitchFamily="18" charset="0"/>
                </a:rPr>
                <a:t>=0?</a:t>
              </a:r>
            </a:p>
          </p:txBody>
        </p:sp>
      </p:grpSp>
      <p:sp>
        <p:nvSpPr>
          <p:cNvPr id="15389" name="AutoShape 29"/>
          <p:cNvSpPr>
            <a:spLocks noChangeArrowheads="1"/>
          </p:cNvSpPr>
          <p:nvPr/>
        </p:nvSpPr>
        <p:spPr bwMode="auto">
          <a:xfrm>
            <a:off x="755650" y="2301478"/>
            <a:ext cx="3816350" cy="756047"/>
          </a:xfrm>
          <a:prstGeom prst="wedgeRoundRectCallout">
            <a:avLst>
              <a:gd name="adj1" fmla="val 67514"/>
              <a:gd name="adj2" fmla="val 155042"/>
              <a:gd name="adj3" fmla="val 16667"/>
            </a:avLst>
          </a:prstGeom>
          <a:solidFill>
            <a:srgbClr val="FFFF99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zh-CN" b="0"/>
          </a:p>
        </p:txBody>
      </p:sp>
      <p:sp>
        <p:nvSpPr>
          <p:cNvPr id="15390" name="AutoShape 30"/>
          <p:cNvSpPr>
            <a:spLocks noChangeArrowheads="1"/>
          </p:cNvSpPr>
          <p:nvPr/>
        </p:nvSpPr>
        <p:spPr bwMode="auto">
          <a:xfrm>
            <a:off x="1" y="1653779"/>
            <a:ext cx="4716463" cy="1782365"/>
          </a:xfrm>
          <a:prstGeom prst="wedgeRoundRectCallout">
            <a:avLst>
              <a:gd name="adj1" fmla="val 62926"/>
              <a:gd name="adj2" fmla="val 31227"/>
              <a:gd name="adj3" fmla="val 16667"/>
            </a:avLst>
          </a:prstGeom>
          <a:solidFill>
            <a:srgbClr val="FFFF99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zh-CN" altLang="en-US" sz="2800" dirty="0">
                <a:solidFill>
                  <a:srgbClr val="CC3300"/>
                </a:solidFill>
              </a:rPr>
              <a:t>判断框</a:t>
            </a:r>
          </a:p>
          <a:p>
            <a:pPr algn="ctr"/>
            <a:r>
              <a:rPr lang="zh-CN" altLang="en-US" sz="2800" dirty="0">
                <a:solidFill>
                  <a:srgbClr val="CC3300"/>
                </a:solidFill>
              </a:rPr>
              <a:t>判断某一条件是否成立，成立时在出口处标明“是”；不成立时标明“否”</a:t>
            </a:r>
          </a:p>
        </p:txBody>
      </p:sp>
      <p:sp>
        <p:nvSpPr>
          <p:cNvPr id="15391" name="AutoShape 31"/>
          <p:cNvSpPr>
            <a:spLocks noChangeArrowheads="1"/>
          </p:cNvSpPr>
          <p:nvPr/>
        </p:nvSpPr>
        <p:spPr bwMode="auto">
          <a:xfrm>
            <a:off x="1547814" y="3598069"/>
            <a:ext cx="1944687" cy="702469"/>
          </a:xfrm>
          <a:prstGeom prst="flowChartDecision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087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3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3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5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15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89" grpId="0" animBg="1"/>
      <p:bldP spid="15390" grpId="0" animBg="1"/>
      <p:bldP spid="1539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C:\Documents and Settings\Administrator\桌面\新建文件夹 (4)\u=2946464164,2789202000&amp;fm=21&amp;gp=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265" y="932030"/>
            <a:ext cx="4806585" cy="38675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6386" name="Group 2"/>
          <p:cNvGrpSpPr>
            <a:grpSpLocks/>
          </p:cNvGrpSpPr>
          <p:nvPr/>
        </p:nvGrpSpPr>
        <p:grpSpPr bwMode="auto">
          <a:xfrm>
            <a:off x="4895850" y="195262"/>
            <a:ext cx="4248150" cy="4948238"/>
            <a:chOff x="3414" y="264"/>
            <a:chExt cx="2097" cy="3620"/>
          </a:xfrm>
        </p:grpSpPr>
        <p:sp>
          <p:nvSpPr>
            <p:cNvPr id="16387" name="AutoShape 3"/>
            <p:cNvSpPr>
              <a:spLocks noChangeArrowheads="1"/>
            </p:cNvSpPr>
            <p:nvPr/>
          </p:nvSpPr>
          <p:spPr bwMode="auto">
            <a:xfrm>
              <a:off x="3651" y="3657"/>
              <a:ext cx="922" cy="227"/>
            </a:xfrm>
            <a:prstGeom prst="flowChartAlternate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zh-CN" altLang="en-US">
                  <a:ea typeface="楷体_GB2312" pitchFamily="49" charset="-122"/>
                </a:rPr>
                <a:t>结束</a:t>
              </a:r>
            </a:p>
          </p:txBody>
        </p:sp>
        <p:grpSp>
          <p:nvGrpSpPr>
            <p:cNvPr id="16388" name="Group 4"/>
            <p:cNvGrpSpPr>
              <a:grpSpLocks/>
            </p:cNvGrpSpPr>
            <p:nvPr/>
          </p:nvGrpSpPr>
          <p:grpSpPr bwMode="auto">
            <a:xfrm>
              <a:off x="3414" y="264"/>
              <a:ext cx="2097" cy="3431"/>
              <a:chOff x="2213" y="264"/>
              <a:chExt cx="2097" cy="3431"/>
            </a:xfrm>
          </p:grpSpPr>
          <p:sp>
            <p:nvSpPr>
              <p:cNvPr id="16389" name="AutoShape 5"/>
              <p:cNvSpPr>
                <a:spLocks noChangeArrowheads="1"/>
              </p:cNvSpPr>
              <p:nvPr/>
            </p:nvSpPr>
            <p:spPr bwMode="auto">
              <a:xfrm>
                <a:off x="2560" y="264"/>
                <a:ext cx="624" cy="192"/>
              </a:xfrm>
              <a:prstGeom prst="flowChartTerminator">
                <a:avLst/>
              </a:prstGeom>
              <a:solidFill>
                <a:schemeClr val="accent1"/>
              </a:solidFill>
              <a:ln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kumimoji="1" lang="zh-CN" altLang="en-US" sz="1600" b="0">
                    <a:latin typeface="Times New Roman" pitchFamily="18" charset="0"/>
                  </a:rPr>
                  <a:t>开始</a:t>
                </a:r>
              </a:p>
            </p:txBody>
          </p:sp>
          <p:sp>
            <p:nvSpPr>
              <p:cNvPr id="16390" name="AutoShape 6"/>
              <p:cNvSpPr>
                <a:spLocks noChangeArrowheads="1"/>
              </p:cNvSpPr>
              <p:nvPr/>
            </p:nvSpPr>
            <p:spPr bwMode="auto">
              <a:xfrm>
                <a:off x="2460" y="611"/>
                <a:ext cx="816" cy="192"/>
              </a:xfrm>
              <a:prstGeom prst="flowChartInputOutput">
                <a:avLst/>
              </a:prstGeom>
              <a:solidFill>
                <a:schemeClr val="accent1"/>
              </a:solidFill>
              <a:ln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kumimoji="1" lang="zh-CN" altLang="en-US" sz="1600" b="0">
                    <a:latin typeface="Times New Roman" pitchFamily="18" charset="0"/>
                  </a:rPr>
                  <a:t>输入</a:t>
                </a:r>
                <a:r>
                  <a:rPr kumimoji="1" lang="en-US" altLang="zh-CN" sz="1600" b="0" i="1">
                    <a:latin typeface="Times New Roman" pitchFamily="18" charset="0"/>
                  </a:rPr>
                  <a:t>n</a:t>
                </a:r>
              </a:p>
            </p:txBody>
          </p:sp>
          <p:sp>
            <p:nvSpPr>
              <p:cNvPr id="16391" name="AutoShape 7"/>
              <p:cNvSpPr>
                <a:spLocks noChangeArrowheads="1"/>
              </p:cNvSpPr>
              <p:nvPr/>
            </p:nvSpPr>
            <p:spPr bwMode="auto">
              <a:xfrm>
                <a:off x="2464" y="949"/>
                <a:ext cx="816" cy="192"/>
              </a:xfrm>
              <a:prstGeom prst="flowChartProcess">
                <a:avLst/>
              </a:prstGeom>
              <a:solidFill>
                <a:schemeClr val="accent1"/>
              </a:solidFill>
              <a:ln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kumimoji="1" lang="en-US" altLang="zh-CN" sz="1600" b="0" i="1">
                    <a:latin typeface="Times New Roman" pitchFamily="18" charset="0"/>
                  </a:rPr>
                  <a:t>i</a:t>
                </a:r>
                <a:r>
                  <a:rPr kumimoji="1" lang="en-US" altLang="zh-CN" sz="1600" b="0">
                    <a:latin typeface="Times New Roman" pitchFamily="18" charset="0"/>
                  </a:rPr>
                  <a:t>=2</a:t>
                </a:r>
              </a:p>
            </p:txBody>
          </p:sp>
          <p:sp>
            <p:nvSpPr>
              <p:cNvPr id="16392" name="AutoShape 8"/>
              <p:cNvSpPr>
                <a:spLocks noChangeArrowheads="1"/>
              </p:cNvSpPr>
              <p:nvPr/>
            </p:nvSpPr>
            <p:spPr bwMode="auto">
              <a:xfrm>
                <a:off x="2454" y="1469"/>
                <a:ext cx="825" cy="192"/>
              </a:xfrm>
              <a:prstGeom prst="flowChartProcess">
                <a:avLst/>
              </a:prstGeom>
              <a:solidFill>
                <a:schemeClr val="accent1"/>
              </a:solidFill>
              <a:ln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kumimoji="1" lang="en-US" altLang="zh-CN" sz="1600" b="0" i="1" dirty="0">
                    <a:latin typeface="Times New Roman" pitchFamily="18" charset="0"/>
                  </a:rPr>
                  <a:t>n</a:t>
                </a:r>
                <a:r>
                  <a:rPr kumimoji="1" lang="zh-CN" altLang="en-US" sz="1600" b="0" dirty="0">
                    <a:latin typeface="Times New Roman" pitchFamily="18" charset="0"/>
                  </a:rPr>
                  <a:t>除以</a:t>
                </a:r>
                <a:r>
                  <a:rPr kumimoji="1" lang="en-US" altLang="zh-CN" sz="1600" b="0" i="1" dirty="0" err="1">
                    <a:latin typeface="Times New Roman" pitchFamily="18" charset="0"/>
                  </a:rPr>
                  <a:t>i</a:t>
                </a:r>
                <a:r>
                  <a:rPr kumimoji="1" lang="zh-CN" altLang="en-US" sz="1600" b="0" dirty="0">
                    <a:latin typeface="Times New Roman" pitchFamily="18" charset="0"/>
                  </a:rPr>
                  <a:t>的余数</a:t>
                </a:r>
                <a:r>
                  <a:rPr kumimoji="1" lang="en-US" altLang="zh-CN" sz="1600" b="0" i="1" dirty="0">
                    <a:latin typeface="Times New Roman" pitchFamily="18" charset="0"/>
                  </a:rPr>
                  <a:t>r</a:t>
                </a:r>
              </a:p>
            </p:txBody>
          </p:sp>
          <p:sp>
            <p:nvSpPr>
              <p:cNvPr id="16393" name="AutoShape 9"/>
              <p:cNvSpPr>
                <a:spLocks noChangeArrowheads="1"/>
              </p:cNvSpPr>
              <p:nvPr/>
            </p:nvSpPr>
            <p:spPr bwMode="auto">
              <a:xfrm>
                <a:off x="2526" y="1877"/>
                <a:ext cx="672" cy="192"/>
              </a:xfrm>
              <a:prstGeom prst="flowChartProcess">
                <a:avLst/>
              </a:prstGeom>
              <a:solidFill>
                <a:schemeClr val="accent1"/>
              </a:solidFill>
              <a:ln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kumimoji="1" lang="en-US" altLang="zh-CN" sz="1600" b="0" i="1">
                    <a:latin typeface="Times New Roman" pitchFamily="18" charset="0"/>
                  </a:rPr>
                  <a:t>i</a:t>
                </a:r>
                <a:r>
                  <a:rPr kumimoji="1" lang="en-US" altLang="zh-CN" sz="1600" b="0">
                    <a:latin typeface="Times New Roman" pitchFamily="18" charset="0"/>
                  </a:rPr>
                  <a:t>=</a:t>
                </a:r>
                <a:r>
                  <a:rPr kumimoji="1" lang="en-US" altLang="zh-CN" sz="1600" b="0" i="1">
                    <a:latin typeface="Times New Roman" pitchFamily="18" charset="0"/>
                  </a:rPr>
                  <a:t>i</a:t>
                </a:r>
                <a:r>
                  <a:rPr kumimoji="1" lang="en-US" altLang="zh-CN" sz="1600" b="0">
                    <a:latin typeface="Times New Roman" pitchFamily="18" charset="0"/>
                  </a:rPr>
                  <a:t>+1</a:t>
                </a:r>
              </a:p>
            </p:txBody>
          </p:sp>
          <p:sp>
            <p:nvSpPr>
              <p:cNvPr id="16394" name="AutoShape 10"/>
              <p:cNvSpPr>
                <a:spLocks noChangeArrowheads="1"/>
              </p:cNvSpPr>
              <p:nvPr/>
            </p:nvSpPr>
            <p:spPr bwMode="auto">
              <a:xfrm>
                <a:off x="2213" y="2305"/>
                <a:ext cx="1296" cy="288"/>
              </a:xfrm>
              <a:prstGeom prst="flowChartDecision">
                <a:avLst/>
              </a:prstGeom>
              <a:solidFill>
                <a:schemeClr val="accent1"/>
              </a:solidFill>
              <a:ln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kumimoji="1" lang="en-US" altLang="zh-CN" sz="1600" b="0" i="1">
                    <a:latin typeface="Times New Roman" pitchFamily="18" charset="0"/>
                  </a:rPr>
                  <a:t>i</a:t>
                </a:r>
                <a:r>
                  <a:rPr kumimoji="1" lang="en-US" altLang="zh-CN" sz="1600" b="0">
                    <a:latin typeface="Times New Roman" pitchFamily="18" charset="0"/>
                  </a:rPr>
                  <a:t>&gt;</a:t>
                </a:r>
                <a:r>
                  <a:rPr kumimoji="1" lang="en-US" altLang="zh-CN" sz="1600" b="0" i="1">
                    <a:latin typeface="Times New Roman" pitchFamily="18" charset="0"/>
                  </a:rPr>
                  <a:t>n-1</a:t>
                </a:r>
                <a:r>
                  <a:rPr kumimoji="1" lang="zh-CN" altLang="en-US" sz="1600" b="0">
                    <a:latin typeface="Times New Roman" pitchFamily="18" charset="0"/>
                  </a:rPr>
                  <a:t>或</a:t>
                </a:r>
                <a:r>
                  <a:rPr kumimoji="1" lang="en-US" altLang="zh-CN" sz="1600" b="0" i="1">
                    <a:latin typeface="Times New Roman" pitchFamily="18" charset="0"/>
                  </a:rPr>
                  <a:t>r</a:t>
                </a:r>
                <a:r>
                  <a:rPr kumimoji="1" lang="en-US" altLang="zh-CN" sz="1600" b="0">
                    <a:latin typeface="Times New Roman" pitchFamily="18" charset="0"/>
                  </a:rPr>
                  <a:t>=0?</a:t>
                </a:r>
              </a:p>
            </p:txBody>
          </p:sp>
          <p:sp>
            <p:nvSpPr>
              <p:cNvPr id="16395" name="AutoShape 11"/>
              <p:cNvSpPr>
                <a:spLocks noChangeArrowheads="1"/>
              </p:cNvSpPr>
              <p:nvPr/>
            </p:nvSpPr>
            <p:spPr bwMode="auto">
              <a:xfrm>
                <a:off x="2463" y="3207"/>
                <a:ext cx="816" cy="240"/>
              </a:xfrm>
              <a:prstGeom prst="flowChartInputOutput">
                <a:avLst/>
              </a:prstGeom>
              <a:solidFill>
                <a:schemeClr val="accent1"/>
              </a:solidFill>
              <a:ln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kumimoji="1" lang="en-US" altLang="zh-CN" sz="1600" b="0" i="1">
                    <a:latin typeface="Times New Roman" pitchFamily="18" charset="0"/>
                  </a:rPr>
                  <a:t>n</a:t>
                </a:r>
                <a:r>
                  <a:rPr kumimoji="1" lang="zh-CN" altLang="en-US" sz="1600" b="0">
                    <a:latin typeface="Times New Roman" pitchFamily="18" charset="0"/>
                  </a:rPr>
                  <a:t>不是质数</a:t>
                </a:r>
              </a:p>
            </p:txBody>
          </p:sp>
          <p:sp>
            <p:nvSpPr>
              <p:cNvPr id="16396" name="AutoShape 12"/>
              <p:cNvSpPr>
                <a:spLocks noChangeArrowheads="1"/>
              </p:cNvSpPr>
              <p:nvPr/>
            </p:nvSpPr>
            <p:spPr bwMode="auto">
              <a:xfrm>
                <a:off x="3494" y="3203"/>
                <a:ext cx="816" cy="240"/>
              </a:xfrm>
              <a:prstGeom prst="flowChartInputOutput">
                <a:avLst/>
              </a:prstGeom>
              <a:solidFill>
                <a:schemeClr val="accent1"/>
              </a:solidFill>
              <a:ln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kumimoji="1" lang="en-US" altLang="zh-CN" sz="1600" b="0" i="1">
                    <a:latin typeface="Times New Roman" pitchFamily="18" charset="0"/>
                  </a:rPr>
                  <a:t>n</a:t>
                </a:r>
                <a:r>
                  <a:rPr kumimoji="1" lang="zh-CN" altLang="en-US" sz="1600" b="0">
                    <a:latin typeface="Times New Roman" pitchFamily="18" charset="0"/>
                  </a:rPr>
                  <a:t>是质数</a:t>
                </a:r>
              </a:p>
            </p:txBody>
          </p:sp>
          <p:cxnSp>
            <p:nvCxnSpPr>
              <p:cNvPr id="16397" name="AutoShape 13"/>
              <p:cNvCxnSpPr>
                <a:cxnSpLocks noChangeShapeType="1"/>
                <a:stCxn id="16389" idx="2"/>
                <a:endCxn id="16390" idx="1"/>
              </p:cNvCxnSpPr>
              <p:nvPr/>
            </p:nvCxnSpPr>
            <p:spPr bwMode="auto">
              <a:xfrm flipH="1">
                <a:off x="2868" y="456"/>
                <a:ext cx="4" cy="155"/>
              </a:xfrm>
              <a:prstGeom prst="straightConnector1">
                <a:avLst/>
              </a:prstGeom>
              <a:noFill/>
              <a:ln w="12700" cap="sq">
                <a:solidFill>
                  <a:schemeClr val="tx1"/>
                </a:solidFill>
                <a:round/>
                <a:headEnd type="none" w="sm" len="sm"/>
                <a:tailEnd type="triangl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6398" name="AutoShape 14"/>
              <p:cNvCxnSpPr>
                <a:cxnSpLocks noChangeShapeType="1"/>
                <a:stCxn id="16390" idx="4"/>
                <a:endCxn id="16391" idx="0"/>
              </p:cNvCxnSpPr>
              <p:nvPr/>
            </p:nvCxnSpPr>
            <p:spPr bwMode="auto">
              <a:xfrm>
                <a:off x="2868" y="803"/>
                <a:ext cx="4" cy="146"/>
              </a:xfrm>
              <a:prstGeom prst="straightConnector1">
                <a:avLst/>
              </a:prstGeom>
              <a:noFill/>
              <a:ln w="12700" cap="sq">
                <a:solidFill>
                  <a:schemeClr val="tx1"/>
                </a:solidFill>
                <a:round/>
                <a:headEnd type="none" w="sm" len="sm"/>
                <a:tailEnd type="triangl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6399" name="AutoShape 15"/>
              <p:cNvCxnSpPr>
                <a:cxnSpLocks noChangeShapeType="1"/>
                <a:stCxn id="16394" idx="2"/>
              </p:cNvCxnSpPr>
              <p:nvPr/>
            </p:nvCxnSpPr>
            <p:spPr bwMode="auto">
              <a:xfrm>
                <a:off x="2861" y="2593"/>
                <a:ext cx="1" cy="220"/>
              </a:xfrm>
              <a:prstGeom prst="straightConnector1">
                <a:avLst/>
              </a:prstGeom>
              <a:noFill/>
              <a:ln w="12700" cap="sq">
                <a:solidFill>
                  <a:schemeClr val="tx1"/>
                </a:solidFill>
                <a:round/>
                <a:headEnd type="none" w="sm" len="sm"/>
                <a:tailEnd type="triangl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6400" name="AutoShape 16"/>
              <p:cNvCxnSpPr>
                <a:cxnSpLocks noChangeShapeType="1"/>
                <a:endCxn id="16395" idx="1"/>
              </p:cNvCxnSpPr>
              <p:nvPr/>
            </p:nvCxnSpPr>
            <p:spPr bwMode="auto">
              <a:xfrm>
                <a:off x="2862" y="3101"/>
                <a:ext cx="9" cy="106"/>
              </a:xfrm>
              <a:prstGeom prst="straightConnector1">
                <a:avLst/>
              </a:prstGeom>
              <a:noFill/>
              <a:ln w="12700" cap="sq">
                <a:solidFill>
                  <a:schemeClr val="tx1"/>
                </a:solidFill>
                <a:round/>
                <a:headEnd type="none" w="sm" len="sm"/>
                <a:tailEnd type="triangl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6401" name="AutoShape 17"/>
              <p:cNvCxnSpPr>
                <a:cxnSpLocks noChangeShapeType="1"/>
                <a:stCxn id="16395" idx="4"/>
              </p:cNvCxnSpPr>
              <p:nvPr/>
            </p:nvCxnSpPr>
            <p:spPr bwMode="auto">
              <a:xfrm>
                <a:off x="2871" y="3447"/>
                <a:ext cx="0" cy="248"/>
              </a:xfrm>
              <a:prstGeom prst="straightConnector1">
                <a:avLst/>
              </a:prstGeom>
              <a:noFill/>
              <a:ln w="12700" cap="sq">
                <a:solidFill>
                  <a:schemeClr val="tx1"/>
                </a:solidFill>
                <a:round/>
                <a:headEnd type="none" w="sm" len="sm"/>
                <a:tailEnd type="triangl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6402" name="AutoShape 18"/>
              <p:cNvCxnSpPr>
                <a:cxnSpLocks noChangeShapeType="1"/>
                <a:endCxn id="16396" idx="1"/>
              </p:cNvCxnSpPr>
              <p:nvPr/>
            </p:nvCxnSpPr>
            <p:spPr bwMode="auto">
              <a:xfrm>
                <a:off x="3366" y="2957"/>
                <a:ext cx="536" cy="246"/>
              </a:xfrm>
              <a:prstGeom prst="bentConnector2">
                <a:avLst/>
              </a:prstGeom>
              <a:noFill/>
              <a:ln w="12700" cap="sq">
                <a:solidFill>
                  <a:schemeClr val="tx1"/>
                </a:solidFill>
                <a:miter lim="800000"/>
                <a:headEnd type="none" w="sm" len="sm"/>
                <a:tailEnd type="triangl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6403" name="AutoShape 19"/>
              <p:cNvCxnSpPr>
                <a:cxnSpLocks noChangeShapeType="1"/>
                <a:stCxn id="16396" idx="4"/>
              </p:cNvCxnSpPr>
              <p:nvPr/>
            </p:nvCxnSpPr>
            <p:spPr bwMode="auto">
              <a:xfrm rot="5400000">
                <a:off x="3319" y="2983"/>
                <a:ext cx="123" cy="1043"/>
              </a:xfrm>
              <a:prstGeom prst="bentConnector2">
                <a:avLst/>
              </a:prstGeom>
              <a:noFill/>
              <a:ln w="12700" cap="sq">
                <a:solidFill>
                  <a:schemeClr val="tx1"/>
                </a:solidFill>
                <a:miter lim="800000"/>
                <a:headEnd type="none" w="sm" len="sm"/>
                <a:tailEnd type="triangl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sp>
            <p:nvSpPr>
              <p:cNvPr id="16404" name="Text Box 20"/>
              <p:cNvSpPr txBox="1">
                <a:spLocks noChangeArrowheads="1"/>
              </p:cNvSpPr>
              <p:nvPr/>
            </p:nvSpPr>
            <p:spPr bwMode="auto">
              <a:xfrm>
                <a:off x="3470" y="2271"/>
                <a:ext cx="192" cy="24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chemeClr val="tx1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kumimoji="1" lang="zh-CN" altLang="en-US" sz="1600" b="0">
                    <a:latin typeface="Times New Roman" pitchFamily="18" charset="0"/>
                  </a:rPr>
                  <a:t>否</a:t>
                </a:r>
              </a:p>
            </p:txBody>
          </p:sp>
          <p:sp>
            <p:nvSpPr>
              <p:cNvPr id="16405" name="Text Box 21"/>
              <p:cNvSpPr txBox="1">
                <a:spLocks noChangeArrowheads="1"/>
              </p:cNvSpPr>
              <p:nvPr/>
            </p:nvSpPr>
            <p:spPr bwMode="auto">
              <a:xfrm>
                <a:off x="2849" y="2586"/>
                <a:ext cx="192" cy="24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chemeClr val="tx1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kumimoji="1" lang="zh-CN" altLang="en-US" sz="1600" b="0">
                    <a:latin typeface="Times New Roman" pitchFamily="18" charset="0"/>
                  </a:rPr>
                  <a:t>是</a:t>
                </a:r>
              </a:p>
            </p:txBody>
          </p:sp>
          <p:sp>
            <p:nvSpPr>
              <p:cNvPr id="16406" name="Text Box 22"/>
              <p:cNvSpPr txBox="1">
                <a:spLocks noChangeArrowheads="1"/>
              </p:cNvSpPr>
              <p:nvPr/>
            </p:nvSpPr>
            <p:spPr bwMode="auto">
              <a:xfrm>
                <a:off x="2918" y="3018"/>
                <a:ext cx="192" cy="24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chemeClr val="tx1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kumimoji="1" lang="zh-CN" altLang="en-US" sz="1600" b="0">
                    <a:latin typeface="Times New Roman" pitchFamily="18" charset="0"/>
                  </a:rPr>
                  <a:t>是</a:t>
                </a:r>
              </a:p>
            </p:txBody>
          </p:sp>
          <p:sp>
            <p:nvSpPr>
              <p:cNvPr id="16407" name="Text Box 23"/>
              <p:cNvSpPr txBox="1">
                <a:spLocks noChangeArrowheads="1"/>
              </p:cNvSpPr>
              <p:nvPr/>
            </p:nvSpPr>
            <p:spPr bwMode="auto">
              <a:xfrm>
                <a:off x="3315" y="2759"/>
                <a:ext cx="192" cy="24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chemeClr val="tx1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kumimoji="1" lang="zh-CN" altLang="en-US" sz="1600" b="0">
                    <a:latin typeface="Times New Roman" pitchFamily="18" charset="0"/>
                  </a:rPr>
                  <a:t>否</a:t>
                </a:r>
              </a:p>
            </p:txBody>
          </p:sp>
          <p:cxnSp>
            <p:nvCxnSpPr>
              <p:cNvPr id="16408" name="AutoShape 24"/>
              <p:cNvCxnSpPr>
                <a:cxnSpLocks noChangeShapeType="1"/>
                <a:stCxn id="16391" idx="2"/>
                <a:endCxn id="16392" idx="0"/>
              </p:cNvCxnSpPr>
              <p:nvPr/>
            </p:nvCxnSpPr>
            <p:spPr bwMode="auto">
              <a:xfrm flipH="1">
                <a:off x="2867" y="1141"/>
                <a:ext cx="5" cy="328"/>
              </a:xfrm>
              <a:prstGeom prst="straightConnector1">
                <a:avLst/>
              </a:prstGeom>
              <a:noFill/>
              <a:ln w="12700" cap="sq">
                <a:solidFill>
                  <a:schemeClr val="tx1"/>
                </a:solidFill>
                <a:round/>
                <a:headEnd type="none" w="sm" len="sm"/>
                <a:tailEnd type="triangl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6409" name="AutoShape 25"/>
              <p:cNvCxnSpPr>
                <a:cxnSpLocks noChangeShapeType="1"/>
                <a:stCxn id="16392" idx="2"/>
                <a:endCxn id="16393" idx="0"/>
              </p:cNvCxnSpPr>
              <p:nvPr/>
            </p:nvCxnSpPr>
            <p:spPr bwMode="auto">
              <a:xfrm flipH="1">
                <a:off x="2862" y="1661"/>
                <a:ext cx="5" cy="216"/>
              </a:xfrm>
              <a:prstGeom prst="straightConnector1">
                <a:avLst/>
              </a:prstGeom>
              <a:noFill/>
              <a:ln w="12700" cap="sq">
                <a:solidFill>
                  <a:schemeClr val="tx1"/>
                </a:solidFill>
                <a:round/>
                <a:headEnd type="none" w="sm" len="sm"/>
                <a:tailEnd type="triangl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6410" name="AutoShape 26"/>
              <p:cNvCxnSpPr>
                <a:cxnSpLocks noChangeShapeType="1"/>
                <a:stCxn id="16393" idx="2"/>
                <a:endCxn id="16394" idx="0"/>
              </p:cNvCxnSpPr>
              <p:nvPr/>
            </p:nvCxnSpPr>
            <p:spPr bwMode="auto">
              <a:xfrm flipH="1">
                <a:off x="2861" y="2069"/>
                <a:ext cx="1" cy="236"/>
              </a:xfrm>
              <a:prstGeom prst="straightConnector1">
                <a:avLst/>
              </a:prstGeom>
              <a:noFill/>
              <a:ln w="12700" cap="sq">
                <a:solidFill>
                  <a:schemeClr val="tx1"/>
                </a:solidFill>
                <a:round/>
                <a:headEnd type="none" w="sm" len="sm"/>
                <a:tailEnd type="triangl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6411" name="AutoShape 27"/>
              <p:cNvCxnSpPr>
                <a:cxnSpLocks noChangeShapeType="1"/>
              </p:cNvCxnSpPr>
              <p:nvPr/>
            </p:nvCxnSpPr>
            <p:spPr bwMode="auto">
              <a:xfrm flipH="1" flipV="1">
                <a:off x="2864" y="1251"/>
                <a:ext cx="629" cy="1198"/>
              </a:xfrm>
              <a:prstGeom prst="bentConnector4">
                <a:avLst>
                  <a:gd name="adj1" fmla="val -62481"/>
                  <a:gd name="adj2" fmla="val 100500"/>
                </a:avLst>
              </a:prstGeom>
              <a:noFill/>
              <a:ln w="12700" cap="sq">
                <a:solidFill>
                  <a:schemeClr val="tx1"/>
                </a:solidFill>
                <a:miter lim="800000"/>
                <a:headEnd type="none" w="sm" len="sm"/>
                <a:tailEnd type="triangl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</p:grpSp>
        <p:sp>
          <p:nvSpPr>
            <p:cNvPr id="16412" name="AutoShape 28"/>
            <p:cNvSpPr>
              <a:spLocks noChangeArrowheads="1"/>
            </p:cNvSpPr>
            <p:nvPr/>
          </p:nvSpPr>
          <p:spPr bwMode="auto">
            <a:xfrm>
              <a:off x="3550" y="2813"/>
              <a:ext cx="1008" cy="288"/>
            </a:xfrm>
            <a:prstGeom prst="flowChartDecision">
              <a:avLst/>
            </a:prstGeom>
            <a:solidFill>
              <a:schemeClr val="accent1"/>
            </a:solidFill>
            <a:ln w="12700" cap="sq">
              <a:solidFill>
                <a:schemeClr val="tx1"/>
              </a:solidFill>
              <a:miter lim="800000"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kumimoji="1" lang="en-US" altLang="zh-CN" sz="1200" b="0" i="1">
                  <a:latin typeface="Times New Roman" pitchFamily="18" charset="0"/>
                </a:rPr>
                <a:t>r</a:t>
              </a:r>
              <a:r>
                <a:rPr kumimoji="1" lang="en-US" altLang="zh-CN" sz="1200" b="0">
                  <a:latin typeface="Times New Roman" pitchFamily="18" charset="0"/>
                </a:rPr>
                <a:t>=0?</a:t>
              </a:r>
            </a:p>
          </p:txBody>
        </p:sp>
      </p:grpSp>
      <p:sp>
        <p:nvSpPr>
          <p:cNvPr id="16413" name="AutoShape 29"/>
          <p:cNvSpPr>
            <a:spLocks noChangeArrowheads="1"/>
          </p:cNvSpPr>
          <p:nvPr/>
        </p:nvSpPr>
        <p:spPr bwMode="auto">
          <a:xfrm>
            <a:off x="2124075" y="1059656"/>
            <a:ext cx="2376488" cy="647700"/>
          </a:xfrm>
          <a:prstGeom prst="wedgeRoundRectCallout">
            <a:avLst>
              <a:gd name="adj1" fmla="val 120875"/>
              <a:gd name="adj2" fmla="val 29778"/>
              <a:gd name="adj3" fmla="val 16667"/>
            </a:avLst>
          </a:prstGeom>
          <a:solidFill>
            <a:srgbClr val="FFFF99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zh-CN" altLang="en-US" sz="2800" dirty="0">
                <a:solidFill>
                  <a:srgbClr val="CC3300"/>
                </a:solidFill>
              </a:rPr>
              <a:t>流程线</a:t>
            </a:r>
          </a:p>
        </p:txBody>
      </p:sp>
      <p:grpSp>
        <p:nvGrpSpPr>
          <p:cNvPr id="16414" name="Group 30"/>
          <p:cNvGrpSpPr>
            <a:grpSpLocks/>
          </p:cNvGrpSpPr>
          <p:nvPr/>
        </p:nvGrpSpPr>
        <p:grpSpPr bwMode="auto">
          <a:xfrm>
            <a:off x="2771776" y="1869282"/>
            <a:ext cx="1006475" cy="432197"/>
            <a:chOff x="476" y="3158"/>
            <a:chExt cx="634" cy="680"/>
          </a:xfrm>
        </p:grpSpPr>
        <p:sp>
          <p:nvSpPr>
            <p:cNvPr id="16415" name="Line 31"/>
            <p:cNvSpPr>
              <a:spLocks noChangeShapeType="1"/>
            </p:cNvSpPr>
            <p:nvPr/>
          </p:nvSpPr>
          <p:spPr bwMode="auto">
            <a:xfrm>
              <a:off x="476" y="3158"/>
              <a:ext cx="0" cy="68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16416" name="AutoShape 32"/>
            <p:cNvCxnSpPr>
              <a:cxnSpLocks noChangeShapeType="1"/>
            </p:cNvCxnSpPr>
            <p:nvPr/>
          </p:nvCxnSpPr>
          <p:spPr bwMode="auto">
            <a:xfrm rot="16200000" flipH="1">
              <a:off x="634" y="3362"/>
              <a:ext cx="499" cy="453"/>
            </a:xfrm>
            <a:prstGeom prst="bentConnector3">
              <a:avLst>
                <a:gd name="adj1" fmla="val -602"/>
              </a:avLst>
            </a:prstGeom>
            <a:noFill/>
            <a:ln w="38100">
              <a:solidFill>
                <a:schemeClr val="tx1"/>
              </a:solidFill>
              <a:miter lim="800000"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sp>
        <p:nvSpPr>
          <p:cNvPr id="16417" name="AutoShape 33"/>
          <p:cNvSpPr>
            <a:spLocks noChangeArrowheads="1"/>
          </p:cNvSpPr>
          <p:nvPr/>
        </p:nvSpPr>
        <p:spPr bwMode="auto">
          <a:xfrm>
            <a:off x="2152651" y="2541938"/>
            <a:ext cx="2376488" cy="647700"/>
          </a:xfrm>
          <a:prstGeom prst="wedgeRoundRectCallout">
            <a:avLst>
              <a:gd name="adj1" fmla="val 118620"/>
              <a:gd name="adj2" fmla="val 17918"/>
              <a:gd name="adj3" fmla="val 16667"/>
            </a:avLst>
          </a:prstGeom>
          <a:solidFill>
            <a:srgbClr val="FFFF99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zh-CN" altLang="en-US" sz="2800" dirty="0">
                <a:solidFill>
                  <a:srgbClr val="CC3300"/>
                </a:solidFill>
              </a:rPr>
              <a:t>连接点</a:t>
            </a:r>
          </a:p>
        </p:txBody>
      </p:sp>
    </p:spTree>
    <p:extLst>
      <p:ext uri="{BB962C8B-B14F-4D97-AF65-F5344CB8AC3E}">
        <p14:creationId xmlns:p14="http://schemas.microsoft.com/office/powerpoint/2010/main" val="3249915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164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1641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641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164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64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16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6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6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6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413" grpId="0" animBg="1"/>
      <p:bldP spid="1641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AutoShape 2"/>
          <p:cNvSpPr>
            <a:spLocks noChangeArrowheads="1"/>
          </p:cNvSpPr>
          <p:nvPr/>
        </p:nvSpPr>
        <p:spPr bwMode="auto">
          <a:xfrm>
            <a:off x="611188" y="1371600"/>
            <a:ext cx="1065212" cy="40005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7411" name="Line 3"/>
          <p:cNvSpPr>
            <a:spLocks noChangeShapeType="1"/>
          </p:cNvSpPr>
          <p:nvPr/>
        </p:nvSpPr>
        <p:spPr bwMode="auto">
          <a:xfrm>
            <a:off x="2016125" y="1639300"/>
            <a:ext cx="17287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12" name="Text Box 4"/>
          <p:cNvSpPr txBox="1">
            <a:spLocks noChangeArrowheads="1"/>
          </p:cNvSpPr>
          <p:nvPr/>
        </p:nvSpPr>
        <p:spPr bwMode="auto">
          <a:xfrm>
            <a:off x="2556669" y="1207591"/>
            <a:ext cx="1152525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dirty="0">
                <a:solidFill>
                  <a:srgbClr val="CC3300"/>
                </a:solidFill>
              </a:rPr>
              <a:t>名称</a:t>
            </a:r>
          </a:p>
        </p:txBody>
      </p:sp>
      <p:sp>
        <p:nvSpPr>
          <p:cNvPr id="17413" name="Text Box 5"/>
          <p:cNvSpPr txBox="1">
            <a:spLocks noChangeArrowheads="1"/>
          </p:cNvSpPr>
          <p:nvPr/>
        </p:nvSpPr>
        <p:spPr bwMode="auto">
          <a:xfrm>
            <a:off x="3733801" y="1485900"/>
            <a:ext cx="2035175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000" dirty="0">
                <a:solidFill>
                  <a:srgbClr val="CC3300"/>
                </a:solidFill>
              </a:rPr>
              <a:t>终端框或起止框</a:t>
            </a:r>
          </a:p>
        </p:txBody>
      </p:sp>
      <p:sp>
        <p:nvSpPr>
          <p:cNvPr id="17414" name="AutoShape 6"/>
          <p:cNvSpPr>
            <a:spLocks noChangeArrowheads="1"/>
          </p:cNvSpPr>
          <p:nvPr/>
        </p:nvSpPr>
        <p:spPr bwMode="auto">
          <a:xfrm>
            <a:off x="395288" y="2371725"/>
            <a:ext cx="1873250" cy="485775"/>
          </a:xfrm>
          <a:prstGeom prst="parallelogram">
            <a:avLst>
              <a:gd name="adj" fmla="val 72304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7415" name="Line 7"/>
          <p:cNvSpPr>
            <a:spLocks noChangeShapeType="1"/>
          </p:cNvSpPr>
          <p:nvPr/>
        </p:nvSpPr>
        <p:spPr bwMode="auto">
          <a:xfrm>
            <a:off x="2124075" y="2587228"/>
            <a:ext cx="151288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16" name="Text Box 8"/>
          <p:cNvSpPr txBox="1">
            <a:spLocks noChangeArrowheads="1"/>
          </p:cNvSpPr>
          <p:nvPr/>
        </p:nvSpPr>
        <p:spPr bwMode="auto">
          <a:xfrm>
            <a:off x="2564035" y="2245396"/>
            <a:ext cx="6463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CC3300"/>
                </a:solidFill>
              </a:rPr>
              <a:t>名称</a:t>
            </a:r>
          </a:p>
        </p:txBody>
      </p:sp>
      <p:sp>
        <p:nvSpPr>
          <p:cNvPr id="17417" name="Text Box 9"/>
          <p:cNvSpPr txBox="1">
            <a:spLocks noChangeArrowheads="1"/>
          </p:cNvSpPr>
          <p:nvPr/>
        </p:nvSpPr>
        <p:spPr bwMode="auto">
          <a:xfrm>
            <a:off x="3635375" y="2366963"/>
            <a:ext cx="1723549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rgbClr val="CC3300"/>
                </a:solidFill>
              </a:rPr>
              <a:t>输入、输出框</a:t>
            </a:r>
          </a:p>
        </p:txBody>
      </p:sp>
      <p:sp>
        <p:nvSpPr>
          <p:cNvPr id="17418" name="Rectangle 10"/>
          <p:cNvSpPr>
            <a:spLocks noChangeArrowheads="1"/>
          </p:cNvSpPr>
          <p:nvPr/>
        </p:nvSpPr>
        <p:spPr bwMode="auto">
          <a:xfrm>
            <a:off x="539751" y="3343276"/>
            <a:ext cx="1584325" cy="43219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7419" name="Line 11"/>
          <p:cNvSpPr>
            <a:spLocks noChangeShapeType="1"/>
          </p:cNvSpPr>
          <p:nvPr/>
        </p:nvSpPr>
        <p:spPr bwMode="auto">
          <a:xfrm>
            <a:off x="2124075" y="3559969"/>
            <a:ext cx="129698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20" name="Text Box 12"/>
          <p:cNvSpPr txBox="1">
            <a:spLocks noChangeArrowheads="1"/>
          </p:cNvSpPr>
          <p:nvPr/>
        </p:nvSpPr>
        <p:spPr bwMode="auto">
          <a:xfrm>
            <a:off x="2411413" y="3268266"/>
            <a:ext cx="6463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</a:rPr>
              <a:t>名称</a:t>
            </a:r>
          </a:p>
        </p:txBody>
      </p:sp>
      <p:sp>
        <p:nvSpPr>
          <p:cNvPr id="17421" name="Text Box 13"/>
          <p:cNvSpPr txBox="1">
            <a:spLocks noChangeArrowheads="1"/>
          </p:cNvSpPr>
          <p:nvPr/>
        </p:nvSpPr>
        <p:spPr bwMode="auto">
          <a:xfrm>
            <a:off x="3419475" y="3396854"/>
            <a:ext cx="1800493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</a:rPr>
              <a:t>处理框或执行框</a:t>
            </a:r>
          </a:p>
        </p:txBody>
      </p:sp>
      <p:sp>
        <p:nvSpPr>
          <p:cNvPr id="17422" name="Line 14"/>
          <p:cNvSpPr>
            <a:spLocks noChangeShapeType="1"/>
          </p:cNvSpPr>
          <p:nvPr/>
        </p:nvSpPr>
        <p:spPr bwMode="auto">
          <a:xfrm>
            <a:off x="5651501" y="1669256"/>
            <a:ext cx="7921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23" name="Line 15"/>
          <p:cNvSpPr>
            <a:spLocks noChangeShapeType="1"/>
          </p:cNvSpPr>
          <p:nvPr/>
        </p:nvSpPr>
        <p:spPr bwMode="auto">
          <a:xfrm>
            <a:off x="5459413" y="2612390"/>
            <a:ext cx="8651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24" name="Line 16"/>
          <p:cNvSpPr>
            <a:spLocks noChangeShapeType="1"/>
          </p:cNvSpPr>
          <p:nvPr/>
        </p:nvSpPr>
        <p:spPr bwMode="auto">
          <a:xfrm>
            <a:off x="5148264" y="3559969"/>
            <a:ext cx="7207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25" name="Text Box 17"/>
          <p:cNvSpPr txBox="1">
            <a:spLocks noChangeArrowheads="1"/>
          </p:cNvSpPr>
          <p:nvPr/>
        </p:nvSpPr>
        <p:spPr bwMode="auto">
          <a:xfrm>
            <a:off x="5722587" y="1303648"/>
            <a:ext cx="6463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CC3300"/>
                </a:solidFill>
              </a:rPr>
              <a:t>作用</a:t>
            </a:r>
          </a:p>
        </p:txBody>
      </p:sp>
      <p:sp>
        <p:nvSpPr>
          <p:cNvPr id="17426" name="Text Box 18"/>
          <p:cNvSpPr txBox="1">
            <a:spLocks noChangeArrowheads="1"/>
          </p:cNvSpPr>
          <p:nvPr/>
        </p:nvSpPr>
        <p:spPr bwMode="auto">
          <a:xfrm>
            <a:off x="5587914" y="2229697"/>
            <a:ext cx="6463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rgbClr val="CC3300"/>
                </a:solidFill>
              </a:rPr>
              <a:t>作用</a:t>
            </a:r>
          </a:p>
        </p:txBody>
      </p:sp>
      <p:sp>
        <p:nvSpPr>
          <p:cNvPr id="17427" name="Text Box 19"/>
          <p:cNvSpPr txBox="1">
            <a:spLocks noChangeArrowheads="1"/>
          </p:cNvSpPr>
          <p:nvPr/>
        </p:nvSpPr>
        <p:spPr bwMode="auto">
          <a:xfrm>
            <a:off x="5148263" y="3268266"/>
            <a:ext cx="6463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</a:rPr>
              <a:t>作用</a:t>
            </a:r>
          </a:p>
        </p:txBody>
      </p:sp>
      <p:sp>
        <p:nvSpPr>
          <p:cNvPr id="17428" name="Line 20"/>
          <p:cNvSpPr>
            <a:spLocks noChangeShapeType="1"/>
          </p:cNvSpPr>
          <p:nvPr/>
        </p:nvSpPr>
        <p:spPr bwMode="auto">
          <a:xfrm>
            <a:off x="2339976" y="4572000"/>
            <a:ext cx="7921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29" name="Text Box 21"/>
          <p:cNvSpPr txBox="1">
            <a:spLocks noChangeArrowheads="1"/>
          </p:cNvSpPr>
          <p:nvPr/>
        </p:nvSpPr>
        <p:spPr bwMode="auto">
          <a:xfrm>
            <a:off x="3203575" y="4400550"/>
            <a:ext cx="877163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</a:rPr>
              <a:t>判断框</a:t>
            </a:r>
          </a:p>
        </p:txBody>
      </p:sp>
      <p:sp>
        <p:nvSpPr>
          <p:cNvPr id="17430" name="Line 22"/>
          <p:cNvSpPr>
            <a:spLocks noChangeShapeType="1"/>
          </p:cNvSpPr>
          <p:nvPr/>
        </p:nvSpPr>
        <p:spPr bwMode="auto">
          <a:xfrm>
            <a:off x="4067175" y="4572000"/>
            <a:ext cx="115093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31" name="Text Box 23"/>
          <p:cNvSpPr txBox="1">
            <a:spLocks noChangeArrowheads="1"/>
          </p:cNvSpPr>
          <p:nvPr/>
        </p:nvSpPr>
        <p:spPr bwMode="auto">
          <a:xfrm>
            <a:off x="4284663" y="4294585"/>
            <a:ext cx="6463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</a:rPr>
              <a:t>作用</a:t>
            </a:r>
          </a:p>
        </p:txBody>
      </p:sp>
      <p:sp>
        <p:nvSpPr>
          <p:cNvPr id="17432" name="Text Box 24"/>
          <p:cNvSpPr txBox="1">
            <a:spLocks noChangeArrowheads="1"/>
          </p:cNvSpPr>
          <p:nvPr/>
        </p:nvSpPr>
        <p:spPr bwMode="auto">
          <a:xfrm>
            <a:off x="6443663" y="1340644"/>
            <a:ext cx="1467068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rgbClr val="CC3300"/>
                </a:solidFill>
              </a:rPr>
              <a:t>表示算法的</a:t>
            </a:r>
          </a:p>
          <a:p>
            <a:r>
              <a:rPr lang="zh-CN" altLang="en-US" sz="2000" dirty="0">
                <a:solidFill>
                  <a:srgbClr val="CC3300"/>
                </a:solidFill>
              </a:rPr>
              <a:t>起始和结束</a:t>
            </a:r>
          </a:p>
        </p:txBody>
      </p:sp>
      <p:sp>
        <p:nvSpPr>
          <p:cNvPr id="17433" name="Text Box 25"/>
          <p:cNvSpPr txBox="1">
            <a:spLocks noChangeArrowheads="1"/>
          </p:cNvSpPr>
          <p:nvPr/>
        </p:nvSpPr>
        <p:spPr bwMode="auto">
          <a:xfrm>
            <a:off x="6324600" y="2170510"/>
            <a:ext cx="1980029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rgbClr val="CC3300"/>
                </a:solidFill>
              </a:rPr>
              <a:t>表示算法的输入</a:t>
            </a:r>
          </a:p>
          <a:p>
            <a:r>
              <a:rPr lang="zh-CN" altLang="en-US" sz="2000" dirty="0">
                <a:solidFill>
                  <a:srgbClr val="CC3300"/>
                </a:solidFill>
              </a:rPr>
              <a:t>和输出的信息</a:t>
            </a:r>
          </a:p>
        </p:txBody>
      </p:sp>
      <p:sp>
        <p:nvSpPr>
          <p:cNvPr id="17434" name="Text Box 26"/>
          <p:cNvSpPr txBox="1">
            <a:spLocks noChangeArrowheads="1"/>
          </p:cNvSpPr>
          <p:nvPr/>
        </p:nvSpPr>
        <p:spPr bwMode="auto">
          <a:xfrm>
            <a:off x="6011863" y="3396854"/>
            <a:ext cx="1467068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000" dirty="0"/>
              <a:t>赋值、计算</a:t>
            </a:r>
          </a:p>
        </p:txBody>
      </p:sp>
      <p:sp>
        <p:nvSpPr>
          <p:cNvPr id="17435" name="Text Box 27"/>
          <p:cNvSpPr txBox="1">
            <a:spLocks noChangeArrowheads="1"/>
          </p:cNvSpPr>
          <p:nvPr/>
        </p:nvSpPr>
        <p:spPr bwMode="auto">
          <a:xfrm>
            <a:off x="5099050" y="3943350"/>
            <a:ext cx="3775393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rgbClr val="FF0000"/>
                </a:solidFill>
              </a:rPr>
              <a:t>判断某一条件是否成立，</a:t>
            </a:r>
          </a:p>
          <a:p>
            <a:r>
              <a:rPr lang="zh-CN" altLang="en-US" sz="2000" dirty="0">
                <a:solidFill>
                  <a:srgbClr val="FF0000"/>
                </a:solidFill>
              </a:rPr>
              <a:t>成立在出口处标明“是”或“</a:t>
            </a:r>
            <a:r>
              <a:rPr lang="en-US" altLang="zh-CN" sz="2000" dirty="0">
                <a:solidFill>
                  <a:srgbClr val="FF0000"/>
                </a:solidFill>
              </a:rPr>
              <a:t>Y”</a:t>
            </a:r>
          </a:p>
          <a:p>
            <a:r>
              <a:rPr lang="zh-CN" altLang="en-US" sz="2000" dirty="0">
                <a:solidFill>
                  <a:srgbClr val="FF0000"/>
                </a:solidFill>
              </a:rPr>
              <a:t>不成立标明“否”或“</a:t>
            </a:r>
            <a:r>
              <a:rPr lang="en-US" altLang="zh-CN" sz="2000" dirty="0">
                <a:solidFill>
                  <a:srgbClr val="FF0000"/>
                </a:solidFill>
              </a:rPr>
              <a:t>N”</a:t>
            </a:r>
          </a:p>
        </p:txBody>
      </p:sp>
      <p:sp>
        <p:nvSpPr>
          <p:cNvPr id="17436" name="AutoShape 28"/>
          <p:cNvSpPr>
            <a:spLocks noChangeArrowheads="1"/>
          </p:cNvSpPr>
          <p:nvPr/>
        </p:nvSpPr>
        <p:spPr bwMode="auto">
          <a:xfrm>
            <a:off x="533401" y="4286250"/>
            <a:ext cx="1655763" cy="485775"/>
          </a:xfrm>
          <a:prstGeom prst="diamond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7437" name="Text Box 29"/>
          <p:cNvSpPr txBox="1">
            <a:spLocks noChangeArrowheads="1"/>
          </p:cNvSpPr>
          <p:nvPr/>
        </p:nvSpPr>
        <p:spPr bwMode="auto">
          <a:xfrm>
            <a:off x="2411413" y="4294585"/>
            <a:ext cx="6463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</a:rPr>
              <a:t>名称</a:t>
            </a:r>
          </a:p>
        </p:txBody>
      </p:sp>
      <p:sp>
        <p:nvSpPr>
          <p:cNvPr id="17438" name="Text Box 30"/>
          <p:cNvSpPr txBox="1">
            <a:spLocks noChangeArrowheads="1"/>
          </p:cNvSpPr>
          <p:nvPr/>
        </p:nvSpPr>
        <p:spPr bwMode="auto">
          <a:xfrm>
            <a:off x="584687" y="51470"/>
            <a:ext cx="7921625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</a:rPr>
              <a:t>程序框图</a:t>
            </a:r>
            <a:r>
              <a:rPr lang="en-US" altLang="zh-CN" sz="2800" dirty="0"/>
              <a:t>:</a:t>
            </a:r>
            <a:r>
              <a:rPr lang="zh-CN" altLang="en-US" sz="2800" dirty="0"/>
              <a:t>又称流程图</a:t>
            </a:r>
            <a:r>
              <a:rPr lang="en-US" altLang="zh-CN" sz="2800" dirty="0"/>
              <a:t>,</a:t>
            </a:r>
            <a:r>
              <a:rPr lang="zh-CN" altLang="en-US" sz="2800" dirty="0"/>
              <a:t>是一种用规定的图形、指向线及文字说明来</a:t>
            </a:r>
            <a:r>
              <a:rPr lang="zh-CN" altLang="en-US" sz="2800" dirty="0" smtClean="0"/>
              <a:t>准确</a:t>
            </a:r>
            <a:r>
              <a:rPr lang="zh-CN" altLang="en-US" sz="2800" dirty="0"/>
              <a:t>、</a:t>
            </a:r>
            <a:r>
              <a:rPr lang="zh-CN" altLang="en-US" sz="2800" dirty="0" smtClean="0"/>
              <a:t> </a:t>
            </a:r>
            <a:r>
              <a:rPr lang="zh-CN" altLang="en-US" sz="2800" dirty="0"/>
              <a:t>直观的表示算法的图形．</a:t>
            </a:r>
          </a:p>
        </p:txBody>
      </p:sp>
    </p:spTree>
    <p:extLst>
      <p:ext uri="{BB962C8B-B14F-4D97-AF65-F5344CB8AC3E}">
        <p14:creationId xmlns:p14="http://schemas.microsoft.com/office/powerpoint/2010/main" val="21955169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4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4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4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32" grpId="0"/>
      <p:bldP spid="17433" grpId="0"/>
      <p:bldP spid="17434" grpId="0"/>
      <p:bldP spid="1743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8" name="Rectangle 4"/>
          <p:cNvSpPr>
            <a:spLocks noChangeArrowheads="1"/>
          </p:cNvSpPr>
          <p:nvPr/>
        </p:nvSpPr>
        <p:spPr bwMode="auto">
          <a:xfrm>
            <a:off x="240432" y="628695"/>
            <a:ext cx="8686800" cy="41549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zh-CN" altLang="en-US" sz="2400" dirty="0">
                <a:solidFill>
                  <a:srgbClr val="FF3300"/>
                </a:solidFill>
                <a:latin typeface="+mn-ea"/>
              </a:rPr>
              <a:t>画程序框图的规则如下：</a:t>
            </a:r>
          </a:p>
          <a:p>
            <a:r>
              <a:rPr lang="en-US" altLang="zh-CN" sz="2400" b="0" dirty="0">
                <a:latin typeface="+mn-ea"/>
              </a:rPr>
              <a:t>1</a:t>
            </a:r>
            <a:r>
              <a:rPr lang="zh-CN" altLang="en-US" sz="2400" b="0" dirty="0">
                <a:latin typeface="+mn-ea"/>
              </a:rPr>
              <a:t>、使用标准的图形符号。</a:t>
            </a:r>
          </a:p>
          <a:p>
            <a:r>
              <a:rPr lang="en-US" altLang="zh-CN" sz="2400" b="0" dirty="0">
                <a:latin typeface="+mn-ea"/>
              </a:rPr>
              <a:t>2</a:t>
            </a:r>
            <a:r>
              <a:rPr lang="zh-CN" altLang="en-US" sz="2400" b="0" dirty="0">
                <a:latin typeface="+mn-ea"/>
              </a:rPr>
              <a:t>、框图一般按</a:t>
            </a:r>
            <a:r>
              <a:rPr lang="zh-CN" altLang="en-US" sz="2400" b="0" u="sng" dirty="0">
                <a:latin typeface="+mn-ea"/>
              </a:rPr>
              <a:t>从上到下、从左到右</a:t>
            </a:r>
            <a:r>
              <a:rPr lang="zh-CN" altLang="en-US" sz="2400" b="0" dirty="0">
                <a:latin typeface="+mn-ea"/>
              </a:rPr>
              <a:t>的方向画。</a:t>
            </a:r>
          </a:p>
          <a:p>
            <a:r>
              <a:rPr lang="en-US" altLang="zh-CN" sz="2400" b="0" dirty="0">
                <a:latin typeface="+mn-ea"/>
              </a:rPr>
              <a:t>3</a:t>
            </a:r>
            <a:r>
              <a:rPr lang="zh-CN" altLang="en-US" sz="2400" b="0" dirty="0">
                <a:latin typeface="+mn-ea"/>
              </a:rPr>
              <a:t>、除判断框外，大多数流程图符号只有一个</a:t>
            </a:r>
            <a:r>
              <a:rPr lang="zh-CN" altLang="en-US" sz="2400" b="0" dirty="0" smtClean="0">
                <a:latin typeface="+mn-ea"/>
              </a:rPr>
              <a:t>进入点</a:t>
            </a:r>
            <a:r>
              <a:rPr lang="zh-CN" altLang="en-US" sz="2400" b="0" dirty="0">
                <a:latin typeface="+mn-ea"/>
              </a:rPr>
              <a:t>和一个退出点。</a:t>
            </a:r>
            <a:r>
              <a:rPr lang="zh-CN" altLang="en-US" sz="2400" dirty="0">
                <a:solidFill>
                  <a:srgbClr val="FF3300"/>
                </a:solidFill>
                <a:latin typeface="+mn-ea"/>
              </a:rPr>
              <a:t>判断框是具有超过一个</a:t>
            </a:r>
            <a:r>
              <a:rPr lang="zh-CN" altLang="en-US" sz="2400" dirty="0" smtClean="0">
                <a:solidFill>
                  <a:srgbClr val="FF3300"/>
                </a:solidFill>
                <a:latin typeface="+mn-ea"/>
              </a:rPr>
              <a:t>退出点</a:t>
            </a:r>
            <a:r>
              <a:rPr lang="zh-CN" altLang="en-US" sz="2400" dirty="0">
                <a:solidFill>
                  <a:srgbClr val="FF3300"/>
                </a:solidFill>
                <a:latin typeface="+mn-ea"/>
              </a:rPr>
              <a:t>的唯一符号。</a:t>
            </a:r>
          </a:p>
          <a:p>
            <a:r>
              <a:rPr lang="en-US" altLang="zh-CN" sz="2400" b="0" dirty="0">
                <a:latin typeface="+mn-ea"/>
              </a:rPr>
              <a:t>4</a:t>
            </a:r>
            <a:r>
              <a:rPr lang="zh-CN" altLang="en-US" sz="2400" b="0" dirty="0">
                <a:latin typeface="+mn-ea"/>
              </a:rPr>
              <a:t>、判断框分两大类，一类判断框是“是”与“否”两</a:t>
            </a:r>
            <a:r>
              <a:rPr lang="zh-CN" altLang="en-US" sz="2400" b="0" dirty="0" smtClean="0">
                <a:latin typeface="+mn-ea"/>
              </a:rPr>
              <a:t>分支</a:t>
            </a:r>
            <a:r>
              <a:rPr lang="zh-CN" altLang="en-US" sz="2400" b="0" dirty="0">
                <a:latin typeface="+mn-ea"/>
              </a:rPr>
              <a:t>的判断，而且</a:t>
            </a:r>
            <a:r>
              <a:rPr lang="zh-CN" altLang="en-US" sz="2400" b="0" dirty="0">
                <a:solidFill>
                  <a:srgbClr val="FF3300"/>
                </a:solidFill>
                <a:latin typeface="+mn-ea"/>
              </a:rPr>
              <a:t>有且仅有两个结果</a:t>
            </a:r>
            <a:r>
              <a:rPr lang="zh-CN" altLang="en-US" sz="2400" b="0" dirty="0">
                <a:latin typeface="+mn-ea"/>
              </a:rPr>
              <a:t>；另一类</a:t>
            </a:r>
            <a:r>
              <a:rPr lang="zh-CN" altLang="en-US" sz="2400" b="0" dirty="0" smtClean="0">
                <a:latin typeface="+mn-ea"/>
              </a:rPr>
              <a:t>是多分支</a:t>
            </a:r>
            <a:r>
              <a:rPr lang="zh-CN" altLang="en-US" sz="2400" b="0" dirty="0">
                <a:latin typeface="+mn-ea"/>
              </a:rPr>
              <a:t>判断，有几种不同的结果。</a:t>
            </a:r>
          </a:p>
          <a:p>
            <a:r>
              <a:rPr lang="en-US" altLang="zh-CN" sz="2400" b="0" dirty="0">
                <a:latin typeface="+mn-ea"/>
              </a:rPr>
              <a:t>5</a:t>
            </a:r>
            <a:r>
              <a:rPr lang="zh-CN" altLang="en-US" sz="2400" b="0" dirty="0">
                <a:latin typeface="+mn-ea"/>
              </a:rPr>
              <a:t>、在图形符号内描述的语言要非常简练、清楚。</a:t>
            </a:r>
          </a:p>
          <a:p>
            <a:r>
              <a:rPr lang="en-US" altLang="zh-CN" sz="2400" b="0" dirty="0">
                <a:latin typeface="+mn-ea"/>
              </a:rPr>
              <a:t>6</a:t>
            </a:r>
            <a:r>
              <a:rPr lang="zh-CN" altLang="en-US" sz="2400" b="0" dirty="0">
                <a:latin typeface="+mn-ea"/>
              </a:rPr>
              <a:t>、如果一个程序框图由于纸面等原因需要分开画，要在断开处画上连接点，并标出连接的号码，</a:t>
            </a:r>
          </a:p>
        </p:txBody>
      </p:sp>
    </p:spTree>
    <p:extLst>
      <p:ext uri="{BB962C8B-B14F-4D97-AF65-F5344CB8AC3E}">
        <p14:creationId xmlns:p14="http://schemas.microsoft.com/office/powerpoint/2010/main" val="53676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58" name="Group 2"/>
          <p:cNvGrpSpPr>
            <a:grpSpLocks/>
          </p:cNvGrpSpPr>
          <p:nvPr/>
        </p:nvGrpSpPr>
        <p:grpSpPr bwMode="auto">
          <a:xfrm>
            <a:off x="4895850" y="195262"/>
            <a:ext cx="4248150" cy="4948238"/>
            <a:chOff x="3414" y="264"/>
            <a:chExt cx="2097" cy="3620"/>
          </a:xfrm>
        </p:grpSpPr>
        <p:sp>
          <p:nvSpPr>
            <p:cNvPr id="19459" name="AutoShape 3"/>
            <p:cNvSpPr>
              <a:spLocks noChangeArrowheads="1"/>
            </p:cNvSpPr>
            <p:nvPr/>
          </p:nvSpPr>
          <p:spPr bwMode="auto">
            <a:xfrm>
              <a:off x="3651" y="3657"/>
              <a:ext cx="922" cy="227"/>
            </a:xfrm>
            <a:prstGeom prst="flowChartAlternate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zh-CN" altLang="en-US">
                  <a:ea typeface="楷体_GB2312" pitchFamily="49" charset="-122"/>
                </a:rPr>
                <a:t>结束</a:t>
              </a:r>
            </a:p>
          </p:txBody>
        </p:sp>
        <p:grpSp>
          <p:nvGrpSpPr>
            <p:cNvPr id="19460" name="Group 4"/>
            <p:cNvGrpSpPr>
              <a:grpSpLocks/>
            </p:cNvGrpSpPr>
            <p:nvPr/>
          </p:nvGrpSpPr>
          <p:grpSpPr bwMode="auto">
            <a:xfrm>
              <a:off x="3414" y="264"/>
              <a:ext cx="2097" cy="3431"/>
              <a:chOff x="2213" y="264"/>
              <a:chExt cx="2097" cy="3431"/>
            </a:xfrm>
          </p:grpSpPr>
          <p:sp>
            <p:nvSpPr>
              <p:cNvPr id="19461" name="AutoShape 5"/>
              <p:cNvSpPr>
                <a:spLocks noChangeArrowheads="1"/>
              </p:cNvSpPr>
              <p:nvPr/>
            </p:nvSpPr>
            <p:spPr bwMode="auto">
              <a:xfrm>
                <a:off x="2560" y="264"/>
                <a:ext cx="624" cy="192"/>
              </a:xfrm>
              <a:prstGeom prst="flowChartTerminator">
                <a:avLst/>
              </a:prstGeom>
              <a:solidFill>
                <a:schemeClr val="accent1"/>
              </a:solidFill>
              <a:ln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kumimoji="1" lang="zh-CN" altLang="en-US" sz="1600">
                    <a:latin typeface="Times New Roman" pitchFamily="18" charset="0"/>
                  </a:rPr>
                  <a:t>开始</a:t>
                </a:r>
              </a:p>
            </p:txBody>
          </p:sp>
          <p:sp>
            <p:nvSpPr>
              <p:cNvPr id="19462" name="AutoShape 6"/>
              <p:cNvSpPr>
                <a:spLocks noChangeArrowheads="1"/>
              </p:cNvSpPr>
              <p:nvPr/>
            </p:nvSpPr>
            <p:spPr bwMode="auto">
              <a:xfrm>
                <a:off x="2460" y="611"/>
                <a:ext cx="816" cy="192"/>
              </a:xfrm>
              <a:prstGeom prst="flowChartInputOutput">
                <a:avLst/>
              </a:prstGeom>
              <a:solidFill>
                <a:schemeClr val="accent1"/>
              </a:solidFill>
              <a:ln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kumimoji="1" lang="zh-CN" altLang="en-US" sz="1600">
                    <a:latin typeface="Times New Roman" pitchFamily="18" charset="0"/>
                  </a:rPr>
                  <a:t>输入</a:t>
                </a:r>
                <a:r>
                  <a:rPr kumimoji="1" lang="en-US" altLang="zh-CN" sz="1600" i="1">
                    <a:latin typeface="Times New Roman" pitchFamily="18" charset="0"/>
                  </a:rPr>
                  <a:t>n</a:t>
                </a:r>
              </a:p>
            </p:txBody>
          </p:sp>
          <p:sp>
            <p:nvSpPr>
              <p:cNvPr id="19463" name="AutoShape 7"/>
              <p:cNvSpPr>
                <a:spLocks noChangeArrowheads="1"/>
              </p:cNvSpPr>
              <p:nvPr/>
            </p:nvSpPr>
            <p:spPr bwMode="auto">
              <a:xfrm>
                <a:off x="2464" y="949"/>
                <a:ext cx="816" cy="192"/>
              </a:xfrm>
              <a:prstGeom prst="flowChartProcess">
                <a:avLst/>
              </a:prstGeom>
              <a:solidFill>
                <a:schemeClr val="accent1"/>
              </a:solidFill>
              <a:ln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kumimoji="1" lang="en-US" altLang="zh-CN" sz="1600" i="1">
                    <a:latin typeface="Times New Roman" pitchFamily="18" charset="0"/>
                  </a:rPr>
                  <a:t>i</a:t>
                </a:r>
                <a:r>
                  <a:rPr kumimoji="1" lang="en-US" altLang="zh-CN" sz="1600">
                    <a:latin typeface="Times New Roman" pitchFamily="18" charset="0"/>
                  </a:rPr>
                  <a:t>=2</a:t>
                </a:r>
              </a:p>
            </p:txBody>
          </p:sp>
          <p:sp>
            <p:nvSpPr>
              <p:cNvPr id="19464" name="AutoShape 8"/>
              <p:cNvSpPr>
                <a:spLocks noChangeArrowheads="1"/>
              </p:cNvSpPr>
              <p:nvPr/>
            </p:nvSpPr>
            <p:spPr bwMode="auto">
              <a:xfrm>
                <a:off x="2454" y="1469"/>
                <a:ext cx="825" cy="192"/>
              </a:xfrm>
              <a:prstGeom prst="flowChartProcess">
                <a:avLst/>
              </a:prstGeom>
              <a:solidFill>
                <a:schemeClr val="accent1"/>
              </a:solidFill>
              <a:ln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kumimoji="1" lang="en-US" altLang="zh-CN" sz="1600" i="1">
                    <a:latin typeface="Times New Roman" pitchFamily="18" charset="0"/>
                  </a:rPr>
                  <a:t>n</a:t>
                </a:r>
                <a:r>
                  <a:rPr kumimoji="1" lang="zh-CN" altLang="en-US" sz="1600">
                    <a:latin typeface="Times New Roman" pitchFamily="18" charset="0"/>
                  </a:rPr>
                  <a:t>除以</a:t>
                </a:r>
                <a:r>
                  <a:rPr kumimoji="1" lang="en-US" altLang="zh-CN" sz="1600" i="1">
                    <a:latin typeface="Times New Roman" pitchFamily="18" charset="0"/>
                  </a:rPr>
                  <a:t>i</a:t>
                </a:r>
                <a:r>
                  <a:rPr kumimoji="1" lang="zh-CN" altLang="en-US" sz="1600">
                    <a:latin typeface="Times New Roman" pitchFamily="18" charset="0"/>
                  </a:rPr>
                  <a:t>的余数</a:t>
                </a:r>
                <a:r>
                  <a:rPr kumimoji="1" lang="en-US" altLang="zh-CN" sz="1600" i="1">
                    <a:latin typeface="Times New Roman" pitchFamily="18" charset="0"/>
                  </a:rPr>
                  <a:t>r</a:t>
                </a:r>
              </a:p>
            </p:txBody>
          </p:sp>
          <p:sp>
            <p:nvSpPr>
              <p:cNvPr id="19465" name="AutoShape 9"/>
              <p:cNvSpPr>
                <a:spLocks noChangeArrowheads="1"/>
              </p:cNvSpPr>
              <p:nvPr/>
            </p:nvSpPr>
            <p:spPr bwMode="auto">
              <a:xfrm>
                <a:off x="2526" y="1877"/>
                <a:ext cx="672" cy="192"/>
              </a:xfrm>
              <a:prstGeom prst="flowChartProcess">
                <a:avLst/>
              </a:prstGeom>
              <a:solidFill>
                <a:schemeClr val="accent1"/>
              </a:solidFill>
              <a:ln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kumimoji="1" lang="en-US" altLang="zh-CN" sz="1600" i="1">
                    <a:latin typeface="Times New Roman" pitchFamily="18" charset="0"/>
                  </a:rPr>
                  <a:t>i</a:t>
                </a:r>
                <a:r>
                  <a:rPr kumimoji="1" lang="en-US" altLang="zh-CN" sz="1600">
                    <a:latin typeface="Times New Roman" pitchFamily="18" charset="0"/>
                  </a:rPr>
                  <a:t>=</a:t>
                </a:r>
                <a:r>
                  <a:rPr kumimoji="1" lang="en-US" altLang="zh-CN" sz="1600" i="1">
                    <a:latin typeface="Times New Roman" pitchFamily="18" charset="0"/>
                  </a:rPr>
                  <a:t>i</a:t>
                </a:r>
                <a:r>
                  <a:rPr kumimoji="1" lang="en-US" altLang="zh-CN" sz="1600">
                    <a:latin typeface="Times New Roman" pitchFamily="18" charset="0"/>
                  </a:rPr>
                  <a:t>+1</a:t>
                </a:r>
              </a:p>
            </p:txBody>
          </p:sp>
          <p:sp>
            <p:nvSpPr>
              <p:cNvPr id="19466" name="AutoShape 10"/>
              <p:cNvSpPr>
                <a:spLocks noChangeArrowheads="1"/>
              </p:cNvSpPr>
              <p:nvPr/>
            </p:nvSpPr>
            <p:spPr bwMode="auto">
              <a:xfrm>
                <a:off x="2213" y="2305"/>
                <a:ext cx="1296" cy="288"/>
              </a:xfrm>
              <a:prstGeom prst="flowChartDecision">
                <a:avLst/>
              </a:prstGeom>
              <a:solidFill>
                <a:schemeClr val="accent1"/>
              </a:solidFill>
              <a:ln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kumimoji="1" lang="en-US" altLang="zh-CN" sz="1600" i="1">
                    <a:latin typeface="Times New Roman" pitchFamily="18" charset="0"/>
                  </a:rPr>
                  <a:t>i</a:t>
                </a:r>
                <a:r>
                  <a:rPr kumimoji="1" lang="en-US" altLang="zh-CN" sz="1600">
                    <a:latin typeface="Times New Roman" pitchFamily="18" charset="0"/>
                  </a:rPr>
                  <a:t>&gt;</a:t>
                </a:r>
                <a:r>
                  <a:rPr kumimoji="1" lang="en-US" altLang="zh-CN" sz="1600" i="1">
                    <a:latin typeface="Times New Roman" pitchFamily="18" charset="0"/>
                  </a:rPr>
                  <a:t>n-1</a:t>
                </a:r>
                <a:r>
                  <a:rPr kumimoji="1" lang="zh-CN" altLang="en-US" sz="1600">
                    <a:latin typeface="Times New Roman" pitchFamily="18" charset="0"/>
                  </a:rPr>
                  <a:t>或</a:t>
                </a:r>
                <a:r>
                  <a:rPr kumimoji="1" lang="en-US" altLang="zh-CN" sz="1600" i="1">
                    <a:latin typeface="Times New Roman" pitchFamily="18" charset="0"/>
                  </a:rPr>
                  <a:t>r</a:t>
                </a:r>
                <a:r>
                  <a:rPr kumimoji="1" lang="en-US" altLang="zh-CN" sz="1600">
                    <a:latin typeface="Times New Roman" pitchFamily="18" charset="0"/>
                  </a:rPr>
                  <a:t>=0?</a:t>
                </a:r>
              </a:p>
            </p:txBody>
          </p:sp>
          <p:sp>
            <p:nvSpPr>
              <p:cNvPr id="19467" name="AutoShape 11"/>
              <p:cNvSpPr>
                <a:spLocks noChangeArrowheads="1"/>
              </p:cNvSpPr>
              <p:nvPr/>
            </p:nvSpPr>
            <p:spPr bwMode="auto">
              <a:xfrm>
                <a:off x="2463" y="3207"/>
                <a:ext cx="816" cy="240"/>
              </a:xfrm>
              <a:prstGeom prst="flowChartInputOutput">
                <a:avLst/>
              </a:prstGeom>
              <a:solidFill>
                <a:schemeClr val="accent1"/>
              </a:solidFill>
              <a:ln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kumimoji="1" lang="en-US" altLang="zh-CN" sz="1600" i="1">
                    <a:latin typeface="Times New Roman" pitchFamily="18" charset="0"/>
                  </a:rPr>
                  <a:t>n</a:t>
                </a:r>
                <a:r>
                  <a:rPr kumimoji="1" lang="zh-CN" altLang="en-US" sz="1600">
                    <a:latin typeface="Times New Roman" pitchFamily="18" charset="0"/>
                  </a:rPr>
                  <a:t>不是质数</a:t>
                </a:r>
              </a:p>
            </p:txBody>
          </p:sp>
          <p:sp>
            <p:nvSpPr>
              <p:cNvPr id="19468" name="AutoShape 12"/>
              <p:cNvSpPr>
                <a:spLocks noChangeArrowheads="1"/>
              </p:cNvSpPr>
              <p:nvPr/>
            </p:nvSpPr>
            <p:spPr bwMode="auto">
              <a:xfrm>
                <a:off x="3494" y="3203"/>
                <a:ext cx="816" cy="240"/>
              </a:xfrm>
              <a:prstGeom prst="flowChartInputOutput">
                <a:avLst/>
              </a:prstGeom>
              <a:solidFill>
                <a:schemeClr val="accent1"/>
              </a:solidFill>
              <a:ln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kumimoji="1" lang="en-US" altLang="zh-CN" sz="1600" i="1">
                    <a:latin typeface="Times New Roman" pitchFamily="18" charset="0"/>
                  </a:rPr>
                  <a:t>n</a:t>
                </a:r>
                <a:r>
                  <a:rPr kumimoji="1" lang="zh-CN" altLang="en-US" sz="1600">
                    <a:latin typeface="Times New Roman" pitchFamily="18" charset="0"/>
                  </a:rPr>
                  <a:t>是质数</a:t>
                </a:r>
              </a:p>
            </p:txBody>
          </p:sp>
          <p:cxnSp>
            <p:nvCxnSpPr>
              <p:cNvPr id="19469" name="AutoShape 13"/>
              <p:cNvCxnSpPr>
                <a:cxnSpLocks noChangeShapeType="1"/>
                <a:stCxn id="19461" idx="2"/>
                <a:endCxn id="19462" idx="1"/>
              </p:cNvCxnSpPr>
              <p:nvPr/>
            </p:nvCxnSpPr>
            <p:spPr bwMode="auto">
              <a:xfrm flipH="1">
                <a:off x="2868" y="456"/>
                <a:ext cx="4" cy="155"/>
              </a:xfrm>
              <a:prstGeom prst="straightConnector1">
                <a:avLst/>
              </a:prstGeom>
              <a:noFill/>
              <a:ln w="12700" cap="sq">
                <a:solidFill>
                  <a:schemeClr val="tx1"/>
                </a:solidFill>
                <a:round/>
                <a:headEnd type="none" w="sm" len="sm"/>
                <a:tailEnd type="triangl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9470" name="AutoShape 14"/>
              <p:cNvCxnSpPr>
                <a:cxnSpLocks noChangeShapeType="1"/>
                <a:stCxn id="19462" idx="4"/>
                <a:endCxn id="19463" idx="0"/>
              </p:cNvCxnSpPr>
              <p:nvPr/>
            </p:nvCxnSpPr>
            <p:spPr bwMode="auto">
              <a:xfrm>
                <a:off x="2868" y="803"/>
                <a:ext cx="4" cy="146"/>
              </a:xfrm>
              <a:prstGeom prst="straightConnector1">
                <a:avLst/>
              </a:prstGeom>
              <a:noFill/>
              <a:ln w="12700" cap="sq">
                <a:solidFill>
                  <a:schemeClr val="tx1"/>
                </a:solidFill>
                <a:round/>
                <a:headEnd type="none" w="sm" len="sm"/>
                <a:tailEnd type="triangl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9471" name="AutoShape 15"/>
              <p:cNvCxnSpPr>
                <a:cxnSpLocks noChangeShapeType="1"/>
                <a:stCxn id="19466" idx="2"/>
              </p:cNvCxnSpPr>
              <p:nvPr/>
            </p:nvCxnSpPr>
            <p:spPr bwMode="auto">
              <a:xfrm>
                <a:off x="2861" y="2593"/>
                <a:ext cx="1" cy="220"/>
              </a:xfrm>
              <a:prstGeom prst="straightConnector1">
                <a:avLst/>
              </a:prstGeom>
              <a:noFill/>
              <a:ln w="12700" cap="sq">
                <a:solidFill>
                  <a:schemeClr val="tx1"/>
                </a:solidFill>
                <a:round/>
                <a:headEnd type="none" w="sm" len="sm"/>
                <a:tailEnd type="triangl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9472" name="AutoShape 16"/>
              <p:cNvCxnSpPr>
                <a:cxnSpLocks noChangeShapeType="1"/>
                <a:endCxn id="19467" idx="1"/>
              </p:cNvCxnSpPr>
              <p:nvPr/>
            </p:nvCxnSpPr>
            <p:spPr bwMode="auto">
              <a:xfrm>
                <a:off x="2862" y="3101"/>
                <a:ext cx="9" cy="106"/>
              </a:xfrm>
              <a:prstGeom prst="straightConnector1">
                <a:avLst/>
              </a:prstGeom>
              <a:noFill/>
              <a:ln w="12700" cap="sq">
                <a:solidFill>
                  <a:schemeClr val="tx1"/>
                </a:solidFill>
                <a:round/>
                <a:headEnd type="none" w="sm" len="sm"/>
                <a:tailEnd type="triangl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9473" name="AutoShape 17"/>
              <p:cNvCxnSpPr>
                <a:cxnSpLocks noChangeShapeType="1"/>
                <a:stCxn id="19467" idx="4"/>
              </p:cNvCxnSpPr>
              <p:nvPr/>
            </p:nvCxnSpPr>
            <p:spPr bwMode="auto">
              <a:xfrm>
                <a:off x="2871" y="3447"/>
                <a:ext cx="0" cy="248"/>
              </a:xfrm>
              <a:prstGeom prst="straightConnector1">
                <a:avLst/>
              </a:prstGeom>
              <a:noFill/>
              <a:ln w="12700" cap="sq">
                <a:solidFill>
                  <a:schemeClr val="tx1"/>
                </a:solidFill>
                <a:round/>
                <a:headEnd type="none" w="sm" len="sm"/>
                <a:tailEnd type="triangl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9474" name="AutoShape 18"/>
              <p:cNvCxnSpPr>
                <a:cxnSpLocks noChangeShapeType="1"/>
                <a:endCxn id="19468" idx="1"/>
              </p:cNvCxnSpPr>
              <p:nvPr/>
            </p:nvCxnSpPr>
            <p:spPr bwMode="auto">
              <a:xfrm>
                <a:off x="3366" y="2957"/>
                <a:ext cx="536" cy="246"/>
              </a:xfrm>
              <a:prstGeom prst="bentConnector2">
                <a:avLst/>
              </a:prstGeom>
              <a:noFill/>
              <a:ln w="12700" cap="sq">
                <a:solidFill>
                  <a:schemeClr val="tx1"/>
                </a:solidFill>
                <a:miter lim="800000"/>
                <a:headEnd type="none" w="sm" len="sm"/>
                <a:tailEnd type="triangl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9475" name="AutoShape 19"/>
              <p:cNvCxnSpPr>
                <a:cxnSpLocks noChangeShapeType="1"/>
                <a:stCxn id="19468" idx="4"/>
              </p:cNvCxnSpPr>
              <p:nvPr/>
            </p:nvCxnSpPr>
            <p:spPr bwMode="auto">
              <a:xfrm rot="5400000">
                <a:off x="3319" y="2983"/>
                <a:ext cx="123" cy="1043"/>
              </a:xfrm>
              <a:prstGeom prst="bentConnector2">
                <a:avLst/>
              </a:prstGeom>
              <a:noFill/>
              <a:ln w="12700" cap="sq">
                <a:solidFill>
                  <a:schemeClr val="tx1"/>
                </a:solidFill>
                <a:miter lim="800000"/>
                <a:headEnd type="none" w="sm" len="sm"/>
                <a:tailEnd type="triangl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sp>
            <p:nvSpPr>
              <p:cNvPr id="19476" name="Text Box 20"/>
              <p:cNvSpPr txBox="1">
                <a:spLocks noChangeArrowheads="1"/>
              </p:cNvSpPr>
              <p:nvPr/>
            </p:nvSpPr>
            <p:spPr bwMode="auto">
              <a:xfrm>
                <a:off x="3470" y="2271"/>
                <a:ext cx="192" cy="24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chemeClr val="tx1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kumimoji="1" lang="zh-CN" altLang="en-US" sz="1600">
                    <a:latin typeface="Times New Roman" pitchFamily="18" charset="0"/>
                  </a:rPr>
                  <a:t>否</a:t>
                </a:r>
              </a:p>
            </p:txBody>
          </p:sp>
          <p:sp>
            <p:nvSpPr>
              <p:cNvPr id="19477" name="Text Box 21"/>
              <p:cNvSpPr txBox="1">
                <a:spLocks noChangeArrowheads="1"/>
              </p:cNvSpPr>
              <p:nvPr/>
            </p:nvSpPr>
            <p:spPr bwMode="auto">
              <a:xfrm>
                <a:off x="2849" y="2586"/>
                <a:ext cx="192" cy="24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chemeClr val="tx1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kumimoji="1" lang="zh-CN" altLang="en-US" sz="1600" b="0">
                    <a:latin typeface="Times New Roman" pitchFamily="18" charset="0"/>
                  </a:rPr>
                  <a:t>是</a:t>
                </a:r>
              </a:p>
            </p:txBody>
          </p:sp>
          <p:sp>
            <p:nvSpPr>
              <p:cNvPr id="19478" name="Text Box 22"/>
              <p:cNvSpPr txBox="1">
                <a:spLocks noChangeArrowheads="1"/>
              </p:cNvSpPr>
              <p:nvPr/>
            </p:nvSpPr>
            <p:spPr bwMode="auto">
              <a:xfrm>
                <a:off x="2918" y="3018"/>
                <a:ext cx="192" cy="24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chemeClr val="tx1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kumimoji="1" lang="zh-CN" altLang="en-US" sz="1600" b="0">
                    <a:latin typeface="Times New Roman" pitchFamily="18" charset="0"/>
                  </a:rPr>
                  <a:t>是</a:t>
                </a:r>
              </a:p>
            </p:txBody>
          </p:sp>
          <p:sp>
            <p:nvSpPr>
              <p:cNvPr id="19479" name="Text Box 23"/>
              <p:cNvSpPr txBox="1">
                <a:spLocks noChangeArrowheads="1"/>
              </p:cNvSpPr>
              <p:nvPr/>
            </p:nvSpPr>
            <p:spPr bwMode="auto">
              <a:xfrm>
                <a:off x="3315" y="2759"/>
                <a:ext cx="192" cy="24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chemeClr val="tx1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kumimoji="1" lang="zh-CN" altLang="en-US" sz="1600">
                    <a:latin typeface="Times New Roman" pitchFamily="18" charset="0"/>
                  </a:rPr>
                  <a:t>否</a:t>
                </a:r>
              </a:p>
            </p:txBody>
          </p:sp>
          <p:cxnSp>
            <p:nvCxnSpPr>
              <p:cNvPr id="19480" name="AutoShape 24"/>
              <p:cNvCxnSpPr>
                <a:cxnSpLocks noChangeShapeType="1"/>
                <a:stCxn id="19463" idx="2"/>
                <a:endCxn id="19464" idx="0"/>
              </p:cNvCxnSpPr>
              <p:nvPr/>
            </p:nvCxnSpPr>
            <p:spPr bwMode="auto">
              <a:xfrm flipH="1">
                <a:off x="2867" y="1141"/>
                <a:ext cx="5" cy="328"/>
              </a:xfrm>
              <a:prstGeom prst="straightConnector1">
                <a:avLst/>
              </a:prstGeom>
              <a:noFill/>
              <a:ln w="12700" cap="sq">
                <a:solidFill>
                  <a:schemeClr val="tx1"/>
                </a:solidFill>
                <a:round/>
                <a:headEnd type="none" w="sm" len="sm"/>
                <a:tailEnd type="triangl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9481" name="AutoShape 25"/>
              <p:cNvCxnSpPr>
                <a:cxnSpLocks noChangeShapeType="1"/>
                <a:stCxn id="19464" idx="2"/>
                <a:endCxn id="19465" idx="0"/>
              </p:cNvCxnSpPr>
              <p:nvPr/>
            </p:nvCxnSpPr>
            <p:spPr bwMode="auto">
              <a:xfrm flipH="1">
                <a:off x="2862" y="1661"/>
                <a:ext cx="5" cy="216"/>
              </a:xfrm>
              <a:prstGeom prst="straightConnector1">
                <a:avLst/>
              </a:prstGeom>
              <a:noFill/>
              <a:ln w="12700" cap="sq">
                <a:solidFill>
                  <a:schemeClr val="tx1"/>
                </a:solidFill>
                <a:round/>
                <a:headEnd type="none" w="sm" len="sm"/>
                <a:tailEnd type="triangl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9482" name="AutoShape 26"/>
              <p:cNvCxnSpPr>
                <a:cxnSpLocks noChangeShapeType="1"/>
                <a:stCxn id="19465" idx="2"/>
                <a:endCxn id="19466" idx="0"/>
              </p:cNvCxnSpPr>
              <p:nvPr/>
            </p:nvCxnSpPr>
            <p:spPr bwMode="auto">
              <a:xfrm flipH="1">
                <a:off x="2861" y="2069"/>
                <a:ext cx="1" cy="236"/>
              </a:xfrm>
              <a:prstGeom prst="straightConnector1">
                <a:avLst/>
              </a:prstGeom>
              <a:noFill/>
              <a:ln w="12700" cap="sq">
                <a:solidFill>
                  <a:schemeClr val="tx1"/>
                </a:solidFill>
                <a:round/>
                <a:headEnd type="none" w="sm" len="sm"/>
                <a:tailEnd type="triangl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9483" name="AutoShape 27"/>
              <p:cNvCxnSpPr>
                <a:cxnSpLocks noChangeShapeType="1"/>
              </p:cNvCxnSpPr>
              <p:nvPr/>
            </p:nvCxnSpPr>
            <p:spPr bwMode="auto">
              <a:xfrm flipH="1" flipV="1">
                <a:off x="2864" y="1251"/>
                <a:ext cx="629" cy="1198"/>
              </a:xfrm>
              <a:prstGeom prst="bentConnector4">
                <a:avLst>
                  <a:gd name="adj1" fmla="val -62481"/>
                  <a:gd name="adj2" fmla="val 100500"/>
                </a:avLst>
              </a:prstGeom>
              <a:noFill/>
              <a:ln w="12700" cap="sq">
                <a:solidFill>
                  <a:schemeClr val="tx1"/>
                </a:solidFill>
                <a:miter lim="800000"/>
                <a:headEnd type="none" w="sm" len="sm"/>
                <a:tailEnd type="triangl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</p:grpSp>
        <p:sp>
          <p:nvSpPr>
            <p:cNvPr id="19484" name="AutoShape 28"/>
            <p:cNvSpPr>
              <a:spLocks noChangeArrowheads="1"/>
            </p:cNvSpPr>
            <p:nvPr/>
          </p:nvSpPr>
          <p:spPr bwMode="auto">
            <a:xfrm>
              <a:off x="3550" y="2813"/>
              <a:ext cx="1008" cy="288"/>
            </a:xfrm>
            <a:prstGeom prst="flowChartDecision">
              <a:avLst/>
            </a:prstGeom>
            <a:solidFill>
              <a:schemeClr val="accent1"/>
            </a:solidFill>
            <a:ln w="12700" cap="sq">
              <a:solidFill>
                <a:schemeClr val="tx1"/>
              </a:solidFill>
              <a:miter lim="800000"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kumimoji="1" lang="en-US" altLang="zh-CN" sz="1200" i="1">
                  <a:latin typeface="Times New Roman" pitchFamily="18" charset="0"/>
                </a:rPr>
                <a:t>r</a:t>
              </a:r>
              <a:r>
                <a:rPr kumimoji="1" lang="en-US" altLang="zh-CN" sz="1200">
                  <a:latin typeface="Times New Roman" pitchFamily="18" charset="0"/>
                </a:rPr>
                <a:t>=0?</a:t>
              </a:r>
            </a:p>
          </p:txBody>
        </p:sp>
      </p:grpSp>
      <p:sp>
        <p:nvSpPr>
          <p:cNvPr id="19485" name="Oval 29"/>
          <p:cNvSpPr>
            <a:spLocks noChangeArrowheads="1"/>
          </p:cNvSpPr>
          <p:nvPr/>
        </p:nvSpPr>
        <p:spPr bwMode="auto">
          <a:xfrm>
            <a:off x="4643438" y="573881"/>
            <a:ext cx="3168650" cy="863204"/>
          </a:xfrm>
          <a:prstGeom prst="ellipse">
            <a:avLst/>
          </a:prstGeom>
          <a:noFill/>
          <a:ln w="38100" algn="ctr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486" name="Rectangle 30"/>
          <p:cNvSpPr>
            <a:spLocks noChangeArrowheads="1"/>
          </p:cNvSpPr>
          <p:nvPr/>
        </p:nvSpPr>
        <p:spPr bwMode="auto">
          <a:xfrm>
            <a:off x="4859338" y="3489722"/>
            <a:ext cx="4284662" cy="1403747"/>
          </a:xfrm>
          <a:prstGeom prst="rect">
            <a:avLst/>
          </a:prstGeom>
          <a:noFill/>
          <a:ln w="38100" algn="ctr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487" name="AutoShape 31"/>
          <p:cNvSpPr>
            <a:spLocks noChangeArrowheads="1"/>
          </p:cNvSpPr>
          <p:nvPr/>
        </p:nvSpPr>
        <p:spPr bwMode="auto">
          <a:xfrm>
            <a:off x="3924300" y="1491854"/>
            <a:ext cx="4751388" cy="1944290"/>
          </a:xfrm>
          <a:prstGeom prst="hexagon">
            <a:avLst>
              <a:gd name="adj" fmla="val 45821"/>
              <a:gd name="vf" fmla="val 115470"/>
            </a:avLst>
          </a:prstGeom>
          <a:noFill/>
          <a:ln w="38100" algn="ctr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488" name="Line 32"/>
          <p:cNvSpPr>
            <a:spLocks noChangeShapeType="1"/>
          </p:cNvSpPr>
          <p:nvPr/>
        </p:nvSpPr>
        <p:spPr bwMode="auto">
          <a:xfrm>
            <a:off x="1873782" y="980508"/>
            <a:ext cx="2665413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489" name="Text Box 33"/>
          <p:cNvSpPr txBox="1">
            <a:spLocks noChangeArrowheads="1"/>
          </p:cNvSpPr>
          <p:nvPr/>
        </p:nvSpPr>
        <p:spPr bwMode="auto">
          <a:xfrm>
            <a:off x="2051050" y="519113"/>
            <a:ext cx="1944688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/>
              <a:t>顺序结构</a:t>
            </a:r>
          </a:p>
        </p:txBody>
      </p:sp>
      <p:sp>
        <p:nvSpPr>
          <p:cNvPr id="19490" name="Line 34"/>
          <p:cNvSpPr>
            <a:spLocks noChangeShapeType="1"/>
          </p:cNvSpPr>
          <p:nvPr/>
        </p:nvSpPr>
        <p:spPr bwMode="auto">
          <a:xfrm>
            <a:off x="1187451" y="2464594"/>
            <a:ext cx="2665413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491" name="Text Box 35"/>
          <p:cNvSpPr txBox="1">
            <a:spLocks noChangeArrowheads="1"/>
          </p:cNvSpPr>
          <p:nvPr/>
        </p:nvSpPr>
        <p:spPr bwMode="auto">
          <a:xfrm>
            <a:off x="1297431" y="1843235"/>
            <a:ext cx="1944688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/>
              <a:t>循环结构</a:t>
            </a:r>
          </a:p>
        </p:txBody>
      </p:sp>
      <p:sp>
        <p:nvSpPr>
          <p:cNvPr id="19492" name="Line 36"/>
          <p:cNvSpPr>
            <a:spLocks noChangeShapeType="1"/>
          </p:cNvSpPr>
          <p:nvPr/>
        </p:nvSpPr>
        <p:spPr bwMode="auto">
          <a:xfrm>
            <a:off x="2124076" y="4138612"/>
            <a:ext cx="2665413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493" name="Text Box 37"/>
          <p:cNvSpPr txBox="1">
            <a:spLocks noChangeArrowheads="1"/>
          </p:cNvSpPr>
          <p:nvPr/>
        </p:nvSpPr>
        <p:spPr bwMode="auto">
          <a:xfrm>
            <a:off x="2124076" y="3599157"/>
            <a:ext cx="1944688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/>
              <a:t>条件结构</a:t>
            </a:r>
          </a:p>
        </p:txBody>
      </p:sp>
      <p:sp>
        <p:nvSpPr>
          <p:cNvPr id="19494" name="Text Box 38"/>
          <p:cNvSpPr txBox="1">
            <a:spLocks noChangeArrowheads="1"/>
          </p:cNvSpPr>
          <p:nvPr/>
        </p:nvSpPr>
        <p:spPr bwMode="auto">
          <a:xfrm>
            <a:off x="0" y="1334559"/>
            <a:ext cx="1046440" cy="1943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3300"/>
                </a:solidFill>
              </a:rPr>
              <a:t>算法的基本</a:t>
            </a:r>
            <a:r>
              <a:rPr lang="zh-CN" altLang="en-US" sz="2800" b="1" dirty="0">
                <a:solidFill>
                  <a:srgbClr val="FF0000"/>
                </a:solidFill>
              </a:rPr>
              <a:t>逻辑结构</a:t>
            </a:r>
          </a:p>
        </p:txBody>
      </p:sp>
      <p:pic>
        <p:nvPicPr>
          <p:cNvPr id="21506" name="Picture 2" descr="C:\Documents and Settings\Administrator\桌面\新建文件夹 (4)\u=1042924234,1733497266&amp;fm=21&amp;gp=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342302"/>
            <a:ext cx="2124076" cy="18510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53981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9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9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9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9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9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9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9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9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85" grpId="0" animBg="1"/>
      <p:bldP spid="19486" grpId="0" animBg="1"/>
      <p:bldP spid="19487" grpId="0" animBg="1"/>
      <p:bldP spid="19488" grpId="0" animBg="1"/>
      <p:bldP spid="19489" grpId="0"/>
      <p:bldP spid="19490" grpId="0" animBg="1"/>
      <p:bldP spid="19491" grpId="0"/>
      <p:bldP spid="19492" grpId="0" animBg="1"/>
      <p:bldP spid="1949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6" name="Text Box 4"/>
          <p:cNvSpPr txBox="1">
            <a:spLocks noChangeArrowheads="1"/>
          </p:cNvSpPr>
          <p:nvPr/>
        </p:nvSpPr>
        <p:spPr bwMode="auto">
          <a:xfrm>
            <a:off x="-12700" y="-9525"/>
            <a:ext cx="9156700" cy="523220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</a:rPr>
              <a:t>知识探究（二）：算法的顺序结构</a:t>
            </a:r>
          </a:p>
        </p:txBody>
      </p:sp>
      <p:sp>
        <p:nvSpPr>
          <p:cNvPr id="304133" name="Text Box 5"/>
          <p:cNvSpPr txBox="1">
            <a:spLocks noChangeArrowheads="1"/>
          </p:cNvSpPr>
          <p:nvPr/>
        </p:nvSpPr>
        <p:spPr bwMode="auto">
          <a:xfrm>
            <a:off x="0" y="915566"/>
            <a:ext cx="9144000" cy="13849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18" charset="0"/>
              </a:rPr>
              <a:t>思考</a:t>
            </a:r>
            <a:r>
              <a:rPr lang="en-US" altLang="zh-CN" sz="2800" dirty="0">
                <a:solidFill>
                  <a:srgbClr val="0000FF"/>
                </a:solidFill>
                <a:latin typeface="Times New Roman" panose="02020603050405020304" pitchFamily="18" charset="0"/>
              </a:rPr>
              <a:t>1:</a:t>
            </a:r>
            <a:r>
              <a:rPr lang="zh-CN" altLang="en-US" sz="2800" dirty="0">
                <a:solidFill>
                  <a:srgbClr val="FF3300"/>
                </a:solidFill>
                <a:latin typeface="Times New Roman" panose="02020603050405020304" pitchFamily="18" charset="0"/>
              </a:rPr>
              <a:t>任何一个算法各步骤之间都有明确的顺序性，在算法的程序框图中，由若干个依次执行的步骤组成的逻辑结构，称为顺序结构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</a:rPr>
              <a:t>，</a:t>
            </a:r>
            <a:r>
              <a:rPr lang="zh-CN" altLang="en-US" sz="2800" dirty="0">
                <a:latin typeface="Times New Roman" panose="02020603050405020304" pitchFamily="18" charset="0"/>
              </a:rPr>
              <a:t>用程序框图可以表示为：</a:t>
            </a:r>
          </a:p>
        </p:txBody>
      </p:sp>
      <p:grpSp>
        <p:nvGrpSpPr>
          <p:cNvPr id="304145" name="Group 17"/>
          <p:cNvGrpSpPr>
            <a:grpSpLocks/>
          </p:cNvGrpSpPr>
          <p:nvPr/>
        </p:nvGrpSpPr>
        <p:grpSpPr bwMode="auto">
          <a:xfrm>
            <a:off x="827089" y="2247900"/>
            <a:ext cx="2808287" cy="2376488"/>
            <a:chOff x="1882" y="2024"/>
            <a:chExt cx="1769" cy="1996"/>
          </a:xfrm>
        </p:grpSpPr>
        <p:grpSp>
          <p:nvGrpSpPr>
            <p:cNvPr id="59399" name="Group 7"/>
            <p:cNvGrpSpPr>
              <a:grpSpLocks/>
            </p:cNvGrpSpPr>
            <p:nvPr/>
          </p:nvGrpSpPr>
          <p:grpSpPr bwMode="auto">
            <a:xfrm>
              <a:off x="2363" y="2423"/>
              <a:ext cx="816" cy="399"/>
              <a:chOff x="5040" y="2532"/>
              <a:chExt cx="1260" cy="468"/>
            </a:xfrm>
          </p:grpSpPr>
          <p:sp>
            <p:nvSpPr>
              <p:cNvPr id="59400" name="Rectangle 8"/>
              <p:cNvSpPr>
                <a:spLocks noChangeArrowheads="1"/>
              </p:cNvSpPr>
              <p:nvPr/>
            </p:nvSpPr>
            <p:spPr bwMode="auto">
              <a:xfrm>
                <a:off x="5040" y="2532"/>
                <a:ext cx="1260" cy="468"/>
              </a:xfrm>
              <a:prstGeom prst="rect">
                <a:avLst/>
              </a:prstGeom>
              <a:noFill/>
              <a:ln w="28575" algn="ctr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zh-CN" sz="2800" b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59401" name="Text Box 9"/>
              <p:cNvSpPr txBox="1">
                <a:spLocks noChangeArrowheads="1"/>
              </p:cNvSpPr>
              <p:nvPr/>
            </p:nvSpPr>
            <p:spPr bwMode="auto">
              <a:xfrm>
                <a:off x="5220" y="2532"/>
                <a:ext cx="1080" cy="46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2857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9pPr>
              </a:lstStyle>
              <a:p>
                <a:pPr algn="just"/>
                <a:r>
                  <a:rPr lang="zh-CN" altLang="en-US" sz="2800" dirty="0">
                    <a:latin typeface="Times New Roman" pitchFamily="18" charset="0"/>
                  </a:rPr>
                  <a:t>步骤</a:t>
                </a:r>
                <a:r>
                  <a:rPr lang="en-US" altLang="zh-CN" sz="2800" i="1" dirty="0">
                    <a:latin typeface="Times New Roman" pitchFamily="18" charset="0"/>
                  </a:rPr>
                  <a:t>n</a:t>
                </a:r>
              </a:p>
            </p:txBody>
          </p:sp>
        </p:grpSp>
        <p:grpSp>
          <p:nvGrpSpPr>
            <p:cNvPr id="59402" name="Group 10"/>
            <p:cNvGrpSpPr>
              <a:grpSpLocks/>
            </p:cNvGrpSpPr>
            <p:nvPr/>
          </p:nvGrpSpPr>
          <p:grpSpPr bwMode="auto">
            <a:xfrm>
              <a:off x="2255" y="3203"/>
              <a:ext cx="1170" cy="399"/>
              <a:chOff x="5040" y="2532"/>
              <a:chExt cx="1412" cy="468"/>
            </a:xfrm>
          </p:grpSpPr>
          <p:sp>
            <p:nvSpPr>
              <p:cNvPr id="59403" name="Rectangle 11"/>
              <p:cNvSpPr>
                <a:spLocks noChangeArrowheads="1"/>
              </p:cNvSpPr>
              <p:nvPr/>
            </p:nvSpPr>
            <p:spPr bwMode="auto">
              <a:xfrm>
                <a:off x="5040" y="2532"/>
                <a:ext cx="1260" cy="468"/>
              </a:xfrm>
              <a:prstGeom prst="rect">
                <a:avLst/>
              </a:prstGeom>
              <a:noFill/>
              <a:ln w="28575" algn="ctr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zh-CN" sz="2800" b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59404" name="Text Box 12"/>
              <p:cNvSpPr txBox="1">
                <a:spLocks noChangeArrowheads="1"/>
              </p:cNvSpPr>
              <p:nvPr/>
            </p:nvSpPr>
            <p:spPr bwMode="auto">
              <a:xfrm>
                <a:off x="5220" y="2532"/>
                <a:ext cx="1232" cy="46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2857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9pPr>
              </a:lstStyle>
              <a:p>
                <a:pPr algn="just"/>
                <a:r>
                  <a:rPr lang="zh-CN" altLang="en-US" sz="2800" dirty="0">
                    <a:latin typeface="Times New Roman" pitchFamily="18" charset="0"/>
                  </a:rPr>
                  <a:t>步骤</a:t>
                </a:r>
                <a:r>
                  <a:rPr lang="en-US" altLang="zh-CN" sz="2800" i="1" dirty="0">
                    <a:latin typeface="Times New Roman" pitchFamily="18" charset="0"/>
                  </a:rPr>
                  <a:t>n</a:t>
                </a:r>
                <a:r>
                  <a:rPr lang="en-US" altLang="zh-CN" sz="2800" dirty="0">
                    <a:latin typeface="Times New Roman" pitchFamily="18" charset="0"/>
                  </a:rPr>
                  <a:t>+1</a:t>
                </a:r>
              </a:p>
            </p:txBody>
          </p:sp>
        </p:grpSp>
        <p:sp>
          <p:nvSpPr>
            <p:cNvPr id="59405" name="Line 13"/>
            <p:cNvSpPr>
              <a:spLocks noChangeShapeType="1"/>
            </p:cNvSpPr>
            <p:nvPr/>
          </p:nvSpPr>
          <p:spPr bwMode="auto">
            <a:xfrm>
              <a:off x="2767" y="2024"/>
              <a:ext cx="0" cy="399"/>
            </a:xfrm>
            <a:prstGeom prst="line">
              <a:avLst/>
            </a:prstGeom>
            <a:noFill/>
            <a:ln w="28575">
              <a:solidFill>
                <a:srgbClr val="000099"/>
              </a:solidFill>
              <a:round/>
              <a:headEnd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8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59406" name="Line 14"/>
            <p:cNvSpPr>
              <a:spLocks noChangeShapeType="1"/>
            </p:cNvSpPr>
            <p:nvPr/>
          </p:nvSpPr>
          <p:spPr bwMode="auto">
            <a:xfrm>
              <a:off x="2774" y="3621"/>
              <a:ext cx="0" cy="399"/>
            </a:xfrm>
            <a:prstGeom prst="line">
              <a:avLst/>
            </a:prstGeom>
            <a:noFill/>
            <a:ln w="28575">
              <a:solidFill>
                <a:srgbClr val="000099"/>
              </a:solidFill>
              <a:round/>
              <a:headEnd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8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59407" name="Line 15"/>
            <p:cNvSpPr>
              <a:spLocks noChangeShapeType="1"/>
            </p:cNvSpPr>
            <p:nvPr/>
          </p:nvSpPr>
          <p:spPr bwMode="auto">
            <a:xfrm>
              <a:off x="2774" y="2822"/>
              <a:ext cx="0" cy="400"/>
            </a:xfrm>
            <a:prstGeom prst="line">
              <a:avLst/>
            </a:prstGeom>
            <a:noFill/>
            <a:ln w="28575">
              <a:solidFill>
                <a:srgbClr val="000099"/>
              </a:solidFill>
              <a:round/>
              <a:headEnd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8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59408" name="Rectangle 16"/>
            <p:cNvSpPr>
              <a:spLocks noChangeArrowheads="1"/>
            </p:cNvSpPr>
            <p:nvPr/>
          </p:nvSpPr>
          <p:spPr bwMode="auto">
            <a:xfrm>
              <a:off x="1882" y="2195"/>
              <a:ext cx="1769" cy="1597"/>
            </a:xfrm>
            <a:prstGeom prst="rect">
              <a:avLst/>
            </a:prstGeom>
            <a:noFill/>
            <a:ln w="28575" algn="ctr">
              <a:solidFill>
                <a:schemeClr val="tx1"/>
              </a:solidFill>
              <a:prstDash val="dash"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 sz="2800" b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304149" name="Group 21"/>
          <p:cNvGrpSpPr>
            <a:grpSpLocks/>
          </p:cNvGrpSpPr>
          <p:nvPr/>
        </p:nvGrpSpPr>
        <p:grpSpPr bwMode="auto">
          <a:xfrm>
            <a:off x="4356100" y="2247900"/>
            <a:ext cx="4141788" cy="2087166"/>
            <a:chOff x="2744" y="1888"/>
            <a:chExt cx="2609" cy="1753"/>
          </a:xfrm>
        </p:grpSpPr>
        <p:sp>
          <p:nvSpPr>
            <p:cNvPr id="59410" name="Text Box 18"/>
            <p:cNvSpPr txBox="1">
              <a:spLocks noChangeArrowheads="1"/>
            </p:cNvSpPr>
            <p:nvPr/>
          </p:nvSpPr>
          <p:spPr bwMode="auto">
            <a:xfrm>
              <a:off x="2744" y="2840"/>
              <a:ext cx="2609" cy="80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zh-CN" altLang="en-US" sz="2800" dirty="0">
                  <a:latin typeface="Times New Roman" panose="02020603050405020304" pitchFamily="18" charset="0"/>
                </a:rPr>
                <a:t>在顺序结构中可能会用到哪几种程序框和流程线？</a:t>
              </a:r>
            </a:p>
          </p:txBody>
        </p:sp>
        <p:sp>
          <p:nvSpPr>
            <p:cNvPr id="59411" name="AutoShape 20"/>
            <p:cNvSpPr>
              <a:spLocks noChangeArrowheads="1"/>
            </p:cNvSpPr>
            <p:nvPr/>
          </p:nvSpPr>
          <p:spPr bwMode="auto">
            <a:xfrm>
              <a:off x="3923" y="1888"/>
              <a:ext cx="1044" cy="635"/>
            </a:xfrm>
            <a:prstGeom prst="wedgeEllipseCallout">
              <a:avLst>
                <a:gd name="adj1" fmla="val -65519"/>
                <a:gd name="adj2" fmla="val 91417"/>
              </a:avLst>
            </a:prstGeom>
            <a:solidFill>
              <a:srgbClr val="FFFF00"/>
            </a:solidFill>
            <a:ln w="9525">
              <a:solidFill>
                <a:srgbClr val="FFFF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r>
                <a:rPr lang="en-US" altLang="zh-CN" sz="28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?</a:t>
              </a:r>
            </a:p>
          </p:txBody>
        </p:sp>
      </p:grpSp>
      <p:pic>
        <p:nvPicPr>
          <p:cNvPr id="22530" name="Picture 2" descr="C:\Documents and Settings\Administrator\桌面\新建文件夹 (4)\861876378688077362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91289" y="-164554"/>
            <a:ext cx="1143000" cy="133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531" name="Picture 3" descr="C:\Documents and Settings\Administrator\桌面\新建文件夹 (4)\861876378688077362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336" y="318451"/>
            <a:ext cx="1143000" cy="133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96458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04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04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304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413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ChangeArrowheads="1"/>
          </p:cNvSpPr>
          <p:nvPr/>
        </p:nvSpPr>
        <p:spPr bwMode="auto">
          <a:xfrm>
            <a:off x="0" y="1113235"/>
            <a:ext cx="9144000" cy="33492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28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0723" name="Text Box 3"/>
          <p:cNvSpPr txBox="1">
            <a:spLocks noChangeArrowheads="1"/>
          </p:cNvSpPr>
          <p:nvPr/>
        </p:nvSpPr>
        <p:spPr bwMode="auto">
          <a:xfrm>
            <a:off x="457200" y="393412"/>
            <a:ext cx="80772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例</a:t>
            </a:r>
            <a:r>
              <a:rPr kumimoji="1" lang="en-US" altLang="zh-CN" sz="2800" dirty="0" smtClean="0">
                <a:latin typeface="Times New Roman" pitchFamily="18" charset="0"/>
                <a:ea typeface="宋体" panose="02010600030101010101" pitchFamily="2" charset="-122"/>
              </a:rPr>
              <a:t>1</a:t>
            </a:r>
            <a:r>
              <a:rPr kumimoji="1" lang="zh-CN" altLang="en-US" sz="2800" dirty="0" smtClean="0">
                <a:latin typeface="Times New Roman" pitchFamily="18" charset="0"/>
                <a:ea typeface="宋体" panose="02010600030101010101" pitchFamily="2" charset="-122"/>
              </a:rPr>
              <a:t>、</a:t>
            </a:r>
            <a:r>
              <a:rPr kumimoji="1" lang="en-US" alt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kumimoji="1"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1)</a:t>
            </a:r>
            <a:r>
              <a:rPr kumimoji="1"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写出图中程序框图的运行结果： </a:t>
            </a:r>
          </a:p>
        </p:txBody>
      </p:sp>
      <p:grpSp>
        <p:nvGrpSpPr>
          <p:cNvPr id="30724" name="Group 4"/>
          <p:cNvGrpSpPr>
            <a:grpSpLocks/>
          </p:cNvGrpSpPr>
          <p:nvPr/>
        </p:nvGrpSpPr>
        <p:grpSpPr bwMode="auto">
          <a:xfrm>
            <a:off x="950134" y="916632"/>
            <a:ext cx="3886200" cy="3743350"/>
            <a:chOff x="4298" y="7814"/>
            <a:chExt cx="1980" cy="6084"/>
          </a:xfrm>
        </p:grpSpPr>
        <p:sp>
          <p:nvSpPr>
            <p:cNvPr id="30725" name="AutoShape 5"/>
            <p:cNvSpPr>
              <a:spLocks noChangeArrowheads="1"/>
            </p:cNvSpPr>
            <p:nvPr/>
          </p:nvSpPr>
          <p:spPr bwMode="auto">
            <a:xfrm>
              <a:off x="4748" y="7814"/>
              <a:ext cx="900" cy="468"/>
            </a:xfrm>
            <a:prstGeom prst="flowChartAlternateProcess">
              <a:avLst/>
            </a:prstGeom>
            <a:noFill/>
            <a:ln w="12700" cap="sq">
              <a:solidFill>
                <a:srgbClr val="000000"/>
              </a:solidFill>
              <a:miter lim="800000"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727DE0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78695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0" hangingPunct="0"/>
              <a:r>
                <a:rPr lang="zh-CN" altLang="en-US" sz="2800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开始</a:t>
              </a:r>
            </a:p>
          </p:txBody>
        </p:sp>
        <p:sp>
          <p:nvSpPr>
            <p:cNvPr id="30726" name="Line 6"/>
            <p:cNvSpPr>
              <a:spLocks noChangeShapeType="1"/>
            </p:cNvSpPr>
            <p:nvPr/>
          </p:nvSpPr>
          <p:spPr bwMode="auto">
            <a:xfrm>
              <a:off x="5198" y="8282"/>
              <a:ext cx="0" cy="31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8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0727" name="AutoShape 7"/>
            <p:cNvSpPr>
              <a:spLocks noChangeArrowheads="1"/>
            </p:cNvSpPr>
            <p:nvPr/>
          </p:nvSpPr>
          <p:spPr bwMode="auto">
            <a:xfrm>
              <a:off x="4298" y="8594"/>
              <a:ext cx="1980" cy="468"/>
            </a:xfrm>
            <a:prstGeom prst="parallelogram">
              <a:avLst>
                <a:gd name="adj" fmla="val 105769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28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0728" name="Text Box 8"/>
            <p:cNvSpPr txBox="1">
              <a:spLocks noChangeArrowheads="1"/>
            </p:cNvSpPr>
            <p:nvPr/>
          </p:nvSpPr>
          <p:spPr bwMode="auto">
            <a:xfrm>
              <a:off x="4667" y="8415"/>
              <a:ext cx="1262" cy="8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eaLnBrk="0" hangingPunct="0"/>
              <a:r>
                <a:rPr lang="zh-CN" altLang="en-US" sz="2800" dirty="0">
                  <a:solidFill>
                    <a:srgbClr val="000000"/>
                  </a:solidFill>
                  <a:latin typeface="Times New Roman" pitchFamily="18" charset="0"/>
                  <a:ea typeface="宋体" panose="02010600030101010101" pitchFamily="2" charset="-122"/>
                </a:rPr>
                <a:t>输入</a:t>
              </a:r>
              <a:r>
                <a:rPr lang="en-US" altLang="zh-CN" sz="2800" i="1" dirty="0">
                  <a:solidFill>
                    <a:srgbClr val="000000"/>
                  </a:solidFill>
                  <a:latin typeface="Times New Roman" pitchFamily="18" charset="0"/>
                  <a:ea typeface="宋体" panose="02010600030101010101" pitchFamily="2" charset="-122"/>
                </a:rPr>
                <a:t>a</a:t>
              </a:r>
              <a:r>
                <a:rPr lang="zh-CN" altLang="en-US" sz="2800" dirty="0">
                  <a:solidFill>
                    <a:srgbClr val="000000"/>
                  </a:solidFill>
                  <a:latin typeface="Times New Roman" pitchFamily="18" charset="0"/>
                  <a:ea typeface="宋体" panose="02010600030101010101" pitchFamily="2" charset="-122"/>
                </a:rPr>
                <a:t>，</a:t>
              </a:r>
              <a:r>
                <a:rPr lang="en-US" altLang="zh-CN" sz="2800" i="1" dirty="0">
                  <a:solidFill>
                    <a:srgbClr val="000000"/>
                  </a:solidFill>
                  <a:latin typeface="Times New Roman" pitchFamily="18" charset="0"/>
                  <a:ea typeface="宋体" panose="02010600030101010101" pitchFamily="2" charset="-122"/>
                </a:rPr>
                <a:t>b</a:t>
              </a:r>
            </a:p>
          </p:txBody>
        </p:sp>
        <p:sp>
          <p:nvSpPr>
            <p:cNvPr id="30729" name="Line 9"/>
            <p:cNvSpPr>
              <a:spLocks noChangeShapeType="1"/>
            </p:cNvSpPr>
            <p:nvPr/>
          </p:nvSpPr>
          <p:spPr bwMode="auto">
            <a:xfrm>
              <a:off x="5198" y="9062"/>
              <a:ext cx="0" cy="31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8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0730" name="Text Box 10"/>
            <p:cNvSpPr txBox="1">
              <a:spLocks noChangeArrowheads="1"/>
            </p:cNvSpPr>
            <p:nvPr/>
          </p:nvSpPr>
          <p:spPr bwMode="auto">
            <a:xfrm>
              <a:off x="4748" y="9374"/>
              <a:ext cx="900" cy="533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 eaLnBrk="0" hangingPunct="0"/>
              <a:r>
                <a:rPr lang="en-US" altLang="zh-CN" sz="2800" i="1" dirty="0">
                  <a:solidFill>
                    <a:srgbClr val="000000"/>
                  </a:solidFill>
                  <a:latin typeface="Times New Roman" pitchFamily="18" charset="0"/>
                  <a:ea typeface="宋体" panose="02010600030101010101" pitchFamily="2" charset="-122"/>
                </a:rPr>
                <a:t>a</a:t>
              </a:r>
              <a:r>
                <a:rPr lang="zh-CN" altLang="en-US" sz="2800" dirty="0">
                  <a:solidFill>
                    <a:srgbClr val="000000"/>
                  </a:solidFill>
                  <a:latin typeface="Times New Roman" pitchFamily="18" charset="0"/>
                  <a:ea typeface="宋体" panose="02010600030101010101" pitchFamily="2" charset="-122"/>
                </a:rPr>
                <a:t>＝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itchFamily="18" charset="0"/>
                  <a:ea typeface="宋体" panose="02010600030101010101" pitchFamily="2" charset="-122"/>
                </a:rPr>
                <a:t>2</a:t>
              </a:r>
            </a:p>
          </p:txBody>
        </p:sp>
        <p:sp>
          <p:nvSpPr>
            <p:cNvPr id="30731" name="Line 11"/>
            <p:cNvSpPr>
              <a:spLocks noChangeShapeType="1"/>
            </p:cNvSpPr>
            <p:nvPr/>
          </p:nvSpPr>
          <p:spPr bwMode="auto">
            <a:xfrm>
              <a:off x="5198" y="9842"/>
              <a:ext cx="0" cy="31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8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0732" name="Text Box 12"/>
            <p:cNvSpPr txBox="1">
              <a:spLocks noChangeArrowheads="1"/>
            </p:cNvSpPr>
            <p:nvPr/>
          </p:nvSpPr>
          <p:spPr bwMode="auto">
            <a:xfrm>
              <a:off x="4766" y="10232"/>
              <a:ext cx="900" cy="625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 eaLnBrk="0" hangingPunct="0"/>
              <a:r>
                <a:rPr lang="en-US" altLang="zh-CN" sz="2800" i="1" dirty="0">
                  <a:solidFill>
                    <a:srgbClr val="000000"/>
                  </a:solidFill>
                  <a:latin typeface="Times New Roman" pitchFamily="18" charset="0"/>
                  <a:ea typeface="宋体" panose="02010600030101010101" pitchFamily="2" charset="-122"/>
                </a:rPr>
                <a:t>b</a:t>
              </a:r>
              <a:r>
                <a:rPr lang="zh-CN" altLang="en-US" sz="2800" dirty="0">
                  <a:solidFill>
                    <a:srgbClr val="000000"/>
                  </a:solidFill>
                  <a:latin typeface="Times New Roman" pitchFamily="18" charset="0"/>
                  <a:ea typeface="宋体" panose="02010600030101010101" pitchFamily="2" charset="-122"/>
                </a:rPr>
                <a:t>＝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itchFamily="18" charset="0"/>
                  <a:ea typeface="宋体" panose="02010600030101010101" pitchFamily="2" charset="-122"/>
                </a:rPr>
                <a:t>4</a:t>
              </a:r>
            </a:p>
          </p:txBody>
        </p:sp>
        <p:sp>
          <p:nvSpPr>
            <p:cNvPr id="30733" name="Line 13"/>
            <p:cNvSpPr>
              <a:spLocks noChangeShapeType="1"/>
            </p:cNvSpPr>
            <p:nvPr/>
          </p:nvSpPr>
          <p:spPr bwMode="auto">
            <a:xfrm>
              <a:off x="5198" y="10622"/>
              <a:ext cx="0" cy="44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8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0734" name="Text Box 14"/>
            <p:cNvSpPr txBox="1">
              <a:spLocks noChangeArrowheads="1"/>
            </p:cNvSpPr>
            <p:nvPr/>
          </p:nvSpPr>
          <p:spPr bwMode="auto">
            <a:xfrm>
              <a:off x="4496" y="11090"/>
              <a:ext cx="1440" cy="78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 eaLnBrk="0" hangingPunct="0"/>
              <a:r>
                <a:rPr lang="en-US" altLang="zh-CN" sz="2800" i="1" dirty="0">
                  <a:solidFill>
                    <a:srgbClr val="000000"/>
                  </a:solidFill>
                  <a:latin typeface="Times New Roman" pitchFamily="18" charset="0"/>
                  <a:ea typeface="宋体" panose="02010600030101010101" pitchFamily="2" charset="-122"/>
                </a:rPr>
                <a:t>S</a:t>
              </a:r>
              <a:r>
                <a:rPr lang="zh-CN" altLang="en-US" sz="2800" dirty="0">
                  <a:solidFill>
                    <a:srgbClr val="000000"/>
                  </a:solidFill>
                  <a:latin typeface="Times New Roman" pitchFamily="18" charset="0"/>
                  <a:ea typeface="宋体" panose="02010600030101010101" pitchFamily="2" charset="-122"/>
                </a:rPr>
                <a:t>＝</a:t>
              </a:r>
              <a:r>
                <a:rPr lang="en-US" altLang="zh-CN" sz="2800" i="1" dirty="0">
                  <a:solidFill>
                    <a:srgbClr val="000000"/>
                  </a:solidFill>
                  <a:latin typeface="Times New Roman" pitchFamily="18" charset="0"/>
                  <a:ea typeface="宋体" panose="02010600030101010101" pitchFamily="2" charset="-122"/>
                </a:rPr>
                <a:t>a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itchFamily="18" charset="0"/>
                  <a:ea typeface="宋体" panose="02010600030101010101" pitchFamily="2" charset="-122"/>
                </a:rPr>
                <a:t>/</a:t>
              </a:r>
              <a:r>
                <a:rPr lang="en-US" altLang="zh-CN" sz="2800" i="1" dirty="0">
                  <a:solidFill>
                    <a:srgbClr val="000000"/>
                  </a:solidFill>
                  <a:latin typeface="Times New Roman" pitchFamily="18" charset="0"/>
                  <a:ea typeface="宋体" panose="02010600030101010101" pitchFamily="2" charset="-122"/>
                </a:rPr>
                <a:t>b</a:t>
              </a:r>
              <a:r>
                <a:rPr lang="zh-CN" altLang="en-US" sz="2800" dirty="0">
                  <a:solidFill>
                    <a:srgbClr val="000000"/>
                  </a:solidFill>
                  <a:latin typeface="Times New Roman" pitchFamily="18" charset="0"/>
                  <a:ea typeface="宋体" panose="02010600030101010101" pitchFamily="2" charset="-122"/>
                </a:rPr>
                <a:t>＋</a:t>
              </a:r>
              <a:r>
                <a:rPr lang="en-US" altLang="zh-CN" sz="2800" i="1" dirty="0">
                  <a:solidFill>
                    <a:srgbClr val="000000"/>
                  </a:solidFill>
                  <a:latin typeface="Times New Roman" pitchFamily="18" charset="0"/>
                  <a:ea typeface="宋体" panose="02010600030101010101" pitchFamily="2" charset="-122"/>
                </a:rPr>
                <a:t>b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itchFamily="18" charset="0"/>
                  <a:ea typeface="宋体" panose="02010600030101010101" pitchFamily="2" charset="-122"/>
                </a:rPr>
                <a:t>/</a:t>
              </a:r>
              <a:r>
                <a:rPr lang="en-US" altLang="zh-CN" sz="2800" i="1" dirty="0">
                  <a:solidFill>
                    <a:srgbClr val="000000"/>
                  </a:solidFill>
                  <a:latin typeface="Times New Roman" pitchFamily="18" charset="0"/>
                  <a:ea typeface="宋体" panose="02010600030101010101" pitchFamily="2" charset="-122"/>
                </a:rPr>
                <a:t>a</a:t>
              </a:r>
            </a:p>
          </p:txBody>
        </p:sp>
        <p:sp>
          <p:nvSpPr>
            <p:cNvPr id="30735" name="Line 15"/>
            <p:cNvSpPr>
              <a:spLocks noChangeShapeType="1"/>
            </p:cNvSpPr>
            <p:nvPr/>
          </p:nvSpPr>
          <p:spPr bwMode="auto">
            <a:xfrm>
              <a:off x="5198" y="11870"/>
              <a:ext cx="0" cy="46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8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0736" name="AutoShape 16"/>
            <p:cNvSpPr>
              <a:spLocks noChangeArrowheads="1"/>
            </p:cNvSpPr>
            <p:nvPr/>
          </p:nvSpPr>
          <p:spPr bwMode="auto">
            <a:xfrm>
              <a:off x="4298" y="12338"/>
              <a:ext cx="1620" cy="624"/>
            </a:xfrm>
            <a:prstGeom prst="parallelogram">
              <a:avLst>
                <a:gd name="adj" fmla="val 64904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28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0737" name="Text Box 17"/>
            <p:cNvSpPr txBox="1">
              <a:spLocks noChangeArrowheads="1"/>
            </p:cNvSpPr>
            <p:nvPr/>
          </p:nvSpPr>
          <p:spPr bwMode="auto">
            <a:xfrm>
              <a:off x="4657" y="12277"/>
              <a:ext cx="1262" cy="8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/>
              <a:r>
                <a:rPr lang="en-US" altLang="zh-CN" sz="2800" dirty="0">
                  <a:solidFill>
                    <a:srgbClr val="000000"/>
                  </a:solidFill>
                  <a:latin typeface="Times New Roman" pitchFamily="18" charset="0"/>
                  <a:ea typeface="宋体" panose="02010600030101010101" pitchFamily="2" charset="-122"/>
                </a:rPr>
                <a:t>         </a:t>
              </a:r>
              <a:r>
                <a:rPr lang="zh-CN" altLang="en-US" sz="2800" dirty="0">
                  <a:solidFill>
                    <a:srgbClr val="000000"/>
                  </a:solidFill>
                  <a:latin typeface="Times New Roman" pitchFamily="18" charset="0"/>
                  <a:ea typeface="宋体" panose="02010600030101010101" pitchFamily="2" charset="-122"/>
                </a:rPr>
                <a:t>输出</a:t>
              </a:r>
              <a:r>
                <a:rPr lang="en-US" altLang="zh-CN" sz="2800" i="1" dirty="0">
                  <a:solidFill>
                    <a:srgbClr val="000000"/>
                  </a:solidFill>
                  <a:latin typeface="Times New Roman" pitchFamily="18" charset="0"/>
                  <a:ea typeface="宋体" panose="02010600030101010101" pitchFamily="2" charset="-122"/>
                </a:rPr>
                <a:t>S</a:t>
              </a:r>
            </a:p>
          </p:txBody>
        </p:sp>
        <p:sp>
          <p:nvSpPr>
            <p:cNvPr id="30738" name="Line 18"/>
            <p:cNvSpPr>
              <a:spLocks noChangeShapeType="1"/>
            </p:cNvSpPr>
            <p:nvPr/>
          </p:nvSpPr>
          <p:spPr bwMode="auto">
            <a:xfrm>
              <a:off x="5198" y="12962"/>
              <a:ext cx="0" cy="46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8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0739" name="AutoShape 19"/>
            <p:cNvSpPr>
              <a:spLocks noChangeArrowheads="1"/>
            </p:cNvSpPr>
            <p:nvPr/>
          </p:nvSpPr>
          <p:spPr bwMode="auto">
            <a:xfrm>
              <a:off x="4658" y="13430"/>
              <a:ext cx="1080" cy="468"/>
            </a:xfrm>
            <a:prstGeom prst="flowChartAlternateProcess">
              <a:avLst/>
            </a:prstGeom>
            <a:noFill/>
            <a:ln w="12700" cap="sq">
              <a:solidFill>
                <a:srgbClr val="000000"/>
              </a:solidFill>
              <a:miter lim="800000"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727DE0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78695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0" hangingPunct="0"/>
              <a:r>
                <a:rPr lang="zh-CN" altLang="en-US" sz="2800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结束</a:t>
              </a:r>
            </a:p>
          </p:txBody>
        </p:sp>
      </p:grpSp>
      <p:sp>
        <p:nvSpPr>
          <p:cNvPr id="30740" name="Text Box 20"/>
          <p:cNvSpPr txBox="1">
            <a:spLocks noChangeArrowheads="1"/>
          </p:cNvSpPr>
          <p:nvPr/>
        </p:nvSpPr>
        <p:spPr bwMode="auto">
          <a:xfrm>
            <a:off x="4465665" y="3563415"/>
            <a:ext cx="44958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</a:rPr>
              <a:t>图中输出</a:t>
            </a:r>
            <a:r>
              <a:rPr kumimoji="1" lang="en-US" altLang="zh-CN" sz="2800" i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</a:rPr>
              <a:t>S</a:t>
            </a:r>
            <a:r>
              <a:rPr kumimoji="1" lang="zh-CN" altLang="en-US" sz="2800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</a:rPr>
              <a:t>＝</a:t>
            </a:r>
            <a:r>
              <a:rPr kumimoji="1" lang="zh-CN" altLang="en-US" sz="2800" b="0" u="sng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</a:rPr>
              <a:t>         </a:t>
            </a:r>
            <a:r>
              <a:rPr kumimoji="1" lang="zh-CN" altLang="en-US" sz="2800" b="0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</a:rPr>
              <a:t>；</a:t>
            </a:r>
          </a:p>
        </p:txBody>
      </p:sp>
      <p:sp>
        <p:nvSpPr>
          <p:cNvPr id="30741" name="Text Box 21"/>
          <p:cNvSpPr txBox="1">
            <a:spLocks noChangeArrowheads="1"/>
          </p:cNvSpPr>
          <p:nvPr/>
        </p:nvSpPr>
        <p:spPr bwMode="auto">
          <a:xfrm>
            <a:off x="6516216" y="3438539"/>
            <a:ext cx="10668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800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5/2</a:t>
            </a:r>
          </a:p>
        </p:txBody>
      </p:sp>
    </p:spTree>
    <p:extLst>
      <p:ext uri="{BB962C8B-B14F-4D97-AF65-F5344CB8AC3E}">
        <p14:creationId xmlns:p14="http://schemas.microsoft.com/office/powerpoint/2010/main" val="1844728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07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1" grpId="0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ChangeArrowheads="1"/>
          </p:cNvSpPr>
          <p:nvPr/>
        </p:nvSpPr>
        <p:spPr bwMode="auto">
          <a:xfrm>
            <a:off x="0" y="1113235"/>
            <a:ext cx="9144000" cy="34028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28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2771" name="Text Box 3"/>
          <p:cNvSpPr txBox="1">
            <a:spLocks noChangeArrowheads="1"/>
          </p:cNvSpPr>
          <p:nvPr/>
        </p:nvSpPr>
        <p:spPr bwMode="auto">
          <a:xfrm>
            <a:off x="397107" y="653741"/>
            <a:ext cx="56388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(2)</a:t>
            </a:r>
            <a:r>
              <a:rPr kumimoji="1"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写出下列算法的功能。 </a:t>
            </a:r>
          </a:p>
        </p:txBody>
      </p:sp>
      <p:grpSp>
        <p:nvGrpSpPr>
          <p:cNvPr id="32772" name="Group 4"/>
          <p:cNvGrpSpPr>
            <a:grpSpLocks/>
          </p:cNvGrpSpPr>
          <p:nvPr/>
        </p:nvGrpSpPr>
        <p:grpSpPr bwMode="auto">
          <a:xfrm>
            <a:off x="1208763" y="1176961"/>
            <a:ext cx="2643187" cy="3763560"/>
            <a:chOff x="3938" y="1886"/>
            <a:chExt cx="1800" cy="4524"/>
          </a:xfrm>
        </p:grpSpPr>
        <p:sp>
          <p:nvSpPr>
            <p:cNvPr id="32773" name="AutoShape 5"/>
            <p:cNvSpPr>
              <a:spLocks noChangeArrowheads="1"/>
            </p:cNvSpPr>
            <p:nvPr/>
          </p:nvSpPr>
          <p:spPr bwMode="auto">
            <a:xfrm>
              <a:off x="4298" y="1886"/>
              <a:ext cx="1080" cy="468"/>
            </a:xfrm>
            <a:prstGeom prst="flowChartAlternateProcess">
              <a:avLst/>
            </a:prstGeom>
            <a:noFill/>
            <a:ln w="12700" cap="sq">
              <a:solidFill>
                <a:srgbClr val="000000"/>
              </a:solidFill>
              <a:miter lim="800000"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727DE0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78695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0" hangingPunct="0"/>
              <a:r>
                <a:rPr lang="zh-CN" altLang="en-US" sz="2800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开始</a:t>
              </a:r>
            </a:p>
          </p:txBody>
        </p:sp>
        <p:sp>
          <p:nvSpPr>
            <p:cNvPr id="32774" name="Line 6"/>
            <p:cNvSpPr>
              <a:spLocks noChangeShapeType="1"/>
            </p:cNvSpPr>
            <p:nvPr/>
          </p:nvSpPr>
          <p:spPr bwMode="auto">
            <a:xfrm>
              <a:off x="4838" y="2354"/>
              <a:ext cx="0" cy="31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8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2775" name="AutoShape 7"/>
            <p:cNvSpPr>
              <a:spLocks noChangeArrowheads="1"/>
            </p:cNvSpPr>
            <p:nvPr/>
          </p:nvSpPr>
          <p:spPr bwMode="auto">
            <a:xfrm>
              <a:off x="3938" y="2666"/>
              <a:ext cx="1800" cy="468"/>
            </a:xfrm>
            <a:prstGeom prst="parallelogram">
              <a:avLst>
                <a:gd name="adj" fmla="val 96154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28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2776" name="Text Box 8"/>
            <p:cNvSpPr txBox="1">
              <a:spLocks noChangeArrowheads="1"/>
            </p:cNvSpPr>
            <p:nvPr/>
          </p:nvSpPr>
          <p:spPr bwMode="auto">
            <a:xfrm>
              <a:off x="4270" y="2667"/>
              <a:ext cx="1261" cy="6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just" eaLnBrk="0" hangingPunct="0"/>
              <a:r>
                <a:rPr lang="zh-CN" altLang="en-US" sz="2800" dirty="0">
                  <a:solidFill>
                    <a:srgbClr val="000000"/>
                  </a:solidFill>
                  <a:latin typeface="Times New Roman" pitchFamily="18" charset="0"/>
                  <a:ea typeface="宋体" panose="02010600030101010101" pitchFamily="2" charset="-122"/>
                </a:rPr>
                <a:t>输入</a:t>
              </a:r>
              <a:r>
                <a:rPr lang="en-US" altLang="zh-CN" sz="2800" i="1" dirty="0">
                  <a:solidFill>
                    <a:srgbClr val="000000"/>
                  </a:solidFill>
                  <a:latin typeface="Times New Roman" pitchFamily="18" charset="0"/>
                  <a:ea typeface="宋体" panose="02010600030101010101" pitchFamily="2" charset="-122"/>
                </a:rPr>
                <a:t>a</a:t>
              </a:r>
              <a:r>
                <a:rPr lang="zh-CN" altLang="en-US" sz="2800" dirty="0">
                  <a:solidFill>
                    <a:srgbClr val="000000"/>
                  </a:solidFill>
                  <a:latin typeface="Times New Roman" pitchFamily="18" charset="0"/>
                  <a:ea typeface="宋体" panose="02010600030101010101" pitchFamily="2" charset="-122"/>
                </a:rPr>
                <a:t>，</a:t>
              </a:r>
              <a:r>
                <a:rPr lang="en-US" altLang="zh-CN" sz="2800" i="1" dirty="0">
                  <a:solidFill>
                    <a:srgbClr val="000000"/>
                  </a:solidFill>
                  <a:latin typeface="Times New Roman" pitchFamily="18" charset="0"/>
                  <a:ea typeface="宋体" panose="02010600030101010101" pitchFamily="2" charset="-122"/>
                </a:rPr>
                <a:t>b</a:t>
              </a:r>
            </a:p>
          </p:txBody>
        </p:sp>
        <p:sp>
          <p:nvSpPr>
            <p:cNvPr id="32777" name="Line 9"/>
            <p:cNvSpPr>
              <a:spLocks noChangeShapeType="1"/>
            </p:cNvSpPr>
            <p:nvPr/>
          </p:nvSpPr>
          <p:spPr bwMode="auto">
            <a:xfrm>
              <a:off x="4838" y="3134"/>
              <a:ext cx="0" cy="31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8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2778" name="Text Box 10"/>
            <p:cNvSpPr txBox="1">
              <a:spLocks noChangeArrowheads="1"/>
            </p:cNvSpPr>
            <p:nvPr/>
          </p:nvSpPr>
          <p:spPr bwMode="auto">
            <a:xfrm>
              <a:off x="4118" y="3446"/>
              <a:ext cx="1440" cy="46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 eaLnBrk="0" hangingPunct="0"/>
              <a:r>
                <a:rPr lang="en-US" altLang="zh-CN" sz="2800" i="1" dirty="0">
                  <a:solidFill>
                    <a:srgbClr val="000000"/>
                  </a:solidFill>
                  <a:latin typeface="Times New Roman" pitchFamily="18" charset="0"/>
                  <a:ea typeface="宋体" panose="02010600030101010101" pitchFamily="2" charset="-122"/>
                </a:rPr>
                <a:t>d</a:t>
              </a:r>
              <a:r>
                <a:rPr lang="zh-CN" altLang="en-US" sz="2800" dirty="0">
                  <a:solidFill>
                    <a:srgbClr val="000000"/>
                  </a:solidFill>
                  <a:latin typeface="Times New Roman" pitchFamily="18" charset="0"/>
                  <a:ea typeface="宋体" panose="02010600030101010101" pitchFamily="2" charset="-122"/>
                </a:rPr>
                <a:t>＝</a:t>
              </a:r>
              <a:r>
                <a:rPr lang="en-US" altLang="zh-CN" sz="2800" i="1" dirty="0">
                  <a:solidFill>
                    <a:srgbClr val="000000"/>
                  </a:solidFill>
                  <a:latin typeface="Times New Roman" pitchFamily="18" charset="0"/>
                  <a:ea typeface="宋体" panose="02010600030101010101" pitchFamily="2" charset="-122"/>
                </a:rPr>
                <a:t>a</a:t>
              </a:r>
              <a:r>
                <a:rPr lang="en-US" altLang="zh-CN" sz="2800" baseline="30000" dirty="0">
                  <a:solidFill>
                    <a:srgbClr val="000000"/>
                  </a:solidFill>
                  <a:latin typeface="Times New Roman" pitchFamily="18" charset="0"/>
                  <a:ea typeface="宋体" panose="02010600030101010101" pitchFamily="2" charset="-122"/>
                </a:rPr>
                <a:t>2</a:t>
              </a:r>
              <a:r>
                <a:rPr lang="zh-CN" altLang="en-US" sz="2800" dirty="0">
                  <a:solidFill>
                    <a:srgbClr val="000000"/>
                  </a:solidFill>
                  <a:latin typeface="Times New Roman" pitchFamily="18" charset="0"/>
                  <a:ea typeface="宋体" panose="02010600030101010101" pitchFamily="2" charset="-122"/>
                </a:rPr>
                <a:t>＋</a:t>
              </a:r>
              <a:r>
                <a:rPr lang="en-US" altLang="zh-CN" sz="2800" i="1" dirty="0">
                  <a:solidFill>
                    <a:srgbClr val="000000"/>
                  </a:solidFill>
                  <a:latin typeface="Times New Roman" pitchFamily="18" charset="0"/>
                  <a:ea typeface="宋体" panose="02010600030101010101" pitchFamily="2" charset="-122"/>
                </a:rPr>
                <a:t>b</a:t>
              </a:r>
              <a:r>
                <a:rPr lang="en-US" altLang="zh-CN" sz="2800" baseline="30000" dirty="0">
                  <a:solidFill>
                    <a:srgbClr val="000000"/>
                  </a:solidFill>
                  <a:latin typeface="Times New Roman" pitchFamily="18" charset="0"/>
                  <a:ea typeface="宋体" panose="02010600030101010101" pitchFamily="2" charset="-122"/>
                </a:rPr>
                <a:t>2</a:t>
              </a:r>
              <a:endParaRPr lang="en-US" altLang="zh-CN" sz="2800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2779" name="Line 11"/>
            <p:cNvSpPr>
              <a:spLocks noChangeShapeType="1"/>
            </p:cNvSpPr>
            <p:nvPr/>
          </p:nvSpPr>
          <p:spPr bwMode="auto">
            <a:xfrm>
              <a:off x="4838" y="3914"/>
              <a:ext cx="0" cy="31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8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2780" name="Text Box 12"/>
                <p:cNvSpPr txBox="1">
                  <a:spLocks noChangeArrowheads="1"/>
                </p:cNvSpPr>
                <p:nvPr/>
              </p:nvSpPr>
              <p:spPr bwMode="auto">
                <a:xfrm>
                  <a:off x="4298" y="4226"/>
                  <a:ext cx="1260" cy="624"/>
                </a:xfrm>
                <a:prstGeom prst="rect">
                  <a:avLst/>
                </a:prstGeom>
                <a:solidFill>
                  <a:srgbClr val="FFFFFF"/>
                </a:solidFill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just" eaLnBrk="0" hangingPunct="0"/>
                  <a:r>
                    <a:rPr lang="en-US" altLang="zh-CN" sz="2800" dirty="0" smtClean="0">
                      <a:solidFill>
                        <a:srgbClr val="000000"/>
                      </a:solidFill>
                      <a:latin typeface="Times New Roman" pitchFamily="18" charset="0"/>
                      <a:ea typeface="宋体" panose="02010600030101010101" pitchFamily="2" charset="-122"/>
                    </a:rPr>
                    <a:t>   </a:t>
                  </a:r>
                  <a:r>
                    <a:rPr lang="en-US" altLang="zh-CN" sz="2800" i="1" dirty="0" smtClean="0">
                      <a:solidFill>
                        <a:srgbClr val="000000"/>
                      </a:solidFill>
                      <a:latin typeface="Times New Roman" pitchFamily="18" charset="0"/>
                      <a:ea typeface="宋体" panose="02010600030101010101" pitchFamily="2" charset="-122"/>
                    </a:rPr>
                    <a:t> c</a:t>
                  </a:r>
                  <a:r>
                    <a:rPr lang="zh-CN" altLang="en-US" sz="2800" dirty="0" smtClean="0">
                      <a:solidFill>
                        <a:srgbClr val="000000"/>
                      </a:solidFill>
                      <a:latin typeface="Times New Roman" pitchFamily="18" charset="0"/>
                      <a:ea typeface="宋体" panose="02010600030101010101" pitchFamily="2" charset="-122"/>
                    </a:rPr>
                    <a:t>＝</a:t>
                  </a:r>
                  <a14:m>
                    <m:oMath xmlns:m="http://schemas.openxmlformats.org/officeDocument/2006/math">
                      <m:rad>
                        <m:radPr>
                          <m:degHide m:val="on"/>
                          <m:ctrlPr>
                            <a:rPr lang="zh-CN" altLang="en-US" sz="2800" i="1" smtClean="0">
                              <a:solidFill>
                                <a:srgbClr val="000000"/>
                              </a:solidFill>
                              <a:latin typeface="Cambria Math"/>
                            </a:rPr>
                          </m:ctrlPr>
                        </m:radPr>
                        <m:deg/>
                        <m:e>
                          <m:r>
                            <a:rPr lang="en-US" altLang="zh-CN" sz="2800" b="0" i="1" smtClean="0">
                              <a:solidFill>
                                <a:srgbClr val="000000"/>
                              </a:solidFill>
                              <a:latin typeface="Cambria Math"/>
                            </a:rPr>
                            <m:t>𝑑</m:t>
                          </m:r>
                        </m:e>
                      </m:rad>
                    </m:oMath>
                  </a14:m>
                  <a:endParaRPr lang="zh-CN" altLang="en-US" sz="2800" dirty="0">
                    <a:solidFill>
                      <a:srgbClr val="000000"/>
                    </a:solidFill>
                    <a:latin typeface="Times New Roman" pitchFamily="18" charset="0"/>
                    <a:ea typeface="宋体" panose="02010600030101010101" pitchFamily="2" charset="-122"/>
                  </a:endParaRPr>
                </a:p>
              </p:txBody>
            </p:sp>
          </mc:Choice>
          <mc:Fallback xmlns="">
            <p:sp>
              <p:nvSpPr>
                <p:cNvPr id="32780" name="Text Box 12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 bwMode="auto">
                <a:xfrm>
                  <a:off x="4298" y="4226"/>
                  <a:ext cx="1260" cy="624"/>
                </a:xfrm>
                <a:prstGeom prst="rect">
                  <a:avLst/>
                </a:prstGeom>
                <a:blipFill rotWithShape="1">
                  <a:blip r:embed="rId3"/>
                  <a:stretch>
                    <a:fillRect t="-5682" b="-38636"/>
                  </a:stretch>
                </a:blipFill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32781" name="Line 13"/>
            <p:cNvSpPr>
              <a:spLocks noChangeShapeType="1"/>
            </p:cNvSpPr>
            <p:nvPr/>
          </p:nvSpPr>
          <p:spPr bwMode="auto">
            <a:xfrm>
              <a:off x="4838" y="4850"/>
              <a:ext cx="0" cy="31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8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2782" name="AutoShape 14"/>
            <p:cNvSpPr>
              <a:spLocks noChangeArrowheads="1"/>
            </p:cNvSpPr>
            <p:nvPr/>
          </p:nvSpPr>
          <p:spPr bwMode="auto">
            <a:xfrm>
              <a:off x="3938" y="5162"/>
              <a:ext cx="1800" cy="468"/>
            </a:xfrm>
            <a:prstGeom prst="parallelogram">
              <a:avLst>
                <a:gd name="adj" fmla="val 96154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28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2783" name="Text Box 15"/>
            <p:cNvSpPr txBox="1">
              <a:spLocks noChangeArrowheads="1"/>
            </p:cNvSpPr>
            <p:nvPr/>
          </p:nvSpPr>
          <p:spPr bwMode="auto">
            <a:xfrm>
              <a:off x="4298" y="5161"/>
              <a:ext cx="1261" cy="6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eaLnBrk="0" hangingPunct="0"/>
              <a:r>
                <a:rPr lang="zh-CN" altLang="en-US" sz="2800" dirty="0">
                  <a:solidFill>
                    <a:srgbClr val="000000"/>
                  </a:solidFill>
                  <a:latin typeface="Times New Roman" pitchFamily="18" charset="0"/>
                  <a:ea typeface="宋体" panose="02010600030101010101" pitchFamily="2" charset="-122"/>
                </a:rPr>
                <a:t>输出</a:t>
              </a:r>
              <a:r>
                <a:rPr lang="en-US" altLang="zh-CN" sz="2800" i="1" dirty="0">
                  <a:solidFill>
                    <a:srgbClr val="000000"/>
                  </a:solidFill>
                  <a:latin typeface="Times New Roman" pitchFamily="18" charset="0"/>
                  <a:ea typeface="宋体" panose="02010600030101010101" pitchFamily="2" charset="-122"/>
                </a:rPr>
                <a:t>c</a:t>
              </a:r>
            </a:p>
          </p:txBody>
        </p:sp>
        <p:sp>
          <p:nvSpPr>
            <p:cNvPr id="32784" name="Line 16"/>
            <p:cNvSpPr>
              <a:spLocks noChangeShapeType="1"/>
            </p:cNvSpPr>
            <p:nvPr/>
          </p:nvSpPr>
          <p:spPr bwMode="auto">
            <a:xfrm>
              <a:off x="4838" y="5630"/>
              <a:ext cx="0" cy="31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8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2785" name="AutoShape 17"/>
            <p:cNvSpPr>
              <a:spLocks noChangeArrowheads="1"/>
            </p:cNvSpPr>
            <p:nvPr/>
          </p:nvSpPr>
          <p:spPr bwMode="auto">
            <a:xfrm>
              <a:off x="4298" y="5942"/>
              <a:ext cx="1080" cy="468"/>
            </a:xfrm>
            <a:prstGeom prst="flowChartAlternateProcess">
              <a:avLst/>
            </a:prstGeom>
            <a:noFill/>
            <a:ln w="12700" cap="sq">
              <a:solidFill>
                <a:srgbClr val="000000"/>
              </a:solidFill>
              <a:miter lim="800000"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727DE0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78695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0" hangingPunct="0"/>
              <a:r>
                <a:rPr lang="zh-CN" altLang="en-US" sz="2800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结束</a:t>
              </a:r>
            </a:p>
          </p:txBody>
        </p:sp>
      </p:grpSp>
      <p:sp>
        <p:nvSpPr>
          <p:cNvPr id="32787" name="Text Box 19"/>
          <p:cNvSpPr txBox="1">
            <a:spLocks noChangeArrowheads="1"/>
          </p:cNvSpPr>
          <p:nvPr/>
        </p:nvSpPr>
        <p:spPr bwMode="auto">
          <a:xfrm>
            <a:off x="4211638" y="2895600"/>
            <a:ext cx="4824858" cy="14809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45000"/>
              </a:lnSpc>
              <a:spcBef>
                <a:spcPct val="50000"/>
              </a:spcBef>
            </a:pPr>
            <a:r>
              <a:rPr kumimoji="1"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左图算法的</a:t>
            </a:r>
            <a:r>
              <a:rPr kumimoji="1" lang="zh-CN" altLang="en-US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功能</a:t>
            </a:r>
          </a:p>
          <a:p>
            <a:pPr>
              <a:lnSpc>
                <a:spcPct val="145000"/>
              </a:lnSpc>
              <a:spcBef>
                <a:spcPct val="50000"/>
              </a:spcBef>
            </a:pPr>
            <a:r>
              <a:rPr kumimoji="1" lang="zh-CN" altLang="en-US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是</a:t>
            </a:r>
            <a:r>
              <a:rPr kumimoji="1" lang="zh-CN" altLang="en-US" sz="2800" u="sng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                                </a:t>
            </a:r>
            <a:r>
              <a:rPr kumimoji="1" lang="zh-CN" altLang="en-US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；</a:t>
            </a:r>
            <a:r>
              <a:rPr kumimoji="1" lang="zh-CN" altLang="en-US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kumimoji="1" lang="zh-CN" altLang="en-US" sz="2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2788" name="Text Box 20"/>
          <p:cNvSpPr txBox="1">
            <a:spLocks noChangeArrowheads="1"/>
          </p:cNvSpPr>
          <p:nvPr/>
        </p:nvSpPr>
        <p:spPr bwMode="auto">
          <a:xfrm>
            <a:off x="4572000" y="3835355"/>
            <a:ext cx="518477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kumimoji="1" lang="zh-CN" altLang="en-US" sz="2800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求两数平方和的算术平方根</a:t>
            </a:r>
          </a:p>
        </p:txBody>
      </p:sp>
    </p:spTree>
    <p:extLst>
      <p:ext uri="{BB962C8B-B14F-4D97-AF65-F5344CB8AC3E}">
        <p14:creationId xmlns:p14="http://schemas.microsoft.com/office/powerpoint/2010/main" val="3918829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27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88" grpId="0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燕尾形箭头 1"/>
          <p:cNvSpPr/>
          <p:nvPr/>
        </p:nvSpPr>
        <p:spPr>
          <a:xfrm>
            <a:off x="263770" y="609067"/>
            <a:ext cx="1715941" cy="1008336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5602" name="Rectangle 2"/>
          <p:cNvSpPr>
            <a:spLocks noChangeArrowheads="1"/>
          </p:cNvSpPr>
          <p:nvPr/>
        </p:nvSpPr>
        <p:spPr bwMode="auto">
          <a:xfrm>
            <a:off x="263770" y="169217"/>
            <a:ext cx="8571577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例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  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设计一算法：</a:t>
            </a:r>
            <a:r>
              <a:rPr kumimoji="1"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输入圆的半径</a:t>
            </a:r>
            <a:r>
              <a:rPr kumimoji="1"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kumimoji="1"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输出圆的面积，并画出流程图</a:t>
            </a:r>
          </a:p>
        </p:txBody>
      </p:sp>
      <p:sp>
        <p:nvSpPr>
          <p:cNvPr id="25603" name="Text Box 3"/>
          <p:cNvSpPr txBox="1">
            <a:spLocks noChangeArrowheads="1"/>
          </p:cNvSpPr>
          <p:nvPr/>
        </p:nvSpPr>
        <p:spPr bwMode="auto">
          <a:xfrm>
            <a:off x="395288" y="882402"/>
            <a:ext cx="1723549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算法分析：</a:t>
            </a:r>
          </a:p>
        </p:txBody>
      </p:sp>
      <p:sp>
        <p:nvSpPr>
          <p:cNvPr id="25604" name="Text Box 4"/>
          <p:cNvSpPr txBox="1">
            <a:spLocks noChangeArrowheads="1"/>
          </p:cNvSpPr>
          <p:nvPr/>
        </p:nvSpPr>
        <p:spPr bwMode="auto">
          <a:xfrm>
            <a:off x="468313" y="1491854"/>
            <a:ext cx="326243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第一步：</a:t>
            </a:r>
            <a:r>
              <a:rPr kumimoji="1"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输入圆的半径</a:t>
            </a:r>
          </a:p>
        </p:txBody>
      </p:sp>
      <p:sp>
        <p:nvSpPr>
          <p:cNvPr id="25605" name="Text Box 5"/>
          <p:cNvSpPr txBox="1">
            <a:spLocks noChangeArrowheads="1"/>
          </p:cNvSpPr>
          <p:nvPr/>
        </p:nvSpPr>
        <p:spPr bwMode="auto">
          <a:xfrm>
            <a:off x="468314" y="1860887"/>
            <a:ext cx="4103687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第二步：</a:t>
            </a:r>
            <a:r>
              <a:rPr kumimoji="1"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利用公式“圆的面积</a:t>
            </a:r>
            <a:r>
              <a:rPr kumimoji="1"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=</a:t>
            </a:r>
            <a:r>
              <a:rPr kumimoji="1"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圆周率</a:t>
            </a:r>
            <a:r>
              <a:rPr kumimoji="1"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×</a:t>
            </a:r>
            <a:r>
              <a:rPr kumimoji="1"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（半径的平方）”计算圆的面积；</a:t>
            </a:r>
          </a:p>
        </p:txBody>
      </p:sp>
      <p:sp>
        <p:nvSpPr>
          <p:cNvPr id="25606" name="Text Box 6"/>
          <p:cNvSpPr txBox="1">
            <a:spLocks noChangeArrowheads="1"/>
          </p:cNvSpPr>
          <p:nvPr/>
        </p:nvSpPr>
        <p:spPr bwMode="auto">
          <a:xfrm>
            <a:off x="468314" y="2864414"/>
            <a:ext cx="357020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第三步：</a:t>
            </a:r>
            <a:r>
              <a:rPr kumimoji="1"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输出圆的面积。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25607" name="Group 7"/>
          <p:cNvGrpSpPr>
            <a:grpSpLocks/>
          </p:cNvGrpSpPr>
          <p:nvPr/>
        </p:nvGrpSpPr>
        <p:grpSpPr bwMode="auto">
          <a:xfrm>
            <a:off x="5867401" y="1113235"/>
            <a:ext cx="1871663" cy="3293269"/>
            <a:chOff x="3607" y="1344"/>
            <a:chExt cx="1179" cy="2766"/>
          </a:xfrm>
        </p:grpSpPr>
        <p:sp>
          <p:nvSpPr>
            <p:cNvPr id="25608" name="AutoShape 8"/>
            <p:cNvSpPr>
              <a:spLocks noChangeArrowheads="1"/>
            </p:cNvSpPr>
            <p:nvPr/>
          </p:nvSpPr>
          <p:spPr bwMode="auto">
            <a:xfrm>
              <a:off x="3742" y="1344"/>
              <a:ext cx="907" cy="318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zh-CN" altLang="en-US" sz="24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开始</a:t>
              </a:r>
            </a:p>
          </p:txBody>
        </p:sp>
        <p:sp>
          <p:nvSpPr>
            <p:cNvPr id="25609" name="AutoShape 9"/>
            <p:cNvSpPr>
              <a:spLocks noChangeArrowheads="1"/>
            </p:cNvSpPr>
            <p:nvPr/>
          </p:nvSpPr>
          <p:spPr bwMode="auto">
            <a:xfrm>
              <a:off x="3743" y="3792"/>
              <a:ext cx="907" cy="318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zh-CN" alt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结束</a:t>
              </a:r>
            </a:p>
          </p:txBody>
        </p:sp>
        <p:sp>
          <p:nvSpPr>
            <p:cNvPr id="25610" name="AutoShape 10"/>
            <p:cNvSpPr>
              <a:spLocks noChangeArrowheads="1"/>
            </p:cNvSpPr>
            <p:nvPr/>
          </p:nvSpPr>
          <p:spPr bwMode="auto">
            <a:xfrm>
              <a:off x="3629" y="1997"/>
              <a:ext cx="1134" cy="317"/>
            </a:xfrm>
            <a:prstGeom prst="parallelogram">
              <a:avLst>
                <a:gd name="adj" fmla="val 89432"/>
              </a:avLst>
            </a:prstGeom>
            <a:solidFill>
              <a:schemeClr val="accent1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zh-CN" altLang="en-US" sz="24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输入半径</a:t>
              </a:r>
              <a:r>
                <a:rPr lang="en-US" altLang="zh-CN" sz="24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R</a:t>
              </a:r>
            </a:p>
          </p:txBody>
        </p:sp>
        <p:sp>
          <p:nvSpPr>
            <p:cNvPr id="25611" name="Rectangle 11"/>
            <p:cNvSpPr>
              <a:spLocks noChangeArrowheads="1"/>
            </p:cNvSpPr>
            <p:nvPr/>
          </p:nvSpPr>
          <p:spPr bwMode="auto">
            <a:xfrm>
              <a:off x="3607" y="2595"/>
              <a:ext cx="1179" cy="318"/>
            </a:xfrm>
            <a:prstGeom prst="rect">
              <a:avLst/>
            </a:prstGeom>
            <a:solidFill>
              <a:schemeClr val="accent1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zh-CN" altLang="en-US" sz="24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计算</a:t>
              </a:r>
              <a:r>
                <a:rPr lang="en-US" altLang="zh-CN" sz="24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S</a:t>
              </a:r>
              <a:r>
                <a:rPr lang="en-US" altLang="zh-CN" sz="24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=</a:t>
              </a:r>
              <a:r>
                <a:rPr lang="el-GR" altLang="zh-CN" sz="2400" dirty="0">
                  <a:latin typeface="Times New Roman" panose="02020603050405020304" pitchFamily="18" charset="0"/>
                  <a:ea typeface="宋体" panose="02010600030101010101" pitchFamily="2" charset="-122"/>
                  <a:cs typeface="Arial" charset="0"/>
                </a:rPr>
                <a:t>π</a:t>
              </a:r>
              <a:r>
                <a:rPr lang="en-US" altLang="zh-CN" sz="24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*</a:t>
              </a:r>
              <a:r>
                <a:rPr lang="en-US" altLang="zh-CN" sz="24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R</a:t>
              </a:r>
              <a:r>
                <a:rPr lang="en-US" altLang="zh-CN" sz="24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*</a:t>
              </a:r>
              <a:r>
                <a:rPr lang="en-US" altLang="zh-CN" sz="24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R</a:t>
              </a:r>
            </a:p>
          </p:txBody>
        </p:sp>
        <p:sp>
          <p:nvSpPr>
            <p:cNvPr id="25612" name="AutoShape 12"/>
            <p:cNvSpPr>
              <a:spLocks noChangeArrowheads="1"/>
            </p:cNvSpPr>
            <p:nvPr/>
          </p:nvSpPr>
          <p:spPr bwMode="auto">
            <a:xfrm>
              <a:off x="3629" y="3194"/>
              <a:ext cx="1134" cy="317"/>
            </a:xfrm>
            <a:prstGeom prst="parallelogram">
              <a:avLst>
                <a:gd name="adj" fmla="val 89432"/>
              </a:avLst>
            </a:prstGeom>
            <a:solidFill>
              <a:schemeClr val="accent1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zh-CN" altLang="en-US" sz="24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输出面积</a:t>
              </a:r>
              <a:r>
                <a:rPr lang="en-US" altLang="zh-CN" sz="24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S</a:t>
              </a:r>
            </a:p>
          </p:txBody>
        </p:sp>
        <p:cxnSp>
          <p:nvCxnSpPr>
            <p:cNvPr id="25613" name="AutoShape 13"/>
            <p:cNvCxnSpPr>
              <a:cxnSpLocks noChangeShapeType="1"/>
              <a:stCxn id="25610" idx="4"/>
              <a:endCxn id="25611" idx="0"/>
            </p:cNvCxnSpPr>
            <p:nvPr/>
          </p:nvCxnSpPr>
          <p:spPr bwMode="auto">
            <a:xfrm>
              <a:off x="4196" y="2314"/>
              <a:ext cx="1" cy="281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5614" name="AutoShape 14"/>
            <p:cNvCxnSpPr>
              <a:cxnSpLocks noChangeShapeType="1"/>
              <a:stCxn id="25611" idx="2"/>
              <a:endCxn id="25612" idx="1"/>
            </p:cNvCxnSpPr>
            <p:nvPr/>
          </p:nvCxnSpPr>
          <p:spPr bwMode="auto">
            <a:xfrm flipH="1">
              <a:off x="4196" y="2913"/>
              <a:ext cx="1" cy="281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5615" name="AutoShape 15"/>
            <p:cNvCxnSpPr>
              <a:cxnSpLocks noChangeShapeType="1"/>
              <a:stCxn id="25612" idx="4"/>
              <a:endCxn id="25609" idx="0"/>
            </p:cNvCxnSpPr>
            <p:nvPr/>
          </p:nvCxnSpPr>
          <p:spPr bwMode="auto">
            <a:xfrm>
              <a:off x="4196" y="3511"/>
              <a:ext cx="1" cy="281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5616" name="AutoShape 16"/>
            <p:cNvCxnSpPr>
              <a:cxnSpLocks noChangeShapeType="1"/>
              <a:endCxn id="25610" idx="1"/>
            </p:cNvCxnSpPr>
            <p:nvPr/>
          </p:nvCxnSpPr>
          <p:spPr bwMode="auto">
            <a:xfrm>
              <a:off x="4196" y="1716"/>
              <a:ext cx="0" cy="281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sp>
        <p:nvSpPr>
          <p:cNvPr id="25617" name="Rectangle 17"/>
          <p:cNvSpPr>
            <a:spLocks noChangeArrowheads="1"/>
          </p:cNvSpPr>
          <p:nvPr/>
        </p:nvSpPr>
        <p:spPr bwMode="auto">
          <a:xfrm>
            <a:off x="-324544" y="3693319"/>
            <a:ext cx="8280400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57150" algn="ctr">
                <a:solidFill>
                  <a:srgbClr val="00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lvl="1" eaLnBrk="0" hangingPunct="0"/>
            <a:r>
              <a:rPr kumimoji="1" lang="en-US" altLang="zh-CN" sz="2400" dirty="0">
                <a:solidFill>
                  <a:srgbClr val="FF0000"/>
                </a:solidFill>
                <a:latin typeface="Times New Roman" pitchFamily="18" charset="0"/>
                <a:ea typeface="宋体" panose="02010600030101010101" pitchFamily="2" charset="-122"/>
              </a:rPr>
              <a:t>(1)</a:t>
            </a:r>
            <a:r>
              <a:rPr kumimoji="1" lang="zh-CN" altLang="en-US" sz="2400" dirty="0">
                <a:solidFill>
                  <a:srgbClr val="FF0000"/>
                </a:solidFill>
                <a:latin typeface="Times New Roman" pitchFamily="18" charset="0"/>
                <a:ea typeface="宋体" panose="02010600030101010101" pitchFamily="2" charset="-122"/>
              </a:rPr>
              <a:t>在程序框图中</a:t>
            </a:r>
            <a:r>
              <a:rPr kumimoji="1" lang="en-US" altLang="zh-CN" sz="2400" dirty="0" smtClean="0">
                <a:solidFill>
                  <a:srgbClr val="FF0000"/>
                </a:solidFill>
                <a:latin typeface="Times New Roman" pitchFamily="18" charset="0"/>
                <a:ea typeface="宋体" panose="02010600030101010101" pitchFamily="2" charset="-122"/>
              </a:rPr>
              <a:t>,</a:t>
            </a:r>
            <a:r>
              <a:rPr kumimoji="1" lang="zh-CN" altLang="en-US" sz="2400" dirty="0" smtClean="0">
                <a:solidFill>
                  <a:srgbClr val="FF0000"/>
                </a:solidFill>
                <a:latin typeface="Times New Roman" pitchFamily="18" charset="0"/>
                <a:ea typeface="宋体" panose="02010600030101010101" pitchFamily="2" charset="-122"/>
              </a:rPr>
              <a:t>开始</a:t>
            </a:r>
            <a:r>
              <a:rPr kumimoji="1" lang="zh-CN" altLang="en-US" sz="2400" dirty="0">
                <a:solidFill>
                  <a:srgbClr val="FF0000"/>
                </a:solidFill>
                <a:latin typeface="Times New Roman" pitchFamily="18" charset="0"/>
                <a:ea typeface="宋体" panose="02010600030101010101" pitchFamily="2" charset="-122"/>
              </a:rPr>
              <a:t>框和结束框不可少；</a:t>
            </a:r>
          </a:p>
          <a:p>
            <a:pPr lvl="1" eaLnBrk="0" hangingPunct="0"/>
            <a:r>
              <a:rPr kumimoji="1" lang="en-US" altLang="zh-CN" sz="2400" dirty="0">
                <a:solidFill>
                  <a:srgbClr val="FF0000"/>
                </a:solidFill>
                <a:latin typeface="Times New Roman" pitchFamily="18" charset="0"/>
                <a:ea typeface="宋体" panose="02010600030101010101" pitchFamily="2" charset="-122"/>
              </a:rPr>
              <a:t>(2)</a:t>
            </a:r>
            <a:r>
              <a:rPr kumimoji="1" lang="zh-CN" altLang="en-US" sz="2400" dirty="0">
                <a:solidFill>
                  <a:srgbClr val="FF0000"/>
                </a:solidFill>
                <a:latin typeface="Times New Roman" pitchFamily="18" charset="0"/>
                <a:ea typeface="宋体" panose="02010600030101010101" pitchFamily="2" charset="-122"/>
              </a:rPr>
              <a:t>在算法过程中</a:t>
            </a:r>
            <a:r>
              <a:rPr kumimoji="1" lang="zh-CN" altLang="en-US" sz="2400" dirty="0" smtClean="0">
                <a:solidFill>
                  <a:srgbClr val="FF0000"/>
                </a:solidFill>
                <a:latin typeface="Times New Roman" pitchFamily="18" charset="0"/>
                <a:ea typeface="宋体" panose="02010600030101010101" pitchFamily="2" charset="-122"/>
              </a:rPr>
              <a:t>，输出</a:t>
            </a:r>
            <a:r>
              <a:rPr kumimoji="1" lang="zh-CN" altLang="en-US" sz="2400" dirty="0">
                <a:solidFill>
                  <a:srgbClr val="FF0000"/>
                </a:solidFill>
                <a:latin typeface="Times New Roman" pitchFamily="18" charset="0"/>
                <a:ea typeface="宋体" panose="02010600030101010101" pitchFamily="2" charset="-122"/>
              </a:rPr>
              <a:t>语句是必不可少的</a:t>
            </a:r>
            <a:r>
              <a:rPr kumimoji="1" lang="en-US" altLang="zh-CN" sz="2400" dirty="0">
                <a:solidFill>
                  <a:srgbClr val="FF0000"/>
                </a:solidFill>
                <a:latin typeface="Times New Roman" pitchFamily="18" charset="0"/>
                <a:ea typeface="宋体" panose="02010600030101010101" pitchFamily="2" charset="-122"/>
              </a:rPr>
              <a:t>;</a:t>
            </a:r>
          </a:p>
        </p:txBody>
      </p:sp>
      <p:pic>
        <p:nvPicPr>
          <p:cNvPr id="3" name="Picture 2" descr="C:\Documents and Settings\Administrator\桌面\新建文件夹 (4)\3381921845178878829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3782" y="920354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 descr="C:\Documents and Settings\Administrator\桌面\新建文件夹 (4)\3381921845178878829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01902" y="2492969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C:\Documents and Settings\Administrator\桌面\新建文件夹 (4)\3381921845178878829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01902" y="2005609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 descr="C:\Documents and Settings\Administrator\桌面\新建文件夹 (4)\3381921845178878829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2675" y="1455661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49952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256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5602" grpId="0"/>
      <p:bldP spid="25603" grpId="0"/>
      <p:bldP spid="25604" grpId="0"/>
      <p:bldP spid="25605" grpId="0"/>
      <p:bldP spid="25606" grpId="0"/>
      <p:bldP spid="2561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8372" name="Group 20"/>
          <p:cNvGrpSpPr>
            <a:grpSpLocks/>
          </p:cNvGrpSpPr>
          <p:nvPr/>
        </p:nvGrpSpPr>
        <p:grpSpPr bwMode="auto">
          <a:xfrm>
            <a:off x="12701" y="23812"/>
            <a:ext cx="8964613" cy="2305050"/>
            <a:chOff x="0" y="20"/>
            <a:chExt cx="5647" cy="1936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8373" name="Text Box 4"/>
                <p:cNvSpPr txBox="1">
                  <a:spLocks noChangeArrowheads="1"/>
                </p:cNvSpPr>
                <p:nvPr/>
              </p:nvSpPr>
              <p:spPr bwMode="auto">
                <a:xfrm>
                  <a:off x="0" y="119"/>
                  <a:ext cx="5647" cy="1837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9pPr>
                </a:lstStyle>
                <a:p>
                  <a:r>
                    <a:rPr lang="zh-CN" altLang="en-US" sz="2400" dirty="0">
                      <a:solidFill>
                        <a:srgbClr val="FF0000"/>
                      </a:solidFill>
                      <a:latin typeface="Times New Roman" panose="02020603050405020304" pitchFamily="18" charset="0"/>
                    </a:rPr>
                    <a:t>思考</a:t>
                  </a:r>
                  <a:r>
                    <a:rPr lang="en-US" altLang="zh-CN" sz="2400" dirty="0">
                      <a:solidFill>
                        <a:srgbClr val="FF0000"/>
                      </a:solidFill>
                      <a:latin typeface="Times New Roman" panose="02020603050405020304" pitchFamily="18" charset="0"/>
                    </a:rPr>
                    <a:t>2:</a:t>
                  </a:r>
                  <a:r>
                    <a:rPr lang="zh-CN" altLang="en-US" sz="2400" dirty="0">
                      <a:latin typeface="Times New Roman" panose="02020603050405020304" pitchFamily="18" charset="0"/>
                    </a:rPr>
                    <a:t>若一个三角形的三条边长分别为</a:t>
                  </a:r>
                  <a:r>
                    <a:rPr lang="en-US" altLang="zh-CN" sz="2400" i="1" dirty="0">
                      <a:latin typeface="Times New Roman" panose="02020603050405020304" pitchFamily="18" charset="0"/>
                    </a:rPr>
                    <a:t>a</a:t>
                  </a:r>
                  <a:r>
                    <a:rPr lang="zh-CN" altLang="en-US" sz="2400" dirty="0">
                      <a:latin typeface="Times New Roman" panose="02020603050405020304" pitchFamily="18" charset="0"/>
                    </a:rPr>
                    <a:t>，</a:t>
                  </a:r>
                  <a:r>
                    <a:rPr lang="en-US" altLang="zh-CN" sz="2400" i="1" dirty="0">
                      <a:latin typeface="Times New Roman" panose="02020603050405020304" pitchFamily="18" charset="0"/>
                    </a:rPr>
                    <a:t>b</a:t>
                  </a:r>
                  <a:r>
                    <a:rPr lang="zh-CN" altLang="en-US" sz="2400" dirty="0">
                      <a:latin typeface="Times New Roman" panose="02020603050405020304" pitchFamily="18" charset="0"/>
                    </a:rPr>
                    <a:t>，</a:t>
                  </a:r>
                  <a:r>
                    <a:rPr lang="en-US" altLang="zh-CN" sz="2400" i="1" dirty="0">
                      <a:latin typeface="Times New Roman" panose="02020603050405020304" pitchFamily="18" charset="0"/>
                    </a:rPr>
                    <a:t>c</a:t>
                  </a:r>
                  <a:r>
                    <a:rPr lang="zh-CN" altLang="en-US" sz="2400" dirty="0">
                      <a:latin typeface="Times New Roman" panose="02020603050405020304" pitchFamily="18" charset="0"/>
                    </a:rPr>
                    <a:t>，令</a:t>
                  </a:r>
                  <a14:m>
                    <m:oMath xmlns:m="http://schemas.openxmlformats.org/officeDocument/2006/math">
                      <m:r>
                        <a:rPr lang="en-US" altLang="zh-CN" sz="2400" b="0" i="1" baseline="0" dirty="0" smtClean="0">
                          <a:solidFill>
                            <a:srgbClr val="FF0000"/>
                          </a:solidFill>
                          <a:latin typeface="Cambria Math"/>
                          <a:ea typeface="楷体_GB2312" pitchFamily="49" charset="-122"/>
                        </a:rPr>
                        <m:t>𝑝</m:t>
                      </m:r>
                    </m:oMath>
                  </a14:m>
                  <a:r>
                    <a:rPr lang="en-US" altLang="zh-CN" sz="2400" dirty="0">
                      <a:solidFill>
                        <a:srgbClr val="FF0000"/>
                      </a:solidFill>
                      <a:latin typeface="Times New Roman" panose="02020603050405020304" pitchFamily="18" charset="0"/>
                    </a:rPr>
                    <a:t>=</a:t>
                  </a:r>
                  <a14:m>
                    <m:oMath xmlns:m="http://schemas.openxmlformats.org/officeDocument/2006/math">
                      <m:f>
                        <m:fPr>
                          <m:ctrlPr>
                            <a:rPr lang="en-US" altLang="zh-CN" sz="2400" i="1">
                              <a:solidFill>
                                <a:srgbClr val="FF0000"/>
                              </a:solidFill>
                              <a:latin typeface="Cambria Math"/>
                              <a:ea typeface="楷体_GB2312" pitchFamily="49" charset="-122"/>
                            </a:rPr>
                          </m:ctrlPr>
                        </m:fPr>
                        <m:num>
                          <m:r>
                            <m:rPr>
                              <m:sty m:val="p"/>
                            </m:rPr>
                            <a:rPr lang="en-US" altLang="zh-CN" sz="2400" b="0" i="0" baseline="0">
                              <a:solidFill>
                                <a:srgbClr val="FF0000"/>
                              </a:solidFill>
                              <a:latin typeface="Cambria Math"/>
                              <a:ea typeface="楷体_GB2312" pitchFamily="49" charset="-122"/>
                            </a:rPr>
                            <m:t>a</m:t>
                          </m:r>
                          <m:r>
                            <a:rPr lang="en-US" altLang="zh-CN" sz="2400" b="0" i="0" baseline="0">
                              <a:solidFill>
                                <a:srgbClr val="FF0000"/>
                              </a:solidFill>
                              <a:latin typeface="Cambria Math"/>
                              <a:ea typeface="楷体_GB2312" pitchFamily="49" charset="-122"/>
                            </a:rPr>
                            <m:t>+</m:t>
                          </m:r>
                          <m:r>
                            <m:rPr>
                              <m:sty m:val="p"/>
                            </m:rPr>
                            <a:rPr lang="en-US" altLang="zh-CN" sz="2400" b="0" i="0" baseline="0">
                              <a:solidFill>
                                <a:srgbClr val="FF0000"/>
                              </a:solidFill>
                              <a:latin typeface="Cambria Math"/>
                              <a:ea typeface="楷体_GB2312" pitchFamily="49" charset="-122"/>
                            </a:rPr>
                            <m:t>b</m:t>
                          </m:r>
                          <m:r>
                            <a:rPr lang="en-US" altLang="zh-CN" sz="2400" b="0" i="0" baseline="0">
                              <a:solidFill>
                                <a:srgbClr val="FF0000"/>
                              </a:solidFill>
                              <a:latin typeface="Cambria Math"/>
                              <a:ea typeface="楷体_GB2312" pitchFamily="49" charset="-122"/>
                            </a:rPr>
                            <m:t>+</m:t>
                          </m:r>
                          <m:r>
                            <m:rPr>
                              <m:sty m:val="p"/>
                            </m:rPr>
                            <a:rPr lang="en-US" altLang="zh-CN" sz="2400" b="0" i="0" baseline="0">
                              <a:solidFill>
                                <a:srgbClr val="FF0000"/>
                              </a:solidFill>
                              <a:latin typeface="Cambria Math"/>
                              <a:ea typeface="楷体_GB2312" pitchFamily="49" charset="-122"/>
                            </a:rPr>
                            <m:t>c</m:t>
                          </m:r>
                        </m:num>
                        <m:den>
                          <m:r>
                            <a:rPr lang="en-US" altLang="zh-CN" sz="2400" b="0" i="0" baseline="0">
                              <a:solidFill>
                                <a:srgbClr val="FF0000"/>
                              </a:solidFill>
                              <a:latin typeface="Cambria Math"/>
                              <a:ea typeface="楷体_GB2312" pitchFamily="49" charset="-122"/>
                            </a:rPr>
                            <m:t>2</m:t>
                          </m:r>
                        </m:den>
                      </m:f>
                      <m:r>
                        <a:rPr lang="en-US" altLang="zh-CN" sz="2400" b="0" i="0" baseline="0">
                          <a:solidFill>
                            <a:srgbClr val="FF0000"/>
                          </a:solidFill>
                          <a:latin typeface="Cambria Math"/>
                          <a:ea typeface="楷体_GB2312" pitchFamily="49" charset="-122"/>
                        </a:rPr>
                        <m:t> </m:t>
                      </m:r>
                    </m:oMath>
                  </a14:m>
                  <a:r>
                    <a:rPr lang="zh-CN" altLang="en-US" sz="2400" dirty="0" smtClean="0">
                      <a:latin typeface="Times New Roman" panose="02020603050405020304" pitchFamily="18" charset="0"/>
                    </a:rPr>
                    <a:t>，</a:t>
                  </a:r>
                  <a:endParaRPr lang="en-US" altLang="zh-CN" sz="2400" dirty="0" smtClean="0">
                    <a:latin typeface="Times New Roman" panose="02020603050405020304" pitchFamily="18" charset="0"/>
                  </a:endParaRPr>
                </a:p>
                <a:p>
                  <a:endParaRPr lang="en-US" altLang="zh-CN" sz="2400" dirty="0">
                    <a:latin typeface="Times New Roman" panose="02020603050405020304" pitchFamily="18" charset="0"/>
                  </a:endParaRPr>
                </a:p>
                <a:p>
                  <a:r>
                    <a:rPr lang="zh-CN" altLang="en-US" sz="2400" dirty="0" smtClean="0">
                      <a:latin typeface="Times New Roman" panose="02020603050405020304" pitchFamily="18" charset="0"/>
                    </a:rPr>
                    <a:t>则</a:t>
                  </a:r>
                  <a:r>
                    <a:rPr lang="zh-CN" altLang="en-US" sz="2400" dirty="0">
                      <a:latin typeface="Times New Roman" panose="02020603050405020304" pitchFamily="18" charset="0"/>
                    </a:rPr>
                    <a:t>三角形的面积</a:t>
                  </a:r>
                  <a14:m>
                    <m:oMath xmlns:m="http://schemas.openxmlformats.org/officeDocument/2006/math">
                      <m:r>
                        <a:rPr lang="en-US" altLang="zh-CN" sz="2400" b="0" i="1" baseline="0" smtClean="0">
                          <a:solidFill>
                            <a:srgbClr val="FF0000"/>
                          </a:solidFill>
                          <a:latin typeface="Cambria Math"/>
                          <a:ea typeface="楷体_GB2312" pitchFamily="49" charset="-122"/>
                        </a:rPr>
                        <m:t>𝑠</m:t>
                      </m:r>
                      <m:r>
                        <a:rPr lang="en-US" altLang="zh-CN" sz="2400" b="0" i="0" baseline="0" smtClean="0">
                          <a:solidFill>
                            <a:srgbClr val="FF0000"/>
                          </a:solidFill>
                          <a:latin typeface="Cambria Math"/>
                          <a:ea typeface="楷体_GB2312" pitchFamily="49" charset="-122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zh-CN" altLang="en-US" sz="2400" i="1">
                              <a:solidFill>
                                <a:srgbClr val="FF0000"/>
                              </a:solidFill>
                              <a:latin typeface="Cambria Math"/>
                              <a:ea typeface="楷体_GB2312" pitchFamily="49" charset="-122"/>
                            </a:rPr>
                          </m:ctrlPr>
                        </m:radPr>
                        <m:deg/>
                        <m:e>
                          <m:r>
                            <m:rPr>
                              <m:sty m:val="p"/>
                            </m:rPr>
                            <a:rPr lang="en-US" altLang="zh-CN" sz="2400" b="0" i="0" baseline="0">
                              <a:solidFill>
                                <a:srgbClr val="FF0000"/>
                              </a:solidFill>
                              <a:latin typeface="Cambria Math"/>
                              <a:ea typeface="楷体_GB2312" pitchFamily="49" charset="-122"/>
                            </a:rPr>
                            <m:t>p</m:t>
                          </m:r>
                          <m:d>
                            <m:dPr>
                              <m:ctrlPr>
                                <a:rPr lang="en-US" altLang="zh-CN" sz="2400" i="1">
                                  <a:solidFill>
                                    <a:srgbClr val="FF0000"/>
                                  </a:solidFill>
                                  <a:latin typeface="Cambria Math"/>
                                  <a:ea typeface="楷体_GB2312" pitchFamily="49" charset="-122"/>
                                </a:rPr>
                              </m:ctrlPr>
                            </m:dPr>
                            <m:e>
                              <m:r>
                                <m:rPr>
                                  <m:sty m:val="p"/>
                                </m:rPr>
                                <a:rPr lang="en-US" altLang="zh-CN" sz="2400" b="0" i="0" baseline="0">
                                  <a:solidFill>
                                    <a:srgbClr val="FF0000"/>
                                  </a:solidFill>
                                  <a:latin typeface="Cambria Math"/>
                                  <a:ea typeface="楷体_GB2312" pitchFamily="49" charset="-122"/>
                                </a:rPr>
                                <m:t>p</m:t>
                              </m:r>
                              <m:r>
                                <a:rPr lang="en-US" altLang="zh-CN" sz="2400" b="0" i="0" baseline="0">
                                  <a:solidFill>
                                    <a:srgbClr val="FF0000"/>
                                  </a:solidFill>
                                  <a:latin typeface="Cambria Math"/>
                                  <a:ea typeface="楷体_GB2312" pitchFamily="49" charset="-122"/>
                                </a:rPr>
                                <m:t>−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400" b="0" i="0" baseline="0">
                                  <a:solidFill>
                                    <a:srgbClr val="FF0000"/>
                                  </a:solidFill>
                                  <a:latin typeface="Cambria Math"/>
                                  <a:ea typeface="楷体_GB2312" pitchFamily="49" charset="-122"/>
                                </a:rPr>
                                <m:t>a</m:t>
                              </m:r>
                            </m:e>
                          </m:d>
                          <m:d>
                            <m:dPr>
                              <m:ctrlPr>
                                <a:rPr lang="en-US" altLang="zh-CN" sz="2400" i="1">
                                  <a:solidFill>
                                    <a:srgbClr val="FF0000"/>
                                  </a:solidFill>
                                  <a:latin typeface="Cambria Math"/>
                                  <a:ea typeface="楷体_GB2312" pitchFamily="49" charset="-122"/>
                                </a:rPr>
                              </m:ctrlPr>
                            </m:dPr>
                            <m:e>
                              <m:r>
                                <m:rPr>
                                  <m:sty m:val="p"/>
                                </m:rPr>
                                <a:rPr lang="en-US" altLang="zh-CN" sz="2400" b="0" i="0" baseline="0">
                                  <a:solidFill>
                                    <a:srgbClr val="FF0000"/>
                                  </a:solidFill>
                                  <a:latin typeface="Cambria Math"/>
                                  <a:ea typeface="楷体_GB2312" pitchFamily="49" charset="-122"/>
                                </a:rPr>
                                <m:t>p</m:t>
                              </m:r>
                              <m:r>
                                <a:rPr lang="en-US" altLang="zh-CN" sz="2400" b="0" i="0" baseline="0">
                                  <a:solidFill>
                                    <a:srgbClr val="FF0000"/>
                                  </a:solidFill>
                                  <a:latin typeface="Cambria Math"/>
                                  <a:ea typeface="楷体_GB2312" pitchFamily="49" charset="-122"/>
                                </a:rPr>
                                <m:t>−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400" b="0" i="0" baseline="0">
                                  <a:solidFill>
                                    <a:srgbClr val="FF0000"/>
                                  </a:solidFill>
                                  <a:latin typeface="Cambria Math"/>
                                  <a:ea typeface="楷体_GB2312" pitchFamily="49" charset="-122"/>
                                </a:rPr>
                                <m:t>b</m:t>
                              </m:r>
                            </m:e>
                          </m:d>
                          <m:r>
                            <a:rPr lang="en-US" altLang="zh-CN" sz="2400" b="0" i="0" baseline="0">
                              <a:solidFill>
                                <a:srgbClr val="FF0000"/>
                              </a:solidFill>
                              <a:latin typeface="Cambria Math"/>
                              <a:ea typeface="楷体_GB2312" pitchFamily="49" charset="-122"/>
                            </a:rPr>
                            <m:t>(</m:t>
                          </m:r>
                          <m:r>
                            <m:rPr>
                              <m:sty m:val="p"/>
                            </m:rPr>
                            <a:rPr lang="en-US" altLang="zh-CN" sz="2400" b="0" i="0" baseline="0">
                              <a:solidFill>
                                <a:srgbClr val="FF0000"/>
                              </a:solidFill>
                              <a:latin typeface="Cambria Math"/>
                              <a:ea typeface="楷体_GB2312" pitchFamily="49" charset="-122"/>
                            </a:rPr>
                            <m:t>p</m:t>
                          </m:r>
                          <m:r>
                            <a:rPr lang="en-US" altLang="zh-CN" sz="2400" b="0" i="0" baseline="0">
                              <a:solidFill>
                                <a:srgbClr val="FF0000"/>
                              </a:solidFill>
                              <a:latin typeface="Cambria Math"/>
                              <a:ea typeface="楷体_GB2312" pitchFamily="49" charset="-122"/>
                            </a:rPr>
                            <m:t>−</m:t>
                          </m:r>
                          <m:r>
                            <m:rPr>
                              <m:sty m:val="p"/>
                            </m:rPr>
                            <a:rPr lang="en-US" altLang="zh-CN" sz="2400" b="0" i="0" baseline="0">
                              <a:solidFill>
                                <a:srgbClr val="FF0000"/>
                              </a:solidFill>
                              <a:latin typeface="Cambria Math"/>
                              <a:ea typeface="楷体_GB2312" pitchFamily="49" charset="-122"/>
                            </a:rPr>
                            <m:t>c</m:t>
                          </m:r>
                          <m:r>
                            <a:rPr lang="en-US" altLang="zh-CN" sz="2400" b="0" i="0" baseline="0">
                              <a:solidFill>
                                <a:srgbClr val="FF0000"/>
                              </a:solidFill>
                              <a:latin typeface="Cambria Math"/>
                              <a:ea typeface="楷体_GB2312" pitchFamily="49" charset="-122"/>
                            </a:rPr>
                            <m:t>)</m:t>
                          </m:r>
                        </m:e>
                      </m:rad>
                    </m:oMath>
                  </a14:m>
                  <a:r>
                    <a:rPr lang="zh-CN" altLang="en-US" sz="2400" dirty="0">
                      <a:solidFill>
                        <a:srgbClr val="FF0000"/>
                      </a:solidFill>
                      <a:latin typeface="Times New Roman" panose="02020603050405020304" pitchFamily="18" charset="0"/>
                    </a:rPr>
                    <a:t> </a:t>
                  </a:r>
                </a:p>
                <a:p>
                  <a:endParaRPr lang="en-US" altLang="zh-CN" sz="2400" dirty="0" smtClean="0">
                    <a:latin typeface="Times New Roman" panose="02020603050405020304" pitchFamily="18" charset="0"/>
                  </a:endParaRPr>
                </a:p>
                <a:p>
                  <a:r>
                    <a:rPr lang="zh-CN" altLang="en-US" sz="2400" dirty="0" smtClean="0">
                      <a:latin typeface="Times New Roman" panose="02020603050405020304" pitchFamily="18" charset="0"/>
                    </a:rPr>
                    <a:t>你</a:t>
                  </a:r>
                  <a:r>
                    <a:rPr lang="zh-CN" altLang="en-US" sz="2400" dirty="0">
                      <a:latin typeface="Times New Roman" panose="02020603050405020304" pitchFamily="18" charset="0"/>
                    </a:rPr>
                    <a:t>能利用这个公式设计一个计算三角形面积的算法步骤吗？</a:t>
                  </a:r>
                </a:p>
              </p:txBody>
            </p:sp>
          </mc:Choice>
          <mc:Fallback xmlns="">
            <p:sp>
              <p:nvSpPr>
                <p:cNvPr id="58373" name="Text Box 4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 bwMode="auto">
                <a:xfrm>
                  <a:off x="0" y="119"/>
                  <a:ext cx="5647" cy="1837"/>
                </a:xfrm>
                <a:prstGeom prst="rect">
                  <a:avLst/>
                </a:prstGeom>
                <a:blipFill rotWithShape="1">
                  <a:blip r:embed="rId3"/>
                  <a:stretch>
                    <a:fillRect l="-1020" b="-4457"/>
                  </a:stretch>
                </a:blipFill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graphicFrame>
              <p:nvGraphicFramePr>
                <p:cNvPr id="58375" name="Object 8"/>
                <p:cNvGraphicFramePr>
                  <a:graphicFrameLocks noChangeAspect="1"/>
                </p:cNvGraphicFramePr>
                <p:nvPr/>
              </p:nvGraphicFramePr>
              <p:xfrm>
                <a:off x="548" y="20"/>
                <a:ext cx="80" cy="122"/>
              </p:xfrm>
              <a:graphic>
                <a:graphicData uri="http://schemas.openxmlformats.org/presentationml/2006/ole">
                  <mc:AlternateContent>
                    <mc:Choice xmlns:v="urn:schemas-microsoft-com:vml" Requires="v">
                      <p:oleObj spid="_x0000_s2104" name="Equation" r:id="rId4" imgW="126720" imgH="190440" progId="Equation.DSMT4">
                        <p:embed/>
                      </p:oleObj>
                    </mc:Choice>
                    <mc:Fallback>
                      <p:oleObj name="Equation" r:id="rId4" imgW="126720" imgH="190440" progId="Equation.DSMT4">
                        <p:embed/>
                        <p:pic>
                          <p:nvPicPr>
                            <p:cNvPr id="0" name=""/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 r:embed="rId5">
                              <a:extLst>
                                <a:ext uri="{28A0092B-C50C-407E-A947-70E740481C1C}">
                                  <a14:useLocalDpi val="0"/>
                                </a:ext>
                              </a:extLst>
                            </a:blip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548" y="20"/>
                              <a:ext cx="80" cy="122"/>
                            </a:xfrm>
                            <a:prstGeom prst="rect">
                              <a:avLst/>
                            </a:prstGeom>
                            <a:noFill/>
                            <a:ln>
                              <a:noFill/>
                            </a:ln>
                            <a:extLst>
                              <a:ext uri="{909E8E84-426E-40DD-AFC4-6F175D3DCCD1}">
                                <a14:hiddenFill>
                                  <a:solidFill>
                                    <a:srgbClr val="FFFFFF"/>
                                  </a:solidFill>
                                </a14:hiddenFill>
                              </a:ext>
                              <a:ext uri="{91240B29-F687-4F45-9708-019B960494DF}">
                                <a14:hiddenLine w="9525">
                                  <a:solidFill>
                                    <a:srgbClr val="000000"/>
                                  </a:solidFill>
                                  <a:miter lim="800000"/>
                                  <a:headEnd/>
                                  <a:tailEnd/>
                                </a14:hiddenLine>
                              </a:ext>
                            </a:extLst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</mc:Choice>
          <mc:Fallback xmlns="">
            <p:graphicFrame>
              <p:nvGraphicFramePr>
                <p:cNvPr id="58375" name="Object 8"/>
                <p:cNvGraphicFramePr>
                  <a:graphicFrameLocks noChangeAspect="1"/>
                </p:cNvGraphicFramePr>
                <p:nvPr/>
              </p:nvGraphicFramePr>
              <p:xfrm>
                <a:off x="548" y="20"/>
                <a:ext cx="80" cy="122"/>
              </p:xfrm>
              <a:graphic>
                <a:graphicData uri="http://schemas.openxmlformats.org/presentationml/2006/ole">
                  <mc:AlternateContent>
                    <mc:Choice xmlns:v="urn:schemas-microsoft-com:vml" Requires="v">
                      <p:oleObj spid="_x0000_s2087" name="Equation" r:id="rId6" imgW="126720" imgH="190440" progId="Equation.DSMT4">
                        <p:embed/>
                      </p:oleObj>
                    </mc:Choice>
                    <mc:Fallback>
                      <p:oleObj name="Equation" r:id="rId6" imgW="126720" imgH="190440" progId="Equation.DSMT4">
                        <p:embed/>
                        <p:pic>
                          <p:nvPicPr>
                            <p:cNvPr id="0" name=""/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 r:embed="rId7">
                              <a:extLst>
                                <a:ext uri="{28A0092B-C50C-407E-A947-70E740481C1C}">
                                  <a14:useLocalDpi xmlns:a14="http://schemas.microsoft.com/office/drawing/2010/main" val="0"/>
                                </a:ext>
                              </a:extLst>
                            </a:blip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548" y="20"/>
                              <a:ext cx="80" cy="122"/>
                            </a:xfrm>
                            <a:prstGeom prst="rect">
                              <a:avLst/>
                            </a:prstGeom>
                            <a:noFill/>
                            <a:ln>
                              <a:noFill/>
                            </a:ln>
                            <a:extLst>
                              <a:ext uri="{909E8E84-426E-40DD-AFC4-6F175D3DCCD1}">
                                <a14:hiddenFill xmlns:a14="http://schemas.microsoft.com/office/drawing/2010/main">
                                  <a:solidFill>
                                    <a:srgbClr val="FFFFFF"/>
                                  </a:solidFill>
                                </a14:hiddenFill>
                              </a:ext>
                              <a:ext uri="{91240B29-F687-4F45-9708-019B960494DF}">
                                <a14:hiddenLine xmlns:a14="http://schemas.microsoft.com/office/drawing/2010/main" w="9525">
                                  <a:solidFill>
                                    <a:srgbClr val="000000"/>
                                  </a:solidFill>
                                  <a:miter lim="800000"/>
                                  <a:headEnd/>
                                  <a:tailEnd/>
                                </a14:hiddenLine>
                              </a:ext>
                            </a:extLst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</mc:Fallback>
        </mc:AlternateContent>
      </p:grpSp>
      <p:sp>
        <p:nvSpPr>
          <p:cNvPr id="305164" name="Text Box 12"/>
          <p:cNvSpPr txBox="1">
            <a:spLocks noChangeArrowheads="1"/>
          </p:cNvSpPr>
          <p:nvPr/>
        </p:nvSpPr>
        <p:spPr bwMode="auto">
          <a:xfrm>
            <a:off x="331787" y="2400330"/>
            <a:ext cx="896461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400" dirty="0">
                <a:latin typeface="Times New Roman" panose="02020603050405020304" pitchFamily="18" charset="0"/>
              </a:rPr>
              <a:t>第一步，输入三角形三条边</a:t>
            </a:r>
            <a:r>
              <a:rPr lang="zh-CN" altLang="en-US" sz="2400" dirty="0" smtClean="0">
                <a:latin typeface="Times New Roman" panose="02020603050405020304" pitchFamily="18" charset="0"/>
              </a:rPr>
              <a:t>的边长</a:t>
            </a:r>
            <a:r>
              <a:rPr lang="en-US" altLang="zh-CN" sz="2400" i="1" dirty="0" smtClean="0">
                <a:latin typeface="Times New Roman" panose="02020603050405020304" pitchFamily="18" charset="0"/>
              </a:rPr>
              <a:t>a</a:t>
            </a:r>
            <a:r>
              <a:rPr lang="zh-CN" altLang="en-US" sz="2400" dirty="0">
                <a:latin typeface="Times New Roman" panose="02020603050405020304" pitchFamily="18" charset="0"/>
              </a:rPr>
              <a:t>，</a:t>
            </a:r>
            <a:r>
              <a:rPr lang="en-US" altLang="zh-CN" sz="2400" i="1" dirty="0">
                <a:latin typeface="Times New Roman" panose="02020603050405020304" pitchFamily="18" charset="0"/>
              </a:rPr>
              <a:t>b</a:t>
            </a:r>
            <a:r>
              <a:rPr lang="zh-CN" altLang="en-US" sz="2400" dirty="0">
                <a:latin typeface="Times New Roman" panose="02020603050405020304" pitchFamily="18" charset="0"/>
              </a:rPr>
              <a:t>，</a:t>
            </a:r>
            <a:r>
              <a:rPr lang="en-US" altLang="zh-CN" sz="2400" i="1" dirty="0">
                <a:latin typeface="Times New Roman" panose="02020603050405020304" pitchFamily="18" charset="0"/>
              </a:rPr>
              <a:t>c</a:t>
            </a:r>
            <a:r>
              <a:rPr lang="en-US" altLang="zh-CN" sz="2400" dirty="0">
                <a:latin typeface="Times New Roman" panose="02020603050405020304" pitchFamily="18" charset="0"/>
              </a:rPr>
              <a:t>.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8379" name="Text Box 14"/>
              <p:cNvSpPr txBox="1">
                <a:spLocks noChangeArrowheads="1"/>
              </p:cNvSpPr>
              <p:nvPr/>
            </p:nvSpPr>
            <p:spPr bwMode="auto">
              <a:xfrm>
                <a:off x="395536" y="2949128"/>
                <a:ext cx="6550025" cy="63177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9pPr>
              </a:lstStyle>
              <a:p>
                <a:pPr>
                  <a:spcBef>
                    <a:spcPct val="50000"/>
                  </a:spcBef>
                </a:pPr>
                <a:r>
                  <a:rPr lang="zh-CN" altLang="en-US" sz="2400" dirty="0" smtClean="0">
                    <a:latin typeface="Times New Roman" panose="02020603050405020304" pitchFamily="18" charset="0"/>
                  </a:rPr>
                  <a:t>第二步，计算</a:t>
                </a:r>
                <a14:m>
                  <m:oMath xmlns:m="http://schemas.openxmlformats.org/officeDocument/2006/math">
                    <m:r>
                      <a:rPr lang="en-US" altLang="zh-CN" sz="2400" b="0" i="1" baseline="0" dirty="0" smtClean="0">
                        <a:solidFill>
                          <a:srgbClr val="FF0000"/>
                        </a:solidFill>
                        <a:latin typeface="Cambria Math"/>
                        <a:ea typeface="楷体_GB2312" pitchFamily="49" charset="-122"/>
                      </a:rPr>
                      <m:t>𝑝</m:t>
                    </m:r>
                  </m:oMath>
                </a14:m>
                <a:r>
                  <a:rPr lang="en-US" altLang="zh-CN" sz="2400" dirty="0" smtClean="0">
                    <a:solidFill>
                      <a:srgbClr val="FF0000"/>
                    </a:solidFill>
                    <a:latin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 smtClean="0">
                            <a:solidFill>
                              <a:srgbClr val="FF0000"/>
                            </a:solidFill>
                            <a:latin typeface="Cambria Math"/>
                            <a:ea typeface="楷体_GB2312" pitchFamily="49" charset="-122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 sz="2400" b="0" i="0" baseline="0" smtClean="0">
                            <a:solidFill>
                              <a:srgbClr val="FF0000"/>
                            </a:solidFill>
                            <a:latin typeface="Cambria Math"/>
                            <a:ea typeface="楷体_GB2312" pitchFamily="49" charset="-122"/>
                          </a:rPr>
                          <m:t>a</m:t>
                        </m:r>
                        <m:r>
                          <a:rPr lang="en-US" altLang="zh-CN" sz="2400" b="0" i="0" baseline="0" smtClean="0">
                            <a:solidFill>
                              <a:srgbClr val="FF0000"/>
                            </a:solidFill>
                            <a:latin typeface="Cambria Math"/>
                            <a:ea typeface="楷体_GB2312" pitchFamily="49" charset="-122"/>
                          </a:rPr>
                          <m:t>+</m:t>
                        </m:r>
                        <m:r>
                          <m:rPr>
                            <m:sty m:val="p"/>
                          </m:rPr>
                          <a:rPr lang="en-US" altLang="zh-CN" sz="2400" b="0" i="0" baseline="0" smtClean="0">
                            <a:solidFill>
                              <a:srgbClr val="FF0000"/>
                            </a:solidFill>
                            <a:latin typeface="Cambria Math"/>
                            <a:ea typeface="楷体_GB2312" pitchFamily="49" charset="-122"/>
                          </a:rPr>
                          <m:t>b</m:t>
                        </m:r>
                        <m:r>
                          <a:rPr lang="en-US" altLang="zh-CN" sz="2400" b="0" i="0" baseline="0" smtClean="0">
                            <a:solidFill>
                              <a:srgbClr val="FF0000"/>
                            </a:solidFill>
                            <a:latin typeface="Cambria Math"/>
                            <a:ea typeface="楷体_GB2312" pitchFamily="49" charset="-122"/>
                          </a:rPr>
                          <m:t>+</m:t>
                        </m:r>
                        <m:r>
                          <m:rPr>
                            <m:sty m:val="p"/>
                          </m:rPr>
                          <a:rPr lang="en-US" altLang="zh-CN" sz="2400" b="0" i="0" baseline="0" smtClean="0">
                            <a:solidFill>
                              <a:srgbClr val="FF0000"/>
                            </a:solidFill>
                            <a:latin typeface="Cambria Math"/>
                            <a:ea typeface="楷体_GB2312" pitchFamily="49" charset="-122"/>
                          </a:rPr>
                          <m:t>c</m:t>
                        </m:r>
                      </m:num>
                      <m:den>
                        <m:r>
                          <a:rPr lang="en-US" altLang="zh-CN" sz="2400" b="0" i="0" baseline="0" smtClean="0">
                            <a:solidFill>
                              <a:srgbClr val="FF0000"/>
                            </a:solidFill>
                            <a:latin typeface="Cambria Math"/>
                            <a:ea typeface="楷体_GB2312" pitchFamily="49" charset="-122"/>
                          </a:rPr>
                          <m:t>2</m:t>
                        </m:r>
                      </m:den>
                    </m:f>
                  </m:oMath>
                </a14:m>
                <a:endParaRPr lang="en-US" altLang="zh-CN" sz="2400" dirty="0">
                  <a:solidFill>
                    <a:srgbClr val="FFFF00"/>
                  </a:solidFill>
                  <a:latin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58379" name="Text Box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95536" y="2949128"/>
                <a:ext cx="6550025" cy="631776"/>
              </a:xfrm>
              <a:prstGeom prst="rect">
                <a:avLst/>
              </a:prstGeom>
              <a:blipFill rotWithShape="1">
                <a:blip r:embed="rId8"/>
                <a:stretch>
                  <a:fillRect l="-1490" b="-8738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8382" name="Text Box 17"/>
              <p:cNvSpPr txBox="1">
                <a:spLocks noChangeArrowheads="1"/>
              </p:cNvSpPr>
              <p:nvPr/>
            </p:nvSpPr>
            <p:spPr bwMode="auto">
              <a:xfrm>
                <a:off x="331788" y="3689315"/>
                <a:ext cx="9144000" cy="53957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9pPr>
              </a:lstStyle>
              <a:p>
                <a:pPr>
                  <a:spcBef>
                    <a:spcPct val="50000"/>
                  </a:spcBef>
                </a:pPr>
                <a:r>
                  <a:rPr lang="zh-CN" altLang="en-US" sz="2400" dirty="0" smtClean="0">
                    <a:latin typeface="Times New Roman" panose="02020603050405020304" pitchFamily="18" charset="0"/>
                  </a:rPr>
                  <a:t>第三步，计算</a:t>
                </a:r>
                <a14:m>
                  <m:oMath xmlns:m="http://schemas.openxmlformats.org/officeDocument/2006/math">
                    <m:r>
                      <a:rPr lang="en-US" altLang="zh-CN" sz="2400" b="0" i="1" baseline="0" smtClean="0">
                        <a:solidFill>
                          <a:srgbClr val="FF0000"/>
                        </a:solidFill>
                        <a:latin typeface="Cambria Math"/>
                        <a:ea typeface="楷体_GB2312" pitchFamily="49" charset="-122"/>
                      </a:rPr>
                      <m:t>𝑠</m:t>
                    </m:r>
                    <m:r>
                      <a:rPr lang="en-US" altLang="zh-CN" sz="2400" b="0" i="0" baseline="0" smtClean="0">
                        <a:solidFill>
                          <a:srgbClr val="FF0000"/>
                        </a:solidFill>
                        <a:latin typeface="Cambria Math"/>
                        <a:ea typeface="楷体_GB2312" pitchFamily="49" charset="-122"/>
                      </a:rPr>
                      <m:t>=</m:t>
                    </m:r>
                    <m:rad>
                      <m:radPr>
                        <m:degHide m:val="on"/>
                        <m:ctrlPr>
                          <a:rPr lang="zh-CN" altLang="en-US" sz="2400" i="1" smtClean="0">
                            <a:solidFill>
                              <a:srgbClr val="FF0000"/>
                            </a:solidFill>
                            <a:latin typeface="Cambria Math"/>
                            <a:ea typeface="楷体_GB2312" pitchFamily="49" charset="-122"/>
                          </a:rPr>
                        </m:ctrlPr>
                      </m:radPr>
                      <m:deg/>
                      <m:e>
                        <m:r>
                          <m:rPr>
                            <m:sty m:val="p"/>
                          </m:rPr>
                          <a:rPr lang="en-US" altLang="zh-CN" sz="2400" b="0" i="0" baseline="0" smtClean="0">
                            <a:solidFill>
                              <a:srgbClr val="FF0000"/>
                            </a:solidFill>
                            <a:latin typeface="Cambria Math"/>
                            <a:ea typeface="楷体_GB2312" pitchFamily="49" charset="-122"/>
                          </a:rPr>
                          <m:t>p</m:t>
                        </m:r>
                        <m:d>
                          <m:dPr>
                            <m:ctrlPr>
                              <a:rPr lang="en-US" altLang="zh-CN" sz="2400" i="1" smtClean="0">
                                <a:solidFill>
                                  <a:srgbClr val="FF0000"/>
                                </a:solidFill>
                                <a:latin typeface="Cambria Math"/>
                                <a:ea typeface="楷体_GB2312" pitchFamily="49" charset="-122"/>
                              </a:rPr>
                            </m:ctrlPr>
                          </m:dPr>
                          <m:e>
                            <m:r>
                              <m:rPr>
                                <m:sty m:val="p"/>
                              </m:rPr>
                              <a:rPr lang="en-US" altLang="zh-CN" sz="2400" b="0" i="0" baseline="0" smtClean="0">
                                <a:solidFill>
                                  <a:srgbClr val="FF0000"/>
                                </a:solidFill>
                                <a:latin typeface="Cambria Math"/>
                                <a:ea typeface="楷体_GB2312" pitchFamily="49" charset="-122"/>
                              </a:rPr>
                              <m:t>p</m:t>
                            </m:r>
                            <m:r>
                              <a:rPr lang="en-US" altLang="zh-CN" sz="2400" b="0" i="0" baseline="0" smtClean="0">
                                <a:solidFill>
                                  <a:srgbClr val="FF0000"/>
                                </a:solidFill>
                                <a:latin typeface="Cambria Math"/>
                                <a:ea typeface="楷体_GB2312" pitchFamily="49" charset="-122"/>
                              </a:rPr>
                              <m:t>−</m:t>
                            </m:r>
                            <m:r>
                              <m:rPr>
                                <m:sty m:val="p"/>
                              </m:rPr>
                              <a:rPr lang="en-US" altLang="zh-CN" sz="2400" b="0" i="0" baseline="0" smtClean="0">
                                <a:solidFill>
                                  <a:srgbClr val="FF0000"/>
                                </a:solidFill>
                                <a:latin typeface="Cambria Math"/>
                                <a:ea typeface="楷体_GB2312" pitchFamily="49" charset="-122"/>
                              </a:rPr>
                              <m:t>a</m:t>
                            </m:r>
                          </m:e>
                        </m:d>
                        <m:d>
                          <m:dPr>
                            <m:ctrlPr>
                              <a:rPr lang="en-US" altLang="zh-CN" sz="2400" i="1" smtClean="0">
                                <a:solidFill>
                                  <a:srgbClr val="FF0000"/>
                                </a:solidFill>
                                <a:latin typeface="Cambria Math"/>
                                <a:ea typeface="楷体_GB2312" pitchFamily="49" charset="-122"/>
                              </a:rPr>
                            </m:ctrlPr>
                          </m:dPr>
                          <m:e>
                            <m:r>
                              <m:rPr>
                                <m:sty m:val="p"/>
                              </m:rPr>
                              <a:rPr lang="en-US" altLang="zh-CN" sz="2400" b="0" i="0" baseline="0" smtClean="0">
                                <a:solidFill>
                                  <a:srgbClr val="FF0000"/>
                                </a:solidFill>
                                <a:latin typeface="Cambria Math"/>
                                <a:ea typeface="楷体_GB2312" pitchFamily="49" charset="-122"/>
                              </a:rPr>
                              <m:t>p</m:t>
                            </m:r>
                            <m:r>
                              <a:rPr lang="en-US" altLang="zh-CN" sz="2400" b="0" i="0" baseline="0" smtClean="0">
                                <a:solidFill>
                                  <a:srgbClr val="FF0000"/>
                                </a:solidFill>
                                <a:latin typeface="Cambria Math"/>
                                <a:ea typeface="楷体_GB2312" pitchFamily="49" charset="-122"/>
                              </a:rPr>
                              <m:t>−</m:t>
                            </m:r>
                            <m:r>
                              <m:rPr>
                                <m:sty m:val="p"/>
                              </m:rPr>
                              <a:rPr lang="en-US" altLang="zh-CN" sz="2400" b="0" i="0" baseline="0" smtClean="0">
                                <a:solidFill>
                                  <a:srgbClr val="FF0000"/>
                                </a:solidFill>
                                <a:latin typeface="Cambria Math"/>
                                <a:ea typeface="楷体_GB2312" pitchFamily="49" charset="-122"/>
                              </a:rPr>
                              <m:t>b</m:t>
                            </m:r>
                          </m:e>
                        </m:d>
                        <m:r>
                          <a:rPr lang="en-US" altLang="zh-CN" sz="2400" b="0" i="0" baseline="0" smtClean="0">
                            <a:solidFill>
                              <a:srgbClr val="FF0000"/>
                            </a:solidFill>
                            <a:latin typeface="Cambria Math"/>
                            <a:ea typeface="楷体_GB2312" pitchFamily="49" charset="-122"/>
                          </a:rPr>
                          <m:t>(</m:t>
                        </m:r>
                        <m:r>
                          <m:rPr>
                            <m:sty m:val="p"/>
                          </m:rPr>
                          <a:rPr lang="en-US" altLang="zh-CN" sz="2400" b="0" i="0" baseline="0" smtClean="0">
                            <a:solidFill>
                              <a:srgbClr val="FF0000"/>
                            </a:solidFill>
                            <a:latin typeface="Cambria Math"/>
                            <a:ea typeface="楷体_GB2312" pitchFamily="49" charset="-122"/>
                          </a:rPr>
                          <m:t>p</m:t>
                        </m:r>
                        <m:r>
                          <a:rPr lang="en-US" altLang="zh-CN" sz="2400" b="0" i="0" baseline="0" smtClean="0">
                            <a:solidFill>
                              <a:srgbClr val="FF0000"/>
                            </a:solidFill>
                            <a:latin typeface="Cambria Math"/>
                            <a:ea typeface="楷体_GB2312" pitchFamily="49" charset="-122"/>
                          </a:rPr>
                          <m:t>−</m:t>
                        </m:r>
                        <m:r>
                          <m:rPr>
                            <m:sty m:val="p"/>
                          </m:rPr>
                          <a:rPr lang="en-US" altLang="zh-CN" sz="2400" b="0" i="0" baseline="0" smtClean="0">
                            <a:solidFill>
                              <a:srgbClr val="FF0000"/>
                            </a:solidFill>
                            <a:latin typeface="Cambria Math"/>
                            <a:ea typeface="楷体_GB2312" pitchFamily="49" charset="-122"/>
                          </a:rPr>
                          <m:t>c</m:t>
                        </m:r>
                        <m:r>
                          <a:rPr lang="en-US" altLang="zh-CN" sz="2400" b="0" i="0" baseline="0" smtClean="0">
                            <a:solidFill>
                              <a:srgbClr val="FF0000"/>
                            </a:solidFill>
                            <a:latin typeface="Cambria Math"/>
                            <a:ea typeface="楷体_GB2312" pitchFamily="49" charset="-122"/>
                          </a:rPr>
                          <m:t>)</m:t>
                        </m:r>
                      </m:e>
                    </m:rad>
                  </m:oMath>
                </a14:m>
                <a:r>
                  <a:rPr lang="zh-CN" altLang="en-US" sz="2400" dirty="0" smtClean="0">
                    <a:solidFill>
                      <a:srgbClr val="FF0000"/>
                    </a:solidFill>
                    <a:latin typeface="Times New Roman" panose="02020603050405020304" pitchFamily="18" charset="0"/>
                  </a:rPr>
                  <a:t>                    </a:t>
                </a:r>
                <a:endParaRPr lang="en-US" altLang="zh-CN" sz="2400" dirty="0">
                  <a:latin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58382" name="Text Box 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31788" y="3689315"/>
                <a:ext cx="9144000" cy="539571"/>
              </a:xfrm>
              <a:prstGeom prst="rect">
                <a:avLst/>
              </a:prstGeom>
              <a:blipFill rotWithShape="1">
                <a:blip r:embed="rId9"/>
                <a:stretch>
                  <a:fillRect l="-1000" t="-2247" b="-16854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05171" name="Text Box 19"/>
          <p:cNvSpPr txBox="1">
            <a:spLocks noChangeArrowheads="1"/>
          </p:cNvSpPr>
          <p:nvPr/>
        </p:nvSpPr>
        <p:spPr bwMode="auto">
          <a:xfrm>
            <a:off x="388001" y="4430286"/>
            <a:ext cx="745172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400" dirty="0">
                <a:latin typeface="Times New Roman" panose="02020603050405020304" pitchFamily="18" charset="0"/>
              </a:rPr>
              <a:t>第四步，输出</a:t>
            </a:r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S</a:t>
            </a:r>
            <a:r>
              <a:rPr lang="en-US" altLang="zh-CN" sz="2400" dirty="0">
                <a:latin typeface="Times New Roman" panose="02020603050405020304" pitchFamily="18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8250902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05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305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5164" grpId="0"/>
      <p:bldP spid="30517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40307" y="1491630"/>
            <a:ext cx="2063385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第一课时</a:t>
            </a:r>
            <a:endParaRPr lang="zh-CN" altLang="en-US" sz="3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0242" name="Picture 2" descr="C:\Documents and Settings\Administrator\桌面\新建文件夹 (4)\u=3978588953,1785954302&amp;fm=21&amp;gp=0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2931790"/>
            <a:ext cx="1076325" cy="1000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6604828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20" name="Text Box 4"/>
          <p:cNvSpPr txBox="1">
            <a:spLocks noChangeArrowheads="1"/>
          </p:cNvSpPr>
          <p:nvPr/>
        </p:nvSpPr>
        <p:spPr bwMode="auto">
          <a:xfrm>
            <a:off x="0" y="195263"/>
            <a:ext cx="91440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66FF33"/>
                </a:solidFill>
                <a:latin typeface="Times New Roman" panose="02020603050405020304" pitchFamily="18" charset="0"/>
              </a:rPr>
              <a:t>思考</a:t>
            </a:r>
            <a:r>
              <a:rPr lang="en-US" altLang="zh-CN" sz="2800" dirty="0">
                <a:solidFill>
                  <a:srgbClr val="66FF33"/>
                </a:solidFill>
                <a:latin typeface="Times New Roman" panose="02020603050405020304" pitchFamily="18" charset="0"/>
              </a:rPr>
              <a:t>3:</a:t>
            </a:r>
            <a:r>
              <a:rPr lang="zh-CN" altLang="en-US" sz="2800" dirty="0">
                <a:latin typeface="Times New Roman" panose="02020603050405020304" pitchFamily="18" charset="0"/>
              </a:rPr>
              <a:t>上述算法的程序框图如何表示？</a:t>
            </a:r>
          </a:p>
        </p:txBody>
      </p:sp>
      <p:grpSp>
        <p:nvGrpSpPr>
          <p:cNvPr id="307225" name="Group 25"/>
          <p:cNvGrpSpPr>
            <a:grpSpLocks/>
          </p:cNvGrpSpPr>
          <p:nvPr/>
        </p:nvGrpSpPr>
        <p:grpSpPr bwMode="auto">
          <a:xfrm>
            <a:off x="3957638" y="1059656"/>
            <a:ext cx="1096962" cy="366713"/>
            <a:chOff x="2493" y="890"/>
            <a:chExt cx="691" cy="308"/>
          </a:xfrm>
        </p:grpSpPr>
        <p:sp>
          <p:nvSpPr>
            <p:cNvPr id="60422" name="AutoShape 6"/>
            <p:cNvSpPr>
              <a:spLocks noChangeArrowheads="1"/>
            </p:cNvSpPr>
            <p:nvPr/>
          </p:nvSpPr>
          <p:spPr bwMode="auto">
            <a:xfrm>
              <a:off x="2493" y="890"/>
              <a:ext cx="638" cy="308"/>
            </a:xfrm>
            <a:prstGeom prst="roundRect">
              <a:avLst>
                <a:gd name="adj" fmla="val 16667"/>
              </a:avLst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 sz="28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60423" name="Text Box 10"/>
            <p:cNvSpPr txBox="1">
              <a:spLocks noChangeArrowheads="1"/>
            </p:cNvSpPr>
            <p:nvPr/>
          </p:nvSpPr>
          <p:spPr bwMode="auto">
            <a:xfrm>
              <a:off x="2546" y="890"/>
              <a:ext cx="638" cy="30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just"/>
              <a:r>
                <a:rPr lang="zh-CN" altLang="en-US" sz="2800" dirty="0">
                  <a:latin typeface="Times New Roman" panose="02020603050405020304" pitchFamily="18" charset="0"/>
                </a:rPr>
                <a:t>开始</a:t>
              </a:r>
            </a:p>
          </p:txBody>
        </p:sp>
      </p:grpSp>
      <p:grpSp>
        <p:nvGrpSpPr>
          <p:cNvPr id="307230" name="Group 30"/>
          <p:cNvGrpSpPr>
            <a:grpSpLocks/>
          </p:cNvGrpSpPr>
          <p:nvPr/>
        </p:nvGrpSpPr>
        <p:grpSpPr bwMode="auto">
          <a:xfrm>
            <a:off x="3990976" y="4236244"/>
            <a:ext cx="1114425" cy="657225"/>
            <a:chOff x="2514" y="3558"/>
            <a:chExt cx="702" cy="552"/>
          </a:xfrm>
        </p:grpSpPr>
        <p:sp>
          <p:nvSpPr>
            <p:cNvPr id="60425" name="Text Box 11"/>
            <p:cNvSpPr txBox="1">
              <a:spLocks noChangeArrowheads="1"/>
            </p:cNvSpPr>
            <p:nvPr/>
          </p:nvSpPr>
          <p:spPr bwMode="auto">
            <a:xfrm>
              <a:off x="2578" y="3802"/>
              <a:ext cx="638" cy="30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just"/>
              <a:r>
                <a:rPr lang="zh-CN" altLang="en-US" sz="2800" dirty="0">
                  <a:latin typeface="Times New Roman" panose="02020603050405020304" pitchFamily="18" charset="0"/>
                </a:rPr>
                <a:t>结束</a:t>
              </a:r>
            </a:p>
          </p:txBody>
        </p:sp>
        <p:sp>
          <p:nvSpPr>
            <p:cNvPr id="60426" name="AutoShape 14"/>
            <p:cNvSpPr>
              <a:spLocks noChangeArrowheads="1"/>
            </p:cNvSpPr>
            <p:nvPr/>
          </p:nvSpPr>
          <p:spPr bwMode="auto">
            <a:xfrm>
              <a:off x="2514" y="3792"/>
              <a:ext cx="638" cy="308"/>
            </a:xfrm>
            <a:prstGeom prst="roundRect">
              <a:avLst>
                <a:gd name="adj" fmla="val 16667"/>
              </a:avLst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 sz="28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60427" name="Line 17"/>
            <p:cNvSpPr>
              <a:spLocks noChangeShapeType="1"/>
            </p:cNvSpPr>
            <p:nvPr/>
          </p:nvSpPr>
          <p:spPr bwMode="auto">
            <a:xfrm>
              <a:off x="2833" y="3558"/>
              <a:ext cx="2" cy="238"/>
            </a:xfrm>
            <a:prstGeom prst="line">
              <a:avLst/>
            </a:prstGeom>
            <a:noFill/>
            <a:ln w="28575">
              <a:solidFill>
                <a:srgbClr val="000099"/>
              </a:solidFill>
              <a:round/>
              <a:headEnd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8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307229" name="Group 29"/>
          <p:cNvGrpSpPr>
            <a:grpSpLocks/>
          </p:cNvGrpSpPr>
          <p:nvPr/>
        </p:nvGrpSpPr>
        <p:grpSpPr bwMode="auto">
          <a:xfrm>
            <a:off x="3349624" y="3577829"/>
            <a:ext cx="2734543" cy="658415"/>
            <a:chOff x="2110" y="3005"/>
            <a:chExt cx="1404" cy="553"/>
          </a:xfrm>
        </p:grpSpPr>
        <p:sp>
          <p:nvSpPr>
            <p:cNvPr id="60429" name="AutoShape 7"/>
            <p:cNvSpPr>
              <a:spLocks noChangeArrowheads="1"/>
            </p:cNvSpPr>
            <p:nvPr/>
          </p:nvSpPr>
          <p:spPr bwMode="auto">
            <a:xfrm>
              <a:off x="2110" y="3250"/>
              <a:ext cx="1404" cy="308"/>
            </a:xfrm>
            <a:prstGeom prst="parallelogram">
              <a:avLst>
                <a:gd name="adj" fmla="val 113961"/>
              </a:avLst>
            </a:prstGeom>
            <a:noFill/>
            <a:ln w="28575" algn="ctr">
              <a:solidFill>
                <a:srgbClr val="000099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 sz="28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60430" name="Text Box 13"/>
            <p:cNvSpPr txBox="1">
              <a:spLocks noChangeArrowheads="1"/>
            </p:cNvSpPr>
            <p:nvPr/>
          </p:nvSpPr>
          <p:spPr bwMode="auto">
            <a:xfrm>
              <a:off x="2530" y="3225"/>
              <a:ext cx="639" cy="30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just"/>
              <a:r>
                <a:rPr lang="zh-CN" altLang="en-US" sz="2800" dirty="0">
                  <a:latin typeface="Times New Roman" pitchFamily="18" charset="0"/>
                </a:rPr>
                <a:t>输出</a:t>
              </a:r>
              <a:r>
                <a:rPr lang="en-US" altLang="zh-CN" sz="2800" i="1" dirty="0">
                  <a:latin typeface="Times New Roman" pitchFamily="18" charset="0"/>
                </a:rPr>
                <a:t>S</a:t>
              </a:r>
            </a:p>
          </p:txBody>
        </p:sp>
        <p:sp>
          <p:nvSpPr>
            <p:cNvPr id="60431" name="Line 18"/>
            <p:cNvSpPr>
              <a:spLocks noChangeShapeType="1"/>
            </p:cNvSpPr>
            <p:nvPr/>
          </p:nvSpPr>
          <p:spPr bwMode="auto">
            <a:xfrm>
              <a:off x="2823" y="3005"/>
              <a:ext cx="1" cy="238"/>
            </a:xfrm>
            <a:prstGeom prst="line">
              <a:avLst/>
            </a:prstGeom>
            <a:noFill/>
            <a:ln w="28575">
              <a:solidFill>
                <a:srgbClr val="000099"/>
              </a:solidFill>
              <a:round/>
              <a:headEnd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8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307226" name="Group 26"/>
          <p:cNvGrpSpPr>
            <a:grpSpLocks/>
          </p:cNvGrpSpPr>
          <p:nvPr/>
        </p:nvGrpSpPr>
        <p:grpSpPr bwMode="auto">
          <a:xfrm>
            <a:off x="3314701" y="1437085"/>
            <a:ext cx="2697163" cy="685800"/>
            <a:chOff x="2079" y="1198"/>
            <a:chExt cx="1699" cy="576"/>
          </a:xfrm>
        </p:grpSpPr>
        <p:sp>
          <p:nvSpPr>
            <p:cNvPr id="60433" name="Text Box 12"/>
            <p:cNvSpPr txBox="1">
              <a:spLocks noChangeArrowheads="1"/>
            </p:cNvSpPr>
            <p:nvPr/>
          </p:nvSpPr>
          <p:spPr bwMode="auto">
            <a:xfrm>
              <a:off x="2238" y="1439"/>
              <a:ext cx="1540" cy="30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just"/>
              <a:r>
                <a:rPr lang="zh-CN" altLang="en-US" sz="2800" dirty="0">
                  <a:latin typeface="Times New Roman" pitchFamily="18" charset="0"/>
                </a:rPr>
                <a:t>输入</a:t>
              </a:r>
              <a:r>
                <a:rPr lang="en-US" altLang="zh-CN" sz="2800" i="1" dirty="0">
                  <a:latin typeface="Times New Roman" pitchFamily="18" charset="0"/>
                </a:rPr>
                <a:t>a</a:t>
              </a:r>
              <a:r>
                <a:rPr lang="zh-CN" altLang="en-US" sz="2800" dirty="0">
                  <a:latin typeface="Times New Roman" pitchFamily="18" charset="0"/>
                </a:rPr>
                <a:t>，</a:t>
              </a:r>
              <a:r>
                <a:rPr lang="en-US" altLang="zh-CN" sz="2800" i="1" dirty="0">
                  <a:latin typeface="Times New Roman" pitchFamily="18" charset="0"/>
                </a:rPr>
                <a:t>b</a:t>
              </a:r>
              <a:r>
                <a:rPr lang="zh-CN" altLang="en-US" sz="2800" dirty="0">
                  <a:latin typeface="Times New Roman" pitchFamily="18" charset="0"/>
                </a:rPr>
                <a:t>，</a:t>
              </a:r>
              <a:r>
                <a:rPr lang="en-US" altLang="zh-CN" sz="2800" i="1" dirty="0">
                  <a:latin typeface="Times New Roman" pitchFamily="18" charset="0"/>
                </a:rPr>
                <a:t>c</a:t>
              </a:r>
            </a:p>
          </p:txBody>
        </p:sp>
        <p:sp>
          <p:nvSpPr>
            <p:cNvPr id="60434" name="AutoShape 15"/>
            <p:cNvSpPr>
              <a:spLocks noChangeArrowheads="1"/>
            </p:cNvSpPr>
            <p:nvPr/>
          </p:nvSpPr>
          <p:spPr bwMode="auto">
            <a:xfrm>
              <a:off x="2079" y="1501"/>
              <a:ext cx="1524" cy="273"/>
            </a:xfrm>
            <a:prstGeom prst="parallelogram">
              <a:avLst>
                <a:gd name="adj" fmla="val 139560"/>
              </a:avLst>
            </a:prstGeom>
            <a:noFill/>
            <a:ln w="28575" algn="ctr">
              <a:solidFill>
                <a:srgbClr val="000099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 sz="28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60435" name="Line 20"/>
            <p:cNvSpPr>
              <a:spLocks noChangeShapeType="1"/>
            </p:cNvSpPr>
            <p:nvPr/>
          </p:nvSpPr>
          <p:spPr bwMode="auto">
            <a:xfrm>
              <a:off x="2812" y="1198"/>
              <a:ext cx="1" cy="238"/>
            </a:xfrm>
            <a:prstGeom prst="line">
              <a:avLst/>
            </a:prstGeom>
            <a:noFill/>
            <a:ln w="28575">
              <a:solidFill>
                <a:srgbClr val="000099"/>
              </a:solidFill>
              <a:round/>
              <a:headEnd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8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307227" name="Group 27"/>
          <p:cNvGrpSpPr>
            <a:grpSpLocks/>
          </p:cNvGrpSpPr>
          <p:nvPr/>
        </p:nvGrpSpPr>
        <p:grpSpPr bwMode="auto">
          <a:xfrm>
            <a:off x="3505200" y="2057400"/>
            <a:ext cx="2228850" cy="838200"/>
            <a:chOff x="2099" y="1711"/>
            <a:chExt cx="1404" cy="704"/>
          </a:xfrm>
        </p:grpSpPr>
        <p:sp>
          <p:nvSpPr>
            <p:cNvPr id="60437" name="Line 9"/>
            <p:cNvSpPr>
              <a:spLocks noChangeShapeType="1"/>
            </p:cNvSpPr>
            <p:nvPr/>
          </p:nvSpPr>
          <p:spPr bwMode="auto">
            <a:xfrm>
              <a:off x="2801" y="1711"/>
              <a:ext cx="2" cy="238"/>
            </a:xfrm>
            <a:prstGeom prst="line">
              <a:avLst/>
            </a:prstGeom>
            <a:noFill/>
            <a:ln w="28575">
              <a:solidFill>
                <a:srgbClr val="000099"/>
              </a:solidFill>
              <a:round/>
              <a:headEnd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8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60438" name="Rectangle 16"/>
            <p:cNvSpPr>
              <a:spLocks noChangeArrowheads="1"/>
            </p:cNvSpPr>
            <p:nvPr/>
          </p:nvSpPr>
          <p:spPr bwMode="auto">
            <a:xfrm>
              <a:off x="2099" y="1946"/>
              <a:ext cx="1404" cy="410"/>
            </a:xfrm>
            <a:prstGeom prst="rect">
              <a:avLst/>
            </a:prstGeom>
            <a:noFill/>
            <a:ln w="28575" algn="ctr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 sz="28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60439" name="Text Box 21"/>
            <p:cNvSpPr txBox="1">
              <a:spLocks noChangeArrowheads="1"/>
            </p:cNvSpPr>
            <p:nvPr/>
          </p:nvSpPr>
          <p:spPr bwMode="auto">
            <a:xfrm>
              <a:off x="2131" y="1902"/>
              <a:ext cx="1277" cy="5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endParaRPr lang="zh-CN" altLang="zh-CN" sz="280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307228" name="Group 28"/>
          <p:cNvGrpSpPr>
            <a:grpSpLocks/>
          </p:cNvGrpSpPr>
          <p:nvPr/>
        </p:nvGrpSpPr>
        <p:grpSpPr bwMode="auto">
          <a:xfrm>
            <a:off x="2143125" y="2809874"/>
            <a:ext cx="4681538" cy="767953"/>
            <a:chOff x="1350" y="2360"/>
            <a:chExt cx="2949" cy="645"/>
          </a:xfrm>
        </p:grpSpPr>
        <p:sp>
          <p:nvSpPr>
            <p:cNvPr id="60442" name="Rectangle 8"/>
            <p:cNvSpPr>
              <a:spLocks noChangeArrowheads="1"/>
            </p:cNvSpPr>
            <p:nvPr/>
          </p:nvSpPr>
          <p:spPr bwMode="auto">
            <a:xfrm>
              <a:off x="1350" y="2595"/>
              <a:ext cx="2949" cy="410"/>
            </a:xfrm>
            <a:prstGeom prst="rect">
              <a:avLst/>
            </a:prstGeom>
            <a:noFill/>
            <a:ln w="28575" algn="ctr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 sz="28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60443" name="Line 19"/>
            <p:cNvSpPr>
              <a:spLocks noChangeShapeType="1"/>
            </p:cNvSpPr>
            <p:nvPr/>
          </p:nvSpPr>
          <p:spPr bwMode="auto">
            <a:xfrm>
              <a:off x="2812" y="2360"/>
              <a:ext cx="1" cy="238"/>
            </a:xfrm>
            <a:prstGeom prst="line">
              <a:avLst/>
            </a:prstGeom>
            <a:noFill/>
            <a:ln w="28575">
              <a:solidFill>
                <a:srgbClr val="000099"/>
              </a:solidFill>
              <a:round/>
              <a:headEnd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8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矩形 1"/>
              <p:cNvSpPr/>
              <p:nvPr/>
            </p:nvSpPr>
            <p:spPr>
              <a:xfrm>
                <a:off x="2358926" y="3089671"/>
                <a:ext cx="4670253" cy="61414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800" b="0" i="1" baseline="0">
                          <a:solidFill>
                            <a:srgbClr val="FF0000"/>
                          </a:solidFill>
                          <a:latin typeface="Cambria Math"/>
                          <a:ea typeface="楷体_GB2312" pitchFamily="49" charset="-122"/>
                        </a:rPr>
                        <m:t>𝑠</m:t>
                      </m:r>
                      <m:r>
                        <a:rPr lang="en-US" altLang="zh-CN" sz="2800" b="0" i="0" baseline="0">
                          <a:solidFill>
                            <a:srgbClr val="FF0000"/>
                          </a:solidFill>
                          <a:latin typeface="Cambria Math"/>
                          <a:ea typeface="楷体_GB2312" pitchFamily="49" charset="-122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zh-CN" altLang="en-US" sz="2800" i="1">
                              <a:solidFill>
                                <a:srgbClr val="FF0000"/>
                              </a:solidFill>
                              <a:latin typeface="Cambria Math"/>
                              <a:ea typeface="楷体_GB2312" pitchFamily="49" charset="-122"/>
                            </a:rPr>
                          </m:ctrlPr>
                        </m:radPr>
                        <m:deg/>
                        <m:e>
                          <m:r>
                            <m:rPr>
                              <m:sty m:val="p"/>
                            </m:rPr>
                            <a:rPr lang="en-US" altLang="zh-CN" sz="2800" b="0" i="0" baseline="0">
                              <a:solidFill>
                                <a:srgbClr val="FF0000"/>
                              </a:solidFill>
                              <a:latin typeface="Cambria Math"/>
                              <a:ea typeface="楷体_GB2312" pitchFamily="49" charset="-122"/>
                            </a:rPr>
                            <m:t>p</m:t>
                          </m:r>
                          <m:d>
                            <m:dPr>
                              <m:ctrlPr>
                                <a:rPr lang="en-US" altLang="zh-CN" sz="2800" i="1">
                                  <a:solidFill>
                                    <a:srgbClr val="FF0000"/>
                                  </a:solidFill>
                                  <a:latin typeface="Cambria Math"/>
                                  <a:ea typeface="楷体_GB2312" pitchFamily="49" charset="-122"/>
                                </a:rPr>
                              </m:ctrlPr>
                            </m:dPr>
                            <m:e>
                              <m:r>
                                <m:rPr>
                                  <m:sty m:val="p"/>
                                </m:rPr>
                                <a:rPr lang="en-US" altLang="zh-CN" sz="2800" b="0" i="0" baseline="0">
                                  <a:solidFill>
                                    <a:srgbClr val="FF0000"/>
                                  </a:solidFill>
                                  <a:latin typeface="Cambria Math"/>
                                  <a:ea typeface="楷体_GB2312" pitchFamily="49" charset="-122"/>
                                </a:rPr>
                                <m:t>p</m:t>
                              </m:r>
                              <m:r>
                                <a:rPr lang="en-US" altLang="zh-CN" sz="2800" b="0" i="0" baseline="0">
                                  <a:solidFill>
                                    <a:srgbClr val="FF0000"/>
                                  </a:solidFill>
                                  <a:latin typeface="Cambria Math"/>
                                  <a:ea typeface="楷体_GB2312" pitchFamily="49" charset="-122"/>
                                </a:rPr>
                                <m:t>−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800" b="0" i="0" baseline="0">
                                  <a:solidFill>
                                    <a:srgbClr val="FF0000"/>
                                  </a:solidFill>
                                  <a:latin typeface="Cambria Math"/>
                                  <a:ea typeface="楷体_GB2312" pitchFamily="49" charset="-122"/>
                                </a:rPr>
                                <m:t>a</m:t>
                              </m:r>
                            </m:e>
                          </m:d>
                          <m:d>
                            <m:dPr>
                              <m:ctrlPr>
                                <a:rPr lang="en-US" altLang="zh-CN" sz="2800" i="1">
                                  <a:solidFill>
                                    <a:srgbClr val="FF0000"/>
                                  </a:solidFill>
                                  <a:latin typeface="Cambria Math"/>
                                  <a:ea typeface="楷体_GB2312" pitchFamily="49" charset="-122"/>
                                </a:rPr>
                              </m:ctrlPr>
                            </m:dPr>
                            <m:e>
                              <m:r>
                                <m:rPr>
                                  <m:sty m:val="p"/>
                                </m:rPr>
                                <a:rPr lang="en-US" altLang="zh-CN" sz="2800" b="0" i="0" baseline="0">
                                  <a:solidFill>
                                    <a:srgbClr val="FF0000"/>
                                  </a:solidFill>
                                  <a:latin typeface="Cambria Math"/>
                                  <a:ea typeface="楷体_GB2312" pitchFamily="49" charset="-122"/>
                                </a:rPr>
                                <m:t>p</m:t>
                              </m:r>
                              <m:r>
                                <a:rPr lang="en-US" altLang="zh-CN" sz="2800" b="0" i="0" baseline="0">
                                  <a:solidFill>
                                    <a:srgbClr val="FF0000"/>
                                  </a:solidFill>
                                  <a:latin typeface="Cambria Math"/>
                                  <a:ea typeface="楷体_GB2312" pitchFamily="49" charset="-122"/>
                                </a:rPr>
                                <m:t>−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800" b="0" i="0" baseline="0">
                                  <a:solidFill>
                                    <a:srgbClr val="FF0000"/>
                                  </a:solidFill>
                                  <a:latin typeface="Cambria Math"/>
                                  <a:ea typeface="楷体_GB2312" pitchFamily="49" charset="-122"/>
                                </a:rPr>
                                <m:t>b</m:t>
                              </m:r>
                            </m:e>
                          </m:d>
                          <m:r>
                            <a:rPr lang="en-US" altLang="zh-CN" sz="2800" b="0" i="0" baseline="0">
                              <a:solidFill>
                                <a:srgbClr val="FF0000"/>
                              </a:solidFill>
                              <a:latin typeface="Cambria Math"/>
                              <a:ea typeface="楷体_GB2312" pitchFamily="49" charset="-122"/>
                            </a:rPr>
                            <m:t>(</m:t>
                          </m:r>
                          <m:r>
                            <m:rPr>
                              <m:sty m:val="p"/>
                            </m:rPr>
                            <a:rPr lang="en-US" altLang="zh-CN" sz="2800" b="0" i="0" baseline="0">
                              <a:solidFill>
                                <a:srgbClr val="FF0000"/>
                              </a:solidFill>
                              <a:latin typeface="Cambria Math"/>
                              <a:ea typeface="楷体_GB2312" pitchFamily="49" charset="-122"/>
                            </a:rPr>
                            <m:t>p</m:t>
                          </m:r>
                          <m:r>
                            <a:rPr lang="en-US" altLang="zh-CN" sz="2800" b="0" i="0" baseline="0">
                              <a:solidFill>
                                <a:srgbClr val="FF0000"/>
                              </a:solidFill>
                              <a:latin typeface="Cambria Math"/>
                              <a:ea typeface="楷体_GB2312" pitchFamily="49" charset="-122"/>
                            </a:rPr>
                            <m:t>−</m:t>
                          </m:r>
                          <m:r>
                            <m:rPr>
                              <m:sty m:val="p"/>
                            </m:rPr>
                            <a:rPr lang="en-US" altLang="zh-CN" sz="2800" b="0" i="0" baseline="0">
                              <a:solidFill>
                                <a:srgbClr val="FF0000"/>
                              </a:solidFill>
                              <a:latin typeface="Cambria Math"/>
                              <a:ea typeface="楷体_GB2312" pitchFamily="49" charset="-122"/>
                            </a:rPr>
                            <m:t>c</m:t>
                          </m:r>
                          <m:r>
                            <a:rPr lang="en-US" altLang="zh-CN" sz="2800" b="0" i="0" baseline="0">
                              <a:solidFill>
                                <a:srgbClr val="FF0000"/>
                              </a:solidFill>
                              <a:latin typeface="Cambria Math"/>
                              <a:ea typeface="楷体_GB2312" pitchFamily="49" charset="-122"/>
                            </a:rPr>
                            <m:t>)</m:t>
                          </m:r>
                        </m:e>
                      </m:rad>
                    </m:oMath>
                  </m:oMathPara>
                </a14:m>
                <a:endParaRPr lang="zh-CN" altLang="en-US" sz="28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mc:Choice>
        <mc:Fallback xmlns=""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58926" y="3089671"/>
                <a:ext cx="4670253" cy="614142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矩形 2"/>
              <p:cNvSpPr/>
              <p:nvPr/>
            </p:nvSpPr>
            <p:spPr>
              <a:xfrm>
                <a:off x="3990976" y="2255566"/>
                <a:ext cx="1406154" cy="72154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altLang="zh-CN" sz="2800" b="0" i="1" baseline="0" dirty="0">
                        <a:solidFill>
                          <a:srgbClr val="FF0000"/>
                        </a:solidFill>
                        <a:latin typeface="Cambria Math"/>
                        <a:ea typeface="楷体_GB2312" pitchFamily="49" charset="-122"/>
                      </a:rPr>
                      <m:t>𝑝</m:t>
                    </m:r>
                  </m:oMath>
                </a14:m>
                <a:r>
                  <a:rPr lang="en-US" altLang="zh-CN" sz="28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solidFill>
                              <a:srgbClr val="FF0000"/>
                            </a:solidFill>
                            <a:latin typeface="Cambria Math"/>
                            <a:ea typeface="楷体_GB2312" pitchFamily="49" charset="-122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 sz="2800" b="0" i="0" baseline="0">
                            <a:solidFill>
                              <a:srgbClr val="FF0000"/>
                            </a:solidFill>
                            <a:latin typeface="Cambria Math"/>
                            <a:ea typeface="楷体_GB2312" pitchFamily="49" charset="-122"/>
                          </a:rPr>
                          <m:t>a</m:t>
                        </m:r>
                        <m:r>
                          <a:rPr lang="en-US" altLang="zh-CN" sz="2800" b="0" i="0" baseline="0">
                            <a:solidFill>
                              <a:srgbClr val="FF0000"/>
                            </a:solidFill>
                            <a:latin typeface="Cambria Math"/>
                            <a:ea typeface="楷体_GB2312" pitchFamily="49" charset="-122"/>
                          </a:rPr>
                          <m:t>+</m:t>
                        </m:r>
                        <m:r>
                          <m:rPr>
                            <m:sty m:val="p"/>
                          </m:rPr>
                          <a:rPr lang="en-US" altLang="zh-CN" sz="2800" b="0" i="0" baseline="0">
                            <a:solidFill>
                              <a:srgbClr val="FF0000"/>
                            </a:solidFill>
                            <a:latin typeface="Cambria Math"/>
                            <a:ea typeface="楷体_GB2312" pitchFamily="49" charset="-122"/>
                          </a:rPr>
                          <m:t>b</m:t>
                        </m:r>
                        <m:r>
                          <a:rPr lang="en-US" altLang="zh-CN" sz="2800" b="0" i="0" baseline="0">
                            <a:solidFill>
                              <a:srgbClr val="FF0000"/>
                            </a:solidFill>
                            <a:latin typeface="Cambria Math"/>
                            <a:ea typeface="楷体_GB2312" pitchFamily="49" charset="-122"/>
                          </a:rPr>
                          <m:t>+</m:t>
                        </m:r>
                        <m:r>
                          <m:rPr>
                            <m:sty m:val="p"/>
                          </m:rPr>
                          <a:rPr lang="en-US" altLang="zh-CN" sz="2800" b="0" i="0" baseline="0">
                            <a:solidFill>
                              <a:srgbClr val="FF0000"/>
                            </a:solidFill>
                            <a:latin typeface="Cambria Math"/>
                            <a:ea typeface="楷体_GB2312" pitchFamily="49" charset="-122"/>
                          </a:rPr>
                          <m:t>c</m:t>
                        </m:r>
                      </m:num>
                      <m:den>
                        <m:r>
                          <a:rPr lang="en-US" altLang="zh-CN" sz="2800" b="0" i="0" baseline="0">
                            <a:solidFill>
                              <a:srgbClr val="FF0000"/>
                            </a:solidFill>
                            <a:latin typeface="Cambria Math"/>
                            <a:ea typeface="楷体_GB2312" pitchFamily="49" charset="-122"/>
                          </a:rPr>
                          <m:t>2</m:t>
                        </m:r>
                      </m:den>
                    </m:f>
                  </m:oMath>
                </a14:m>
                <a:endParaRPr lang="zh-CN" altLang="en-US" sz="28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mc:Choice>
        <mc:Fallback xmlns=""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90976" y="2255566"/>
                <a:ext cx="1406154" cy="721544"/>
              </a:xfrm>
              <a:prstGeom prst="rect">
                <a:avLst/>
              </a:prstGeom>
              <a:blipFill rotWithShape="1">
                <a:blip r:embed="rId3"/>
                <a:stretch>
                  <a:fillRect b="-1016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6626" name="Picture 2" descr="C:\Documents and Settings\Administrator\桌面\新建文件夹 (4)\u=3708631940,4042606728&amp;fm=21&amp;gp=0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310100"/>
            <a:ext cx="1621237" cy="1791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7083659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07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07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07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07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307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307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ext Box 2"/>
          <p:cNvSpPr txBox="1">
            <a:spLocks noChangeArrowheads="1"/>
          </p:cNvSpPr>
          <p:nvPr/>
        </p:nvSpPr>
        <p:spPr bwMode="auto">
          <a:xfrm>
            <a:off x="628236" y="138874"/>
            <a:ext cx="136842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练习：</a:t>
            </a:r>
          </a:p>
        </p:txBody>
      </p:sp>
      <p:sp>
        <p:nvSpPr>
          <p:cNvPr id="28675" name="Text Box 3"/>
          <p:cNvSpPr txBox="1">
            <a:spLocks noChangeArrowheads="1"/>
          </p:cNvSpPr>
          <p:nvPr/>
        </p:nvSpPr>
        <p:spPr bwMode="auto">
          <a:xfrm>
            <a:off x="107504" y="722099"/>
            <a:ext cx="6623496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1.</a:t>
            </a:r>
            <a:r>
              <a:rPr lang="zh-CN" alt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就（</a:t>
            </a:r>
            <a:r>
              <a:rPr lang="en-US" altLang="zh-CN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）逻辑结构，说出它的算</a:t>
            </a:r>
          </a:p>
          <a:p>
            <a:pPr>
              <a:spcBef>
                <a:spcPct val="50000"/>
              </a:spcBef>
            </a:pPr>
            <a:r>
              <a:rPr lang="zh-CN" alt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法功能</a:t>
            </a:r>
          </a:p>
        </p:txBody>
      </p:sp>
      <p:grpSp>
        <p:nvGrpSpPr>
          <p:cNvPr id="28677" name="Group 5"/>
          <p:cNvGrpSpPr>
            <a:grpSpLocks/>
          </p:cNvGrpSpPr>
          <p:nvPr/>
        </p:nvGrpSpPr>
        <p:grpSpPr bwMode="auto">
          <a:xfrm>
            <a:off x="1312449" y="1662112"/>
            <a:ext cx="1582738" cy="2538413"/>
            <a:chOff x="2472" y="845"/>
            <a:chExt cx="997" cy="2132"/>
          </a:xfrm>
        </p:grpSpPr>
        <p:sp>
          <p:nvSpPr>
            <p:cNvPr id="28678" name="AutoShape 6"/>
            <p:cNvSpPr>
              <a:spLocks noChangeArrowheads="1"/>
            </p:cNvSpPr>
            <p:nvPr/>
          </p:nvSpPr>
          <p:spPr bwMode="auto">
            <a:xfrm>
              <a:off x="2653" y="845"/>
              <a:ext cx="726" cy="227"/>
            </a:xfrm>
            <a:prstGeom prst="flowChartAlternateProcess">
              <a:avLst/>
            </a:prstGeom>
            <a:solidFill>
              <a:schemeClr val="bg1"/>
            </a:solidFill>
            <a:ln w="9525">
              <a:solidFill>
                <a:schemeClr val="hlink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zh-CN" altLang="en-US" sz="2400" b="0">
                  <a:latin typeface="Times New Roman" panose="02020603050405020304" pitchFamily="18" charset="0"/>
                  <a:ea typeface="宋体" panose="02010600030101010101" pitchFamily="2" charset="-122"/>
                </a:rPr>
                <a:t>开始</a:t>
              </a:r>
            </a:p>
          </p:txBody>
        </p:sp>
        <p:sp>
          <p:nvSpPr>
            <p:cNvPr id="28679" name="AutoShape 7"/>
            <p:cNvSpPr>
              <a:spLocks noChangeArrowheads="1"/>
            </p:cNvSpPr>
            <p:nvPr/>
          </p:nvSpPr>
          <p:spPr bwMode="auto">
            <a:xfrm>
              <a:off x="2517" y="1299"/>
              <a:ext cx="952" cy="226"/>
            </a:xfrm>
            <a:prstGeom prst="flowChartInputOutput">
              <a:avLst/>
            </a:prstGeom>
            <a:solidFill>
              <a:schemeClr val="bg1"/>
            </a:solidFill>
            <a:ln w="9525">
              <a:solidFill>
                <a:schemeClr val="hlink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zh-CN" altLang="en-US" sz="2400" b="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输入</a:t>
              </a:r>
              <a:r>
                <a:rPr lang="en-US" altLang="zh-CN" sz="2400" b="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a</a:t>
              </a:r>
              <a:r>
                <a:rPr lang="zh-CN" altLang="en-US" sz="2400" b="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，</a:t>
              </a:r>
              <a:r>
                <a:rPr lang="en-US" altLang="zh-CN" sz="2400" b="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b</a:t>
              </a:r>
            </a:p>
          </p:txBody>
        </p:sp>
        <p:sp>
          <p:nvSpPr>
            <p:cNvPr id="28680" name="AutoShape 8"/>
            <p:cNvSpPr>
              <a:spLocks noChangeArrowheads="1"/>
            </p:cNvSpPr>
            <p:nvPr/>
          </p:nvSpPr>
          <p:spPr bwMode="auto">
            <a:xfrm>
              <a:off x="2652" y="2750"/>
              <a:ext cx="681" cy="227"/>
            </a:xfrm>
            <a:prstGeom prst="flowChartAlternateProcess">
              <a:avLst/>
            </a:prstGeom>
            <a:solidFill>
              <a:schemeClr val="bg1"/>
            </a:solidFill>
            <a:ln w="9525">
              <a:solidFill>
                <a:schemeClr val="hlink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zh-CN" altLang="en-US" sz="2400" b="0">
                  <a:latin typeface="Times New Roman" panose="02020603050405020304" pitchFamily="18" charset="0"/>
                  <a:ea typeface="宋体" panose="02010600030101010101" pitchFamily="2" charset="-122"/>
                </a:rPr>
                <a:t>结束</a:t>
              </a:r>
            </a:p>
          </p:txBody>
        </p:sp>
        <p:sp>
          <p:nvSpPr>
            <p:cNvPr id="28681" name="Rectangle 9"/>
            <p:cNvSpPr>
              <a:spLocks noChangeArrowheads="1"/>
            </p:cNvSpPr>
            <p:nvPr/>
          </p:nvSpPr>
          <p:spPr bwMode="auto">
            <a:xfrm>
              <a:off x="2472" y="1798"/>
              <a:ext cx="997" cy="272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hlink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altLang="zh-CN" sz="2400" b="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sum=</a:t>
              </a:r>
              <a:r>
                <a:rPr lang="en-US" altLang="zh-CN" sz="2400" b="0" i="1" dirty="0" err="1">
                  <a:latin typeface="Times New Roman" panose="02020603050405020304" pitchFamily="18" charset="0"/>
                  <a:ea typeface="宋体" panose="02010600030101010101" pitchFamily="2" charset="-122"/>
                </a:rPr>
                <a:t>a</a:t>
              </a:r>
              <a:r>
                <a:rPr lang="en-US" altLang="zh-CN" sz="2400" b="0" dirty="0" err="1">
                  <a:latin typeface="Times New Roman" panose="02020603050405020304" pitchFamily="18" charset="0"/>
                  <a:ea typeface="宋体" panose="02010600030101010101" pitchFamily="2" charset="-122"/>
                </a:rPr>
                <a:t>+</a:t>
              </a:r>
              <a:r>
                <a:rPr lang="en-US" altLang="zh-CN" sz="2400" b="0" i="1" dirty="0" err="1">
                  <a:latin typeface="Times New Roman" panose="02020603050405020304" pitchFamily="18" charset="0"/>
                  <a:ea typeface="宋体" panose="02010600030101010101" pitchFamily="2" charset="-122"/>
                </a:rPr>
                <a:t>b</a:t>
              </a:r>
              <a:endParaRPr lang="en-US" altLang="zh-CN" sz="2400" b="0" i="1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8682" name="AutoShape 10"/>
            <p:cNvSpPr>
              <a:spLocks noChangeArrowheads="1"/>
            </p:cNvSpPr>
            <p:nvPr/>
          </p:nvSpPr>
          <p:spPr bwMode="auto">
            <a:xfrm>
              <a:off x="2517" y="2251"/>
              <a:ext cx="908" cy="227"/>
            </a:xfrm>
            <a:prstGeom prst="flowChartInputOutput">
              <a:avLst/>
            </a:prstGeom>
            <a:solidFill>
              <a:schemeClr val="bg1"/>
            </a:solidFill>
            <a:ln w="9525">
              <a:solidFill>
                <a:schemeClr val="hlink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zh-CN" altLang="en-US" sz="2400" b="0">
                  <a:latin typeface="Times New Roman" panose="02020603050405020304" pitchFamily="18" charset="0"/>
                  <a:ea typeface="宋体" panose="02010600030101010101" pitchFamily="2" charset="-122"/>
                </a:rPr>
                <a:t>输出</a:t>
              </a:r>
              <a:r>
                <a:rPr lang="en-US" altLang="zh-CN" sz="2400" b="0">
                  <a:latin typeface="Times New Roman" panose="02020603050405020304" pitchFamily="18" charset="0"/>
                  <a:ea typeface="宋体" panose="02010600030101010101" pitchFamily="2" charset="-122"/>
                </a:rPr>
                <a:t>sum</a:t>
              </a:r>
            </a:p>
          </p:txBody>
        </p:sp>
        <p:sp>
          <p:nvSpPr>
            <p:cNvPr id="28683" name="Line 11"/>
            <p:cNvSpPr>
              <a:spLocks noChangeShapeType="1"/>
            </p:cNvSpPr>
            <p:nvPr/>
          </p:nvSpPr>
          <p:spPr bwMode="auto">
            <a:xfrm>
              <a:off x="3016" y="1072"/>
              <a:ext cx="0" cy="227"/>
            </a:xfrm>
            <a:prstGeom prst="line">
              <a:avLst/>
            </a:prstGeom>
            <a:noFill/>
            <a:ln w="9525">
              <a:solidFill>
                <a:schemeClr val="hlink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8684" name="Line 12"/>
            <p:cNvSpPr>
              <a:spLocks noChangeShapeType="1"/>
            </p:cNvSpPr>
            <p:nvPr/>
          </p:nvSpPr>
          <p:spPr bwMode="auto">
            <a:xfrm>
              <a:off x="3016" y="1525"/>
              <a:ext cx="0" cy="273"/>
            </a:xfrm>
            <a:prstGeom prst="line">
              <a:avLst/>
            </a:prstGeom>
            <a:noFill/>
            <a:ln w="9525">
              <a:solidFill>
                <a:schemeClr val="hlink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8685" name="Line 13"/>
            <p:cNvSpPr>
              <a:spLocks noChangeShapeType="1"/>
            </p:cNvSpPr>
            <p:nvPr/>
          </p:nvSpPr>
          <p:spPr bwMode="auto">
            <a:xfrm>
              <a:off x="3016" y="2070"/>
              <a:ext cx="0" cy="181"/>
            </a:xfrm>
            <a:prstGeom prst="line">
              <a:avLst/>
            </a:prstGeom>
            <a:noFill/>
            <a:ln w="9525">
              <a:solidFill>
                <a:schemeClr val="hlink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8686" name="Line 14"/>
            <p:cNvSpPr>
              <a:spLocks noChangeShapeType="1"/>
            </p:cNvSpPr>
            <p:nvPr/>
          </p:nvSpPr>
          <p:spPr bwMode="auto">
            <a:xfrm>
              <a:off x="3016" y="2478"/>
              <a:ext cx="0" cy="272"/>
            </a:xfrm>
            <a:prstGeom prst="line">
              <a:avLst/>
            </a:prstGeom>
            <a:noFill/>
            <a:ln w="9525">
              <a:solidFill>
                <a:schemeClr val="hlink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sp>
        <p:nvSpPr>
          <p:cNvPr id="28707" name="Text Box 35"/>
          <p:cNvSpPr txBox="1">
            <a:spLocks noChangeArrowheads="1"/>
          </p:cNvSpPr>
          <p:nvPr/>
        </p:nvSpPr>
        <p:spPr bwMode="auto">
          <a:xfrm>
            <a:off x="4932040" y="369707"/>
            <a:ext cx="4895527" cy="1323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b="0" dirty="0">
                <a:latin typeface="Times New Roman" panose="02020603050405020304" pitchFamily="18" charset="0"/>
                <a:ea typeface="宋体" panose="02010600030101010101" pitchFamily="2" charset="-122"/>
              </a:rPr>
              <a:t>2.</a:t>
            </a:r>
            <a:r>
              <a:rPr lang="zh-CN" altLang="en-US" sz="2000" b="0" dirty="0">
                <a:latin typeface="Times New Roman" panose="02020603050405020304" pitchFamily="18" charset="0"/>
                <a:ea typeface="宋体" panose="02010600030101010101" pitchFamily="2" charset="-122"/>
              </a:rPr>
              <a:t>已知梯形上底为</a:t>
            </a:r>
            <a:r>
              <a:rPr lang="en-US" altLang="zh-CN" sz="2000" b="0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2000" b="0" dirty="0">
                <a:latin typeface="Times New Roman" panose="02020603050405020304" pitchFamily="18" charset="0"/>
                <a:ea typeface="宋体" panose="02010600030101010101" pitchFamily="2" charset="-122"/>
              </a:rPr>
              <a:t>，下底为</a:t>
            </a:r>
            <a:r>
              <a:rPr lang="en-US" altLang="zh-CN" sz="2000" b="0" dirty="0"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zh-CN" altLang="en-US" sz="2000" b="0" dirty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</a:p>
          <a:p>
            <a:pPr>
              <a:spcBef>
                <a:spcPct val="50000"/>
              </a:spcBef>
            </a:pPr>
            <a:r>
              <a:rPr lang="zh-CN" altLang="en-US" sz="2000" b="0" dirty="0">
                <a:latin typeface="Times New Roman" panose="02020603050405020304" pitchFamily="18" charset="0"/>
                <a:ea typeface="宋体" panose="02010600030101010101" pitchFamily="2" charset="-122"/>
              </a:rPr>
              <a:t>高为</a:t>
            </a:r>
            <a:r>
              <a:rPr lang="en-US" altLang="zh-CN" sz="2000" b="0" dirty="0">
                <a:latin typeface="Times New Roman" panose="02020603050405020304" pitchFamily="18" charset="0"/>
                <a:ea typeface="宋体" panose="02010600030101010101" pitchFamily="2" charset="-122"/>
              </a:rPr>
              <a:t>5</a:t>
            </a:r>
            <a:r>
              <a:rPr lang="zh-CN" altLang="en-US" sz="2000" b="0" dirty="0">
                <a:latin typeface="Times New Roman" panose="02020603050405020304" pitchFamily="18" charset="0"/>
                <a:ea typeface="宋体" panose="02010600030101010101" pitchFamily="2" charset="-122"/>
              </a:rPr>
              <a:t>，求其面积，设计出该</a:t>
            </a:r>
          </a:p>
          <a:p>
            <a:pPr>
              <a:spcBef>
                <a:spcPct val="50000"/>
              </a:spcBef>
            </a:pPr>
            <a:r>
              <a:rPr lang="zh-CN" altLang="en-US" sz="2000" b="0" dirty="0">
                <a:latin typeface="Times New Roman" panose="02020603050405020304" pitchFamily="18" charset="0"/>
                <a:ea typeface="宋体" panose="02010600030101010101" pitchFamily="2" charset="-122"/>
              </a:rPr>
              <a:t>问题的流程图．</a:t>
            </a:r>
          </a:p>
        </p:txBody>
      </p:sp>
      <p:sp>
        <p:nvSpPr>
          <p:cNvPr id="28708" name="AutoShape 36"/>
          <p:cNvSpPr>
            <a:spLocks noChangeArrowheads="1"/>
          </p:cNvSpPr>
          <p:nvPr/>
        </p:nvSpPr>
        <p:spPr bwMode="auto">
          <a:xfrm>
            <a:off x="5729288" y="1659712"/>
            <a:ext cx="1110889" cy="407808"/>
          </a:xfrm>
          <a:prstGeom prst="flowChartAlternateProcess">
            <a:avLst/>
          </a:prstGeom>
          <a:solidFill>
            <a:schemeClr val="bg1"/>
          </a:solidFill>
          <a:ln w="9525">
            <a:solidFill>
              <a:schemeClr val="hlink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开始</a:t>
            </a:r>
          </a:p>
        </p:txBody>
      </p:sp>
      <p:sp>
        <p:nvSpPr>
          <p:cNvPr id="28709" name="Line 37"/>
          <p:cNvSpPr>
            <a:spLocks noChangeShapeType="1"/>
          </p:cNvSpPr>
          <p:nvPr/>
        </p:nvSpPr>
        <p:spPr bwMode="auto">
          <a:xfrm>
            <a:off x="4800600" y="1028700"/>
            <a:ext cx="0" cy="31861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8710" name="Rectangle 38"/>
          <p:cNvSpPr>
            <a:spLocks noChangeArrowheads="1"/>
          </p:cNvSpPr>
          <p:nvPr/>
        </p:nvSpPr>
        <p:spPr bwMode="auto">
          <a:xfrm>
            <a:off x="5292080" y="2337604"/>
            <a:ext cx="2447925" cy="432197"/>
          </a:xfrm>
          <a:prstGeom prst="rect">
            <a:avLst/>
          </a:prstGeom>
          <a:solidFill>
            <a:schemeClr val="bg1"/>
          </a:solidFill>
          <a:ln w="9525">
            <a:solidFill>
              <a:schemeClr val="hlink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zh-CN" sz="2400" b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aphicFrame>
        <p:nvGraphicFramePr>
          <p:cNvPr id="28711" name="Object 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24326213"/>
              </p:ext>
            </p:extLst>
          </p:nvPr>
        </p:nvGraphicFramePr>
        <p:xfrm>
          <a:off x="5326088" y="2425513"/>
          <a:ext cx="2435225" cy="347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71" name="Equation" r:id="rId3" imgW="1066680" imgH="203040" progId="Equation.DSMT4">
                  <p:embed/>
                </p:oleObj>
              </mc:Choice>
              <mc:Fallback>
                <p:oleObj name="Equation" r:id="rId3" imgW="1066680" imgH="2030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26088" y="2425513"/>
                        <a:ext cx="2435225" cy="3476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712" name="Rectangle 40"/>
          <p:cNvSpPr>
            <a:spLocks noChangeArrowheads="1"/>
          </p:cNvSpPr>
          <p:nvPr/>
        </p:nvSpPr>
        <p:spPr bwMode="auto">
          <a:xfrm>
            <a:off x="5441950" y="3123009"/>
            <a:ext cx="2447925" cy="540544"/>
          </a:xfrm>
          <a:prstGeom prst="rect">
            <a:avLst/>
          </a:prstGeom>
          <a:solidFill>
            <a:schemeClr val="bg1"/>
          </a:solidFill>
          <a:ln w="9525">
            <a:solidFill>
              <a:schemeClr val="hlink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zh-CN" sz="2400" b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aphicFrame>
        <p:nvGraphicFramePr>
          <p:cNvPr id="28713" name="Object 4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76916111"/>
              </p:ext>
            </p:extLst>
          </p:nvPr>
        </p:nvGraphicFramePr>
        <p:xfrm>
          <a:off x="5717382" y="3048000"/>
          <a:ext cx="1897062" cy="55840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72" name="公式" r:id="rId5" imgW="888840" imgH="393480" progId="Equation.3">
                  <p:embed/>
                </p:oleObj>
              </mc:Choice>
              <mc:Fallback>
                <p:oleObj name="公式" r:id="rId5" imgW="88884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17382" y="3048000"/>
                        <a:ext cx="1897062" cy="55840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8714" name="Group 42"/>
          <p:cNvGrpSpPr>
            <a:grpSpLocks/>
          </p:cNvGrpSpPr>
          <p:nvPr/>
        </p:nvGrpSpPr>
        <p:grpSpPr bwMode="auto">
          <a:xfrm>
            <a:off x="5303740" y="4008611"/>
            <a:ext cx="1866204" cy="465535"/>
            <a:chOff x="4332" y="2886"/>
            <a:chExt cx="1043" cy="391"/>
          </a:xfrm>
        </p:grpSpPr>
        <p:sp>
          <p:nvSpPr>
            <p:cNvPr id="28715" name="AutoShape 43"/>
            <p:cNvSpPr>
              <a:spLocks noChangeArrowheads="1"/>
            </p:cNvSpPr>
            <p:nvPr/>
          </p:nvSpPr>
          <p:spPr bwMode="auto">
            <a:xfrm>
              <a:off x="4332" y="2886"/>
              <a:ext cx="1043" cy="317"/>
            </a:xfrm>
            <a:prstGeom prst="flowChartInputOutput">
              <a:avLst/>
            </a:prstGeom>
            <a:solidFill>
              <a:schemeClr val="bg1"/>
            </a:solidFill>
            <a:ln w="9525">
              <a:solidFill>
                <a:schemeClr val="hlink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zh-CN" altLang="en-US" sz="2400" b="0">
                  <a:latin typeface="Times New Roman" panose="02020603050405020304" pitchFamily="18" charset="0"/>
                  <a:ea typeface="宋体" panose="02010600030101010101" pitchFamily="2" charset="-122"/>
                </a:rPr>
                <a:t>输出</a:t>
              </a:r>
            </a:p>
          </p:txBody>
        </p:sp>
        <p:sp>
          <p:nvSpPr>
            <p:cNvPr id="28716" name="Text Box 44"/>
            <p:cNvSpPr txBox="1">
              <a:spLocks noChangeArrowheads="1"/>
            </p:cNvSpPr>
            <p:nvPr/>
          </p:nvSpPr>
          <p:spPr bwMode="auto">
            <a:xfrm>
              <a:off x="4909" y="2889"/>
              <a:ext cx="103" cy="3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endParaRPr lang="zh-CN" altLang="zh-CN" sz="2400" b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graphicFrame>
          <p:nvGraphicFramePr>
            <p:cNvPr id="28717" name="Object 45"/>
            <p:cNvGraphicFramePr>
              <a:graphicFrameLocks noChangeAspect="1"/>
            </p:cNvGraphicFramePr>
            <p:nvPr/>
          </p:nvGraphicFramePr>
          <p:xfrm>
            <a:off x="4967" y="2886"/>
            <a:ext cx="249" cy="31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173" name="公式" r:id="rId7" imgW="139680" imgH="177480" progId="Equation.3">
                    <p:embed/>
                  </p:oleObj>
                </mc:Choice>
                <mc:Fallback>
                  <p:oleObj name="公式" r:id="rId7" imgW="139680" imgH="177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967" y="2886"/>
                          <a:ext cx="249" cy="317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28718" name="AutoShape 46"/>
          <p:cNvSpPr>
            <a:spLocks noChangeArrowheads="1"/>
          </p:cNvSpPr>
          <p:nvPr/>
        </p:nvSpPr>
        <p:spPr bwMode="auto">
          <a:xfrm>
            <a:off x="5832115" y="4677166"/>
            <a:ext cx="1008062" cy="323850"/>
          </a:xfrm>
          <a:prstGeom prst="flowChartAlternateProcess">
            <a:avLst/>
          </a:prstGeom>
          <a:solidFill>
            <a:schemeClr val="bg1"/>
          </a:solidFill>
          <a:ln w="9525">
            <a:solidFill>
              <a:schemeClr val="hlink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结束</a:t>
            </a:r>
          </a:p>
        </p:txBody>
      </p:sp>
      <p:sp>
        <p:nvSpPr>
          <p:cNvPr id="28719" name="Line 47"/>
          <p:cNvSpPr>
            <a:spLocks noChangeShapeType="1"/>
          </p:cNvSpPr>
          <p:nvPr/>
        </p:nvSpPr>
        <p:spPr bwMode="auto">
          <a:xfrm>
            <a:off x="6305551" y="2012564"/>
            <a:ext cx="0" cy="325040"/>
          </a:xfrm>
          <a:prstGeom prst="line">
            <a:avLst/>
          </a:prstGeom>
          <a:noFill/>
          <a:ln w="9525">
            <a:solidFill>
              <a:schemeClr val="hlink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8720" name="Line 48"/>
          <p:cNvSpPr>
            <a:spLocks noChangeShapeType="1"/>
          </p:cNvSpPr>
          <p:nvPr/>
        </p:nvSpPr>
        <p:spPr bwMode="auto">
          <a:xfrm>
            <a:off x="6336146" y="2796778"/>
            <a:ext cx="0" cy="325041"/>
          </a:xfrm>
          <a:prstGeom prst="line">
            <a:avLst/>
          </a:prstGeom>
          <a:noFill/>
          <a:ln w="9525">
            <a:solidFill>
              <a:schemeClr val="hlink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8721" name="Line 49"/>
          <p:cNvSpPr>
            <a:spLocks noChangeShapeType="1"/>
          </p:cNvSpPr>
          <p:nvPr/>
        </p:nvSpPr>
        <p:spPr bwMode="auto">
          <a:xfrm>
            <a:off x="6311401" y="3686770"/>
            <a:ext cx="0" cy="323850"/>
          </a:xfrm>
          <a:prstGeom prst="line">
            <a:avLst/>
          </a:prstGeom>
          <a:noFill/>
          <a:ln w="9525">
            <a:solidFill>
              <a:schemeClr val="hlink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8722" name="Line 50"/>
          <p:cNvSpPr>
            <a:spLocks noChangeShapeType="1"/>
          </p:cNvSpPr>
          <p:nvPr/>
        </p:nvSpPr>
        <p:spPr bwMode="auto">
          <a:xfrm>
            <a:off x="6316944" y="4343400"/>
            <a:ext cx="0" cy="323850"/>
          </a:xfrm>
          <a:prstGeom prst="line">
            <a:avLst/>
          </a:prstGeom>
          <a:noFill/>
          <a:ln w="9525">
            <a:solidFill>
              <a:schemeClr val="hlink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8723" name="Text Box 51"/>
          <p:cNvSpPr txBox="1">
            <a:spLocks noChangeArrowheads="1"/>
          </p:cNvSpPr>
          <p:nvPr/>
        </p:nvSpPr>
        <p:spPr bwMode="auto">
          <a:xfrm>
            <a:off x="457200" y="4343400"/>
            <a:ext cx="44196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答案：</a:t>
            </a:r>
            <a:r>
              <a:rPr lang="zh-CN" altLang="en-US" sz="2400">
                <a:solidFill>
                  <a:srgbClr val="0066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Wingdings" pitchFamily="2" charset="2"/>
              </a:rPr>
              <a:t>（</a:t>
            </a:r>
            <a:r>
              <a:rPr lang="en-US" altLang="zh-CN" sz="2400">
                <a:solidFill>
                  <a:srgbClr val="0066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Wingdings" pitchFamily="2" charset="2"/>
              </a:rPr>
              <a:t>1</a:t>
            </a:r>
            <a:r>
              <a:rPr lang="zh-CN" altLang="en-US" sz="2400">
                <a:solidFill>
                  <a:srgbClr val="0066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Wingdings" pitchFamily="2" charset="2"/>
              </a:rPr>
              <a:t>）</a:t>
            </a:r>
            <a:r>
              <a:rPr lang="zh-CN" altLang="en-US" sz="2400">
                <a:solidFill>
                  <a:srgbClr val="0066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求两个数的和</a:t>
            </a:r>
          </a:p>
        </p:txBody>
      </p:sp>
    </p:spTree>
    <p:extLst>
      <p:ext uri="{BB962C8B-B14F-4D97-AF65-F5344CB8AC3E}">
        <p14:creationId xmlns:p14="http://schemas.microsoft.com/office/powerpoint/2010/main" val="1530307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8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8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7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0" fill="hold"/>
                                        <p:tgtEl>
                                          <p:spTgt spid="287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0" fill="hold"/>
                                        <p:tgtEl>
                                          <p:spTgt spid="287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87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7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0" fill="hold"/>
                                        <p:tgtEl>
                                          <p:spTgt spid="287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0" fill="hold"/>
                                        <p:tgtEl>
                                          <p:spTgt spid="287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287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7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0" fill="hold"/>
                                        <p:tgtEl>
                                          <p:spTgt spid="287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0" fill="hold"/>
                                        <p:tgtEl>
                                          <p:spTgt spid="287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2000"/>
                                        <p:tgtEl>
                                          <p:spTgt spid="287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8711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287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7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0" fill="hold"/>
                                        <p:tgtEl>
                                          <p:spTgt spid="287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0" fill="hold"/>
                                        <p:tgtEl>
                                          <p:spTgt spid="287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5" dur="500"/>
                                        <p:tgtEl>
                                          <p:spTgt spid="287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8713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287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7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0" fill="hold"/>
                                        <p:tgtEl>
                                          <p:spTgt spid="287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0" fill="hold"/>
                                        <p:tgtEl>
                                          <p:spTgt spid="287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 nodeType="clickPar">
                      <p:stCondLst>
                        <p:cond delay="indefinite"/>
                      </p:stCondLst>
                      <p:childTnLst>
                        <p:par>
                          <p:cTn id="7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1" dur="500"/>
                                        <p:tgtEl>
                                          <p:spTgt spid="28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 nodeType="clickPar">
                      <p:stCondLst>
                        <p:cond delay="indefinite"/>
                      </p:stCondLst>
                      <p:childTnLst>
                        <p:par>
                          <p:cTn id="8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4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0" fill="hold"/>
                                        <p:tgtEl>
                                          <p:spTgt spid="287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0" fill="hold"/>
                                        <p:tgtEl>
                                          <p:spTgt spid="287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5" grpId="0" autoUpdateAnimBg="0"/>
      <p:bldP spid="28707" grpId="0" autoUpdateAnimBg="0"/>
      <p:bldP spid="28708" grpId="0" animBg="1" autoUpdateAnimBg="0"/>
      <p:bldP spid="28709" grpId="0" animBg="1"/>
      <p:bldP spid="28710" grpId="0" animBg="1" autoUpdateAnimBg="0"/>
      <p:bldP spid="28712" grpId="0" animBg="1" autoUpdateAnimBg="0"/>
      <p:bldP spid="28718" grpId="0" animBg="1" autoUpdateAnimBg="0"/>
      <p:bldP spid="28719" grpId="0" animBg="1"/>
      <p:bldP spid="28720" grpId="0" animBg="1"/>
      <p:bldP spid="28721" grpId="0" animBg="1"/>
      <p:bldP spid="28722" grpId="0" animBg="1"/>
      <p:bldP spid="28723" grpId="0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Text Box 4"/>
          <p:cNvSpPr txBox="1">
            <a:spLocks noChangeArrowheads="1"/>
          </p:cNvSpPr>
          <p:nvPr/>
        </p:nvSpPr>
        <p:spPr bwMode="auto">
          <a:xfrm>
            <a:off x="0" y="0"/>
            <a:ext cx="9144000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r>
              <a:rPr lang="zh-CN" altLang="en-US" sz="2400" dirty="0" smtClean="0">
                <a:solidFill>
                  <a:srgbClr val="FF0000"/>
                </a:solidFill>
                <a:latin typeface="宋体" pitchFamily="2" charset="-122"/>
              </a:rPr>
              <a:t>例</a:t>
            </a:r>
            <a:r>
              <a:rPr lang="en-US" altLang="zh-CN" sz="2400" dirty="0">
                <a:solidFill>
                  <a:srgbClr val="FF0000"/>
                </a:solidFill>
                <a:latin typeface="宋体" pitchFamily="2" charset="-122"/>
              </a:rPr>
              <a:t>3 </a:t>
            </a:r>
            <a:r>
              <a:rPr lang="zh-CN" altLang="en-US" sz="2400" dirty="0">
                <a:solidFill>
                  <a:srgbClr val="FF0000"/>
                </a:solidFill>
                <a:latin typeface="宋体" pitchFamily="2" charset="-122"/>
              </a:rPr>
              <a:t>已知下图是“求一个正奇数的平方加</a:t>
            </a:r>
            <a:r>
              <a:rPr lang="en-US" altLang="zh-CN" sz="2400" dirty="0">
                <a:solidFill>
                  <a:srgbClr val="FF0000"/>
                </a:solidFill>
                <a:latin typeface="宋体" pitchFamily="2" charset="-122"/>
              </a:rPr>
              <a:t>5</a:t>
            </a:r>
            <a:r>
              <a:rPr lang="zh-CN" altLang="en-US" sz="2400" dirty="0">
                <a:solidFill>
                  <a:srgbClr val="FF0000"/>
                </a:solidFill>
                <a:latin typeface="宋体" pitchFamily="2" charset="-122"/>
              </a:rPr>
              <a:t>的值”的程序框图，若输出的数是</a:t>
            </a:r>
            <a:r>
              <a:rPr lang="en-US" altLang="zh-CN" sz="2400" dirty="0">
                <a:solidFill>
                  <a:srgbClr val="FF0000"/>
                </a:solidFill>
                <a:latin typeface="宋体" pitchFamily="2" charset="-122"/>
              </a:rPr>
              <a:t>30</a:t>
            </a:r>
            <a:r>
              <a:rPr lang="zh-CN" altLang="en-US" sz="2400" dirty="0">
                <a:solidFill>
                  <a:srgbClr val="FF0000"/>
                </a:solidFill>
                <a:latin typeface="宋体" pitchFamily="2" charset="-122"/>
              </a:rPr>
              <a:t>，求输入的数</a:t>
            </a:r>
            <a:r>
              <a:rPr lang="en-US" altLang="zh-CN" sz="2400" i="1" dirty="0">
                <a:solidFill>
                  <a:srgbClr val="FF0000"/>
                </a:solidFill>
                <a:latin typeface="+mn-lt"/>
              </a:rPr>
              <a:t>n</a:t>
            </a:r>
            <a:r>
              <a:rPr lang="zh-CN" altLang="en-US" sz="2400" dirty="0">
                <a:solidFill>
                  <a:srgbClr val="FF0000"/>
                </a:solidFill>
                <a:latin typeface="宋体" pitchFamily="2" charset="-122"/>
              </a:rPr>
              <a:t>的值</a:t>
            </a:r>
            <a:r>
              <a:rPr lang="en-US" altLang="zh-CN" sz="2400" dirty="0">
                <a:solidFill>
                  <a:srgbClr val="FF0000"/>
                </a:solidFill>
                <a:latin typeface="宋体" pitchFamily="2" charset="-122"/>
              </a:rPr>
              <a:t>.</a:t>
            </a:r>
          </a:p>
        </p:txBody>
      </p:sp>
      <p:grpSp>
        <p:nvGrpSpPr>
          <p:cNvPr id="63491" name="Group 23"/>
          <p:cNvGrpSpPr>
            <a:grpSpLocks/>
          </p:cNvGrpSpPr>
          <p:nvPr/>
        </p:nvGrpSpPr>
        <p:grpSpPr bwMode="auto">
          <a:xfrm>
            <a:off x="2987676" y="995363"/>
            <a:ext cx="3687763" cy="4083844"/>
            <a:chOff x="1872" y="890"/>
            <a:chExt cx="2323" cy="3430"/>
          </a:xfrm>
        </p:grpSpPr>
        <p:sp>
          <p:nvSpPr>
            <p:cNvPr id="63492" name="AutoShape 6"/>
            <p:cNvSpPr>
              <a:spLocks noChangeArrowheads="1"/>
            </p:cNvSpPr>
            <p:nvPr/>
          </p:nvSpPr>
          <p:spPr bwMode="auto">
            <a:xfrm>
              <a:off x="2591" y="890"/>
              <a:ext cx="1002" cy="364"/>
            </a:xfrm>
            <a:prstGeom prst="roundRect">
              <a:avLst>
                <a:gd name="adj" fmla="val 16667"/>
              </a:avLst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 sz="4000" b="0"/>
            </a:p>
          </p:txBody>
        </p:sp>
        <p:sp>
          <p:nvSpPr>
            <p:cNvPr id="63493" name="AutoShape 7"/>
            <p:cNvSpPr>
              <a:spLocks noChangeArrowheads="1"/>
            </p:cNvSpPr>
            <p:nvPr/>
          </p:nvSpPr>
          <p:spPr bwMode="auto">
            <a:xfrm>
              <a:off x="1989" y="3315"/>
              <a:ext cx="2206" cy="364"/>
            </a:xfrm>
            <a:prstGeom prst="parallelogram">
              <a:avLst>
                <a:gd name="adj" fmla="val 151511"/>
              </a:avLst>
            </a:prstGeom>
            <a:noFill/>
            <a:ln w="28575" algn="ctr">
              <a:solidFill>
                <a:srgbClr val="66FF33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 sz="4000" b="0"/>
            </a:p>
          </p:txBody>
        </p:sp>
        <p:sp>
          <p:nvSpPr>
            <p:cNvPr id="63494" name="Rectangle 8"/>
            <p:cNvSpPr>
              <a:spLocks noChangeArrowheads="1"/>
            </p:cNvSpPr>
            <p:nvPr/>
          </p:nvSpPr>
          <p:spPr bwMode="auto">
            <a:xfrm>
              <a:off x="2290" y="2742"/>
              <a:ext cx="1604" cy="289"/>
            </a:xfrm>
            <a:prstGeom prst="rect">
              <a:avLst/>
            </a:prstGeom>
            <a:noFill/>
            <a:ln w="28575" algn="ctr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 sz="4000" b="0"/>
            </a:p>
          </p:txBody>
        </p:sp>
        <p:sp>
          <p:nvSpPr>
            <p:cNvPr id="63495" name="Line 9"/>
            <p:cNvSpPr>
              <a:spLocks noChangeShapeType="1"/>
            </p:cNvSpPr>
            <p:nvPr/>
          </p:nvSpPr>
          <p:spPr bwMode="auto">
            <a:xfrm>
              <a:off x="3075" y="1860"/>
              <a:ext cx="3" cy="281"/>
            </a:xfrm>
            <a:prstGeom prst="line">
              <a:avLst/>
            </a:prstGeom>
            <a:noFill/>
            <a:ln w="28575">
              <a:solidFill>
                <a:srgbClr val="000099"/>
              </a:solidFill>
              <a:round/>
              <a:headEnd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496" name="Text Box 10"/>
            <p:cNvSpPr txBox="1">
              <a:spLocks noChangeArrowheads="1"/>
            </p:cNvSpPr>
            <p:nvPr/>
          </p:nvSpPr>
          <p:spPr bwMode="auto">
            <a:xfrm>
              <a:off x="2810" y="890"/>
              <a:ext cx="750" cy="36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just"/>
              <a:r>
                <a:rPr lang="zh-CN" altLang="en-US" sz="2000" dirty="0">
                  <a:latin typeface="Times New Roman" pitchFamily="18" charset="0"/>
                </a:rPr>
                <a:t>开始</a:t>
              </a:r>
              <a:endParaRPr lang="zh-CN" altLang="en-US" sz="2000" dirty="0"/>
            </a:p>
          </p:txBody>
        </p:sp>
        <p:sp>
          <p:nvSpPr>
            <p:cNvPr id="63497" name="Text Box 11"/>
            <p:cNvSpPr txBox="1">
              <a:spLocks noChangeArrowheads="1"/>
            </p:cNvSpPr>
            <p:nvPr/>
          </p:nvSpPr>
          <p:spPr bwMode="auto">
            <a:xfrm>
              <a:off x="2853" y="3956"/>
              <a:ext cx="680" cy="36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just"/>
              <a:r>
                <a:rPr lang="zh-CN" altLang="en-US" sz="2000" dirty="0">
                  <a:latin typeface="Times New Roman" pitchFamily="18" charset="0"/>
                </a:rPr>
                <a:t>结束</a:t>
              </a:r>
              <a:endParaRPr lang="zh-CN" altLang="en-US" sz="2000" dirty="0"/>
            </a:p>
          </p:txBody>
        </p:sp>
        <p:sp>
          <p:nvSpPr>
            <p:cNvPr id="63498" name="Text Box 12"/>
            <p:cNvSpPr txBox="1">
              <a:spLocks noChangeArrowheads="1"/>
            </p:cNvSpPr>
            <p:nvPr/>
          </p:nvSpPr>
          <p:spPr bwMode="auto">
            <a:xfrm>
              <a:off x="2290" y="1525"/>
              <a:ext cx="1543" cy="36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just"/>
              <a:r>
                <a:rPr lang="zh-CN" altLang="en-US" sz="2000" dirty="0" smtClean="0">
                  <a:latin typeface="Times New Roman" pitchFamily="18" charset="0"/>
                </a:rPr>
                <a:t>       输入</a:t>
              </a:r>
              <a:r>
                <a:rPr lang="zh-CN" altLang="en-US" sz="2000" dirty="0">
                  <a:latin typeface="Times New Roman" pitchFamily="18" charset="0"/>
                </a:rPr>
                <a:t>正整数</a:t>
              </a:r>
              <a:r>
                <a:rPr lang="en-US" altLang="zh-CN" sz="2000" i="1" dirty="0">
                  <a:latin typeface="Times New Roman" pitchFamily="18" charset="0"/>
                </a:rPr>
                <a:t>n</a:t>
              </a:r>
              <a:endParaRPr lang="en-US" altLang="zh-CN" sz="2000" i="1" dirty="0"/>
            </a:p>
          </p:txBody>
        </p:sp>
        <p:sp>
          <p:nvSpPr>
            <p:cNvPr id="63499" name="Text Box 13"/>
            <p:cNvSpPr txBox="1">
              <a:spLocks noChangeArrowheads="1"/>
            </p:cNvSpPr>
            <p:nvPr/>
          </p:nvSpPr>
          <p:spPr bwMode="auto">
            <a:xfrm>
              <a:off x="2744" y="3339"/>
              <a:ext cx="984" cy="36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just"/>
              <a:r>
                <a:rPr lang="zh-CN" altLang="en-US" sz="2000" dirty="0">
                  <a:latin typeface="Times New Roman" pitchFamily="18" charset="0"/>
                </a:rPr>
                <a:t>输出</a:t>
              </a:r>
              <a:r>
                <a:rPr lang="en-US" altLang="zh-CN" sz="2000" i="1" dirty="0">
                  <a:latin typeface="Times New Roman" pitchFamily="18" charset="0"/>
                </a:rPr>
                <a:t>y</a:t>
              </a:r>
              <a:endParaRPr lang="en-US" altLang="zh-CN" sz="2000" i="1" dirty="0"/>
            </a:p>
          </p:txBody>
        </p:sp>
        <p:sp>
          <p:nvSpPr>
            <p:cNvPr id="63500" name="AutoShape 14"/>
            <p:cNvSpPr>
              <a:spLocks noChangeArrowheads="1"/>
            </p:cNvSpPr>
            <p:nvPr/>
          </p:nvSpPr>
          <p:spPr bwMode="auto">
            <a:xfrm>
              <a:off x="2607" y="3950"/>
              <a:ext cx="1003" cy="363"/>
            </a:xfrm>
            <a:prstGeom prst="roundRect">
              <a:avLst>
                <a:gd name="adj" fmla="val 16667"/>
              </a:avLst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 sz="4000" b="0"/>
            </a:p>
          </p:txBody>
        </p:sp>
        <p:sp>
          <p:nvSpPr>
            <p:cNvPr id="63501" name="AutoShape 15"/>
            <p:cNvSpPr>
              <a:spLocks noChangeArrowheads="1"/>
            </p:cNvSpPr>
            <p:nvPr/>
          </p:nvSpPr>
          <p:spPr bwMode="auto">
            <a:xfrm>
              <a:off x="1872" y="1531"/>
              <a:ext cx="2223" cy="329"/>
            </a:xfrm>
            <a:prstGeom prst="parallelogram">
              <a:avLst>
                <a:gd name="adj" fmla="val 168921"/>
              </a:avLst>
            </a:prstGeom>
            <a:noFill/>
            <a:ln w="28575" algn="ctr">
              <a:solidFill>
                <a:srgbClr val="66FF33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 sz="4000" b="0"/>
            </a:p>
          </p:txBody>
        </p:sp>
        <p:sp>
          <p:nvSpPr>
            <p:cNvPr id="63502" name="Rectangle 16"/>
            <p:cNvSpPr>
              <a:spLocks noChangeArrowheads="1"/>
            </p:cNvSpPr>
            <p:nvPr/>
          </p:nvSpPr>
          <p:spPr bwMode="auto">
            <a:xfrm>
              <a:off x="2223" y="2138"/>
              <a:ext cx="1705" cy="328"/>
            </a:xfrm>
            <a:prstGeom prst="rect">
              <a:avLst/>
            </a:prstGeom>
            <a:noFill/>
            <a:ln w="28575" algn="ctr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 sz="4000" b="0"/>
            </a:p>
          </p:txBody>
        </p:sp>
        <p:sp>
          <p:nvSpPr>
            <p:cNvPr id="63503" name="Line 17"/>
            <p:cNvSpPr>
              <a:spLocks noChangeShapeType="1"/>
            </p:cNvSpPr>
            <p:nvPr/>
          </p:nvSpPr>
          <p:spPr bwMode="auto">
            <a:xfrm>
              <a:off x="3109" y="3672"/>
              <a:ext cx="2" cy="281"/>
            </a:xfrm>
            <a:prstGeom prst="line">
              <a:avLst/>
            </a:prstGeom>
            <a:noFill/>
            <a:ln w="28575">
              <a:solidFill>
                <a:srgbClr val="000099"/>
              </a:solidFill>
              <a:round/>
              <a:headEnd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504" name="Line 18"/>
            <p:cNvSpPr>
              <a:spLocks noChangeShapeType="1"/>
            </p:cNvSpPr>
            <p:nvPr/>
          </p:nvSpPr>
          <p:spPr bwMode="auto">
            <a:xfrm>
              <a:off x="3092" y="3031"/>
              <a:ext cx="2" cy="281"/>
            </a:xfrm>
            <a:prstGeom prst="line">
              <a:avLst/>
            </a:prstGeom>
            <a:noFill/>
            <a:ln w="28575">
              <a:solidFill>
                <a:srgbClr val="000099"/>
              </a:solidFill>
              <a:round/>
              <a:headEnd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505" name="Line 19"/>
            <p:cNvSpPr>
              <a:spLocks noChangeShapeType="1"/>
            </p:cNvSpPr>
            <p:nvPr/>
          </p:nvSpPr>
          <p:spPr bwMode="auto">
            <a:xfrm>
              <a:off x="3092" y="2464"/>
              <a:ext cx="2" cy="281"/>
            </a:xfrm>
            <a:prstGeom prst="line">
              <a:avLst/>
            </a:prstGeom>
            <a:noFill/>
            <a:ln w="28575">
              <a:solidFill>
                <a:srgbClr val="000099"/>
              </a:solidFill>
              <a:round/>
              <a:headEnd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506" name="Line 20"/>
            <p:cNvSpPr>
              <a:spLocks noChangeShapeType="1"/>
            </p:cNvSpPr>
            <p:nvPr/>
          </p:nvSpPr>
          <p:spPr bwMode="auto">
            <a:xfrm>
              <a:off x="3092" y="1254"/>
              <a:ext cx="2" cy="281"/>
            </a:xfrm>
            <a:prstGeom prst="line">
              <a:avLst/>
            </a:prstGeom>
            <a:noFill/>
            <a:ln w="28575">
              <a:solidFill>
                <a:srgbClr val="000099"/>
              </a:solidFill>
              <a:round/>
              <a:headEnd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507" name="Text Box 21"/>
            <p:cNvSpPr txBox="1">
              <a:spLocks noChangeArrowheads="1"/>
            </p:cNvSpPr>
            <p:nvPr/>
          </p:nvSpPr>
          <p:spPr bwMode="auto">
            <a:xfrm>
              <a:off x="2653" y="2750"/>
              <a:ext cx="1089" cy="36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just"/>
              <a:r>
                <a:rPr lang="en-US" altLang="zh-CN" sz="2000" i="1" dirty="0">
                  <a:latin typeface="Times New Roman" pitchFamily="18" charset="0"/>
                </a:rPr>
                <a:t>y</a:t>
              </a:r>
              <a:r>
                <a:rPr lang="en-US" altLang="zh-CN" sz="2000" dirty="0">
                  <a:latin typeface="Times New Roman" pitchFamily="18" charset="0"/>
                </a:rPr>
                <a:t>=</a:t>
              </a:r>
              <a:r>
                <a:rPr lang="en-US" altLang="zh-CN" sz="2000" i="1" dirty="0">
                  <a:latin typeface="Times New Roman" pitchFamily="18" charset="0"/>
                </a:rPr>
                <a:t>x</a:t>
              </a:r>
              <a:r>
                <a:rPr lang="en-US" altLang="zh-CN" sz="2000" baseline="30000" dirty="0">
                  <a:latin typeface="Times New Roman" pitchFamily="18" charset="0"/>
                </a:rPr>
                <a:t>2</a:t>
              </a:r>
              <a:r>
                <a:rPr lang="en-US" altLang="zh-CN" sz="2000" dirty="0">
                  <a:latin typeface="Times New Roman" pitchFamily="18" charset="0"/>
                </a:rPr>
                <a:t>+5</a:t>
              </a:r>
              <a:endParaRPr lang="en-US" altLang="zh-CN" sz="2000" dirty="0"/>
            </a:p>
          </p:txBody>
        </p:sp>
        <p:sp>
          <p:nvSpPr>
            <p:cNvPr id="63508" name="Text Box 22"/>
            <p:cNvSpPr txBox="1">
              <a:spLocks noChangeArrowheads="1"/>
            </p:cNvSpPr>
            <p:nvPr/>
          </p:nvSpPr>
          <p:spPr bwMode="auto">
            <a:xfrm>
              <a:off x="2653" y="2160"/>
              <a:ext cx="998" cy="36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just"/>
              <a:r>
                <a:rPr lang="en-US" altLang="zh-CN" sz="2000" i="1" dirty="0">
                  <a:latin typeface="Times New Roman" pitchFamily="18" charset="0"/>
                </a:rPr>
                <a:t>x</a:t>
              </a:r>
              <a:r>
                <a:rPr lang="en-US" altLang="zh-CN" sz="2000" dirty="0">
                  <a:latin typeface="Times New Roman" pitchFamily="18" charset="0"/>
                </a:rPr>
                <a:t>=2</a:t>
              </a:r>
              <a:r>
                <a:rPr lang="en-US" altLang="zh-CN" sz="2000" i="1" dirty="0">
                  <a:latin typeface="Times New Roman" pitchFamily="18" charset="0"/>
                </a:rPr>
                <a:t>n</a:t>
              </a:r>
              <a:r>
                <a:rPr lang="en-US" altLang="zh-CN" sz="2000" dirty="0">
                  <a:latin typeface="宋体" pitchFamily="2" charset="-122"/>
                </a:rPr>
                <a:t>-</a:t>
              </a:r>
              <a:r>
                <a:rPr lang="en-US" altLang="zh-CN" sz="2000" dirty="0">
                  <a:latin typeface="Times New Roman" pitchFamily="18" charset="0"/>
                </a:rPr>
                <a:t>1</a:t>
              </a:r>
              <a:endParaRPr lang="en-US" altLang="zh-CN" sz="2000" dirty="0"/>
            </a:p>
          </p:txBody>
        </p:sp>
      </p:grpSp>
      <p:pic>
        <p:nvPicPr>
          <p:cNvPr id="27650" name="Picture 2" descr="C:\Documents and Settings\Administrator\桌面\新建文件夹 (4)\u=405980277,2600884726&amp;fm=21&amp;gp=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096" y="2939654"/>
            <a:ext cx="2962275" cy="209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34315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C:\Documents and Settings\Administrator\桌面\新建文件夹 (4)\u=2260382851,1276239835&amp;fm=21&amp;gp=0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87" t="10467" b="22766"/>
          <a:stretch/>
        </p:blipFill>
        <p:spPr bwMode="auto">
          <a:xfrm>
            <a:off x="-35720" y="-40090"/>
            <a:ext cx="5903863" cy="1399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5538" name="Text Box 4"/>
          <p:cNvSpPr txBox="1">
            <a:spLocks noChangeArrowheads="1"/>
          </p:cNvSpPr>
          <p:nvPr/>
        </p:nvSpPr>
        <p:spPr bwMode="auto">
          <a:xfrm>
            <a:off x="216528" y="1398315"/>
            <a:ext cx="889317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 dirty="0">
                <a:latin typeface="Times New Roman" panose="02020603050405020304" pitchFamily="18" charset="0"/>
              </a:rPr>
              <a:t>顺序结构的程序框图的基本特征：</a:t>
            </a:r>
          </a:p>
        </p:txBody>
      </p:sp>
      <p:sp>
        <p:nvSpPr>
          <p:cNvPr id="65539" name="Text Box 5"/>
          <p:cNvSpPr txBox="1">
            <a:spLocks noChangeArrowheads="1"/>
          </p:cNvSpPr>
          <p:nvPr/>
        </p:nvSpPr>
        <p:spPr bwMode="auto">
          <a:xfrm>
            <a:off x="2587505" y="246283"/>
            <a:ext cx="1872208" cy="523220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 dirty="0">
                <a:latin typeface="Times New Roman" panose="02020603050405020304" pitchFamily="18" charset="0"/>
              </a:rPr>
              <a:t>小结作业</a:t>
            </a:r>
          </a:p>
        </p:txBody>
      </p:sp>
      <p:sp>
        <p:nvSpPr>
          <p:cNvPr id="311302" name="Text Box 6"/>
          <p:cNvSpPr txBox="1">
            <a:spLocks noChangeArrowheads="1"/>
          </p:cNvSpPr>
          <p:nvPr/>
        </p:nvSpPr>
        <p:spPr bwMode="auto">
          <a:xfrm>
            <a:off x="-35719" y="3036459"/>
            <a:ext cx="8964613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r>
              <a:rPr lang="zh-CN" altLang="en-US" sz="2800" dirty="0">
                <a:solidFill>
                  <a:srgbClr val="000099"/>
                </a:solidFill>
                <a:latin typeface="Times New Roman" panose="02020603050405020304" pitchFamily="18" charset="0"/>
              </a:rPr>
              <a:t>（</a:t>
            </a:r>
            <a:r>
              <a:rPr lang="en-US" altLang="zh-CN" sz="2800" dirty="0">
                <a:solidFill>
                  <a:srgbClr val="000099"/>
                </a:solidFill>
                <a:latin typeface="Times New Roman" panose="02020603050405020304" pitchFamily="18" charset="0"/>
              </a:rPr>
              <a:t>2</a:t>
            </a:r>
            <a:r>
              <a:rPr lang="zh-CN" altLang="en-US" sz="2800" dirty="0">
                <a:solidFill>
                  <a:srgbClr val="000099"/>
                </a:solidFill>
                <a:latin typeface="Times New Roman" panose="02020603050405020304" pitchFamily="18" charset="0"/>
              </a:rPr>
              <a:t>）各程序框从上到下用流程线依次连接</a:t>
            </a:r>
            <a:r>
              <a:rPr lang="en-US" altLang="zh-CN" sz="2800" dirty="0">
                <a:solidFill>
                  <a:srgbClr val="000099"/>
                </a:solidFill>
                <a:latin typeface="Times New Roman" panose="02020603050405020304" pitchFamily="18" charset="0"/>
              </a:rPr>
              <a:t>.</a:t>
            </a:r>
          </a:p>
        </p:txBody>
      </p:sp>
      <p:sp>
        <p:nvSpPr>
          <p:cNvPr id="311303" name="Rectangle 7"/>
          <p:cNvSpPr>
            <a:spLocks noChangeArrowheads="1"/>
          </p:cNvSpPr>
          <p:nvPr/>
        </p:nvSpPr>
        <p:spPr bwMode="auto">
          <a:xfrm>
            <a:off x="0" y="2086035"/>
            <a:ext cx="9144000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800" dirty="0">
                <a:solidFill>
                  <a:srgbClr val="000099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800" dirty="0">
                <a:solidFill>
                  <a:srgbClr val="000099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sz="2800" dirty="0">
                <a:solidFill>
                  <a:srgbClr val="000099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）必须有两个起止框，穿插输入、输出框和处理框，没有判断框</a:t>
            </a:r>
            <a:r>
              <a:rPr lang="en-US" altLang="zh-CN" sz="2800" dirty="0">
                <a:solidFill>
                  <a:srgbClr val="000099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</a:p>
        </p:txBody>
      </p:sp>
      <p:sp>
        <p:nvSpPr>
          <p:cNvPr id="311304" name="Rectangle 8"/>
          <p:cNvSpPr>
            <a:spLocks noChangeArrowheads="1"/>
          </p:cNvSpPr>
          <p:nvPr/>
        </p:nvSpPr>
        <p:spPr bwMode="auto">
          <a:xfrm>
            <a:off x="0" y="3689240"/>
            <a:ext cx="91440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800" dirty="0">
                <a:solidFill>
                  <a:srgbClr val="000099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800" dirty="0">
                <a:solidFill>
                  <a:srgbClr val="000099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altLang="en-US" sz="2800" dirty="0">
                <a:solidFill>
                  <a:srgbClr val="000099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）处理框按计算机执行顺序沿流程线依次排列</a:t>
            </a:r>
            <a:r>
              <a:rPr lang="en-US" altLang="zh-CN" sz="2800" dirty="0">
                <a:solidFill>
                  <a:srgbClr val="000099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6393985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1130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1130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1130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31130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31130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31130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31130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31130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31130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1302" grpId="0"/>
      <p:bldP spid="311303" grpId="0"/>
      <p:bldP spid="31130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C:\Documents and Settings\Administrator\桌面\新建文件夹 (4)\u=1569865640,60282748&amp;fm=21&amp;gp=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25344"/>
            <a:ext cx="9144000" cy="43019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7586" name="Text Box 4"/>
          <p:cNvSpPr txBox="1">
            <a:spLocks noChangeArrowheads="1"/>
          </p:cNvSpPr>
          <p:nvPr/>
        </p:nvSpPr>
        <p:spPr bwMode="auto">
          <a:xfrm>
            <a:off x="1187624" y="937325"/>
            <a:ext cx="8207375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r>
              <a:rPr lang="zh-CN" altLang="en-US" sz="3600" dirty="0">
                <a:latin typeface="宋体" pitchFamily="2" charset="-122"/>
              </a:rPr>
              <a:t>作业</a:t>
            </a:r>
            <a:r>
              <a:rPr lang="en-US" altLang="zh-CN" sz="3600" dirty="0">
                <a:latin typeface="宋体" pitchFamily="2" charset="-122"/>
              </a:rPr>
              <a:t>:</a:t>
            </a:r>
          </a:p>
          <a:p>
            <a:r>
              <a:rPr lang="en-US" altLang="zh-CN" sz="3600" dirty="0">
                <a:latin typeface="宋体" pitchFamily="2" charset="-122"/>
              </a:rPr>
              <a:t>P</a:t>
            </a:r>
            <a:r>
              <a:rPr lang="en-US" altLang="zh-CN" sz="3600" baseline="-25000" dirty="0">
                <a:latin typeface="宋体" pitchFamily="2" charset="-122"/>
              </a:rPr>
              <a:t>20</a:t>
            </a:r>
            <a:r>
              <a:rPr lang="zh-CN" altLang="en-US" sz="3600" dirty="0">
                <a:latin typeface="宋体" pitchFamily="2" charset="-122"/>
              </a:rPr>
              <a:t>习题</a:t>
            </a:r>
            <a:r>
              <a:rPr lang="en-US" altLang="zh-CN" sz="3600" dirty="0" smtClean="0">
                <a:latin typeface="宋体" pitchFamily="2" charset="-122"/>
              </a:rPr>
              <a:t>1.1 B</a:t>
            </a:r>
            <a:r>
              <a:rPr lang="zh-CN" altLang="en-US" sz="3600" dirty="0">
                <a:latin typeface="宋体" pitchFamily="2" charset="-122"/>
              </a:rPr>
              <a:t>组：</a:t>
            </a:r>
            <a:r>
              <a:rPr lang="en-US" altLang="zh-CN" sz="3600" dirty="0">
                <a:solidFill>
                  <a:srgbClr val="000099"/>
                </a:solidFill>
                <a:latin typeface="宋体" pitchFamily="2" charset="-122"/>
              </a:rPr>
              <a:t>1</a:t>
            </a:r>
            <a:r>
              <a:rPr lang="en-US" altLang="zh-CN" sz="3600" dirty="0">
                <a:solidFill>
                  <a:srgbClr val="66FF33"/>
                </a:solidFill>
                <a:latin typeface="宋体" pitchFamily="2" charset="-122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567529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71558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 Box 2"/>
          <p:cNvSpPr txBox="1">
            <a:spLocks noChangeArrowheads="1"/>
          </p:cNvSpPr>
          <p:nvPr/>
        </p:nvSpPr>
        <p:spPr bwMode="auto">
          <a:xfrm>
            <a:off x="100414" y="197792"/>
            <a:ext cx="577113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判断一个正整数</a:t>
            </a: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是否是质数的算法</a:t>
            </a:r>
          </a:p>
        </p:txBody>
      </p:sp>
      <p:sp>
        <p:nvSpPr>
          <p:cNvPr id="6147" name="Text Box 3"/>
          <p:cNvSpPr txBox="1">
            <a:spLocks noChangeArrowheads="1"/>
          </p:cNvSpPr>
          <p:nvPr/>
        </p:nvSpPr>
        <p:spPr bwMode="auto">
          <a:xfrm>
            <a:off x="1324313" y="853756"/>
            <a:ext cx="203132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自然语言描述</a:t>
            </a:r>
          </a:p>
        </p:txBody>
      </p:sp>
      <p:sp>
        <p:nvSpPr>
          <p:cNvPr id="6148" name="Text Box 4"/>
          <p:cNvSpPr txBox="1">
            <a:spLocks noChangeArrowheads="1"/>
          </p:cNvSpPr>
          <p:nvPr/>
        </p:nvSpPr>
        <p:spPr bwMode="auto">
          <a:xfrm>
            <a:off x="4140200" y="971550"/>
            <a:ext cx="141577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图形描述</a:t>
            </a:r>
          </a:p>
        </p:txBody>
      </p:sp>
      <p:grpSp>
        <p:nvGrpSpPr>
          <p:cNvPr id="6149" name="Group 5"/>
          <p:cNvGrpSpPr>
            <a:grpSpLocks/>
          </p:cNvGrpSpPr>
          <p:nvPr/>
        </p:nvGrpSpPr>
        <p:grpSpPr bwMode="auto">
          <a:xfrm>
            <a:off x="5419725" y="314325"/>
            <a:ext cx="3328988" cy="4310063"/>
            <a:chOff x="3414" y="264"/>
            <a:chExt cx="2097" cy="3620"/>
          </a:xfrm>
        </p:grpSpPr>
        <p:sp>
          <p:nvSpPr>
            <p:cNvPr id="6150" name="AutoShape 6"/>
            <p:cNvSpPr>
              <a:spLocks noChangeArrowheads="1"/>
            </p:cNvSpPr>
            <p:nvPr/>
          </p:nvSpPr>
          <p:spPr bwMode="auto">
            <a:xfrm>
              <a:off x="3651" y="3657"/>
              <a:ext cx="922" cy="227"/>
            </a:xfrm>
            <a:prstGeom prst="flowChartAlternate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zh-CN" altLang="en-US">
                  <a:latin typeface="Times New Roman" panose="02020603050405020304" pitchFamily="18" charset="0"/>
                  <a:ea typeface="宋体" panose="02010600030101010101" pitchFamily="2" charset="-122"/>
                </a:rPr>
                <a:t>结束</a:t>
              </a:r>
            </a:p>
          </p:txBody>
        </p:sp>
        <p:grpSp>
          <p:nvGrpSpPr>
            <p:cNvPr id="6151" name="Group 7"/>
            <p:cNvGrpSpPr>
              <a:grpSpLocks/>
            </p:cNvGrpSpPr>
            <p:nvPr/>
          </p:nvGrpSpPr>
          <p:grpSpPr bwMode="auto">
            <a:xfrm>
              <a:off x="3414" y="264"/>
              <a:ext cx="2097" cy="3431"/>
              <a:chOff x="2213" y="264"/>
              <a:chExt cx="2097" cy="3431"/>
            </a:xfrm>
          </p:grpSpPr>
          <p:sp>
            <p:nvSpPr>
              <p:cNvPr id="6152" name="AutoShape 8"/>
              <p:cNvSpPr>
                <a:spLocks noChangeArrowheads="1"/>
              </p:cNvSpPr>
              <p:nvPr/>
            </p:nvSpPr>
            <p:spPr bwMode="auto">
              <a:xfrm>
                <a:off x="2560" y="264"/>
                <a:ext cx="624" cy="192"/>
              </a:xfrm>
              <a:prstGeom prst="flowChartTerminator">
                <a:avLst/>
              </a:prstGeom>
              <a:solidFill>
                <a:schemeClr val="accent1"/>
              </a:solidFill>
              <a:ln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kumimoji="1" lang="zh-CN" altLang="en-US" sz="1600">
                    <a:latin typeface="Times New Roman" panose="02020603050405020304" pitchFamily="18" charset="0"/>
                    <a:ea typeface="宋体" panose="02010600030101010101" pitchFamily="2" charset="-122"/>
                  </a:rPr>
                  <a:t>开始</a:t>
                </a:r>
              </a:p>
            </p:txBody>
          </p:sp>
          <p:sp>
            <p:nvSpPr>
              <p:cNvPr id="6153" name="AutoShape 9"/>
              <p:cNvSpPr>
                <a:spLocks noChangeArrowheads="1"/>
              </p:cNvSpPr>
              <p:nvPr/>
            </p:nvSpPr>
            <p:spPr bwMode="auto">
              <a:xfrm>
                <a:off x="2460" y="611"/>
                <a:ext cx="816" cy="192"/>
              </a:xfrm>
              <a:prstGeom prst="flowChartInputOutput">
                <a:avLst/>
              </a:prstGeom>
              <a:solidFill>
                <a:schemeClr val="accent1"/>
              </a:solidFill>
              <a:ln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kumimoji="1" lang="zh-CN" altLang="en-US" sz="1600" dirty="0">
                    <a:latin typeface="Times New Roman" pitchFamily="18" charset="0"/>
                    <a:ea typeface="宋体" panose="02010600030101010101" pitchFamily="2" charset="-122"/>
                  </a:rPr>
                  <a:t>输入</a:t>
                </a:r>
                <a:r>
                  <a:rPr kumimoji="1" lang="en-US" altLang="zh-CN" sz="1600" i="1" dirty="0">
                    <a:latin typeface="Times New Roman" pitchFamily="18" charset="0"/>
                    <a:ea typeface="宋体" panose="02010600030101010101" pitchFamily="2" charset="-122"/>
                  </a:rPr>
                  <a:t>n</a:t>
                </a:r>
              </a:p>
            </p:txBody>
          </p:sp>
          <p:sp>
            <p:nvSpPr>
              <p:cNvPr id="6154" name="AutoShape 10"/>
              <p:cNvSpPr>
                <a:spLocks noChangeArrowheads="1"/>
              </p:cNvSpPr>
              <p:nvPr/>
            </p:nvSpPr>
            <p:spPr bwMode="auto">
              <a:xfrm>
                <a:off x="2464" y="949"/>
                <a:ext cx="816" cy="192"/>
              </a:xfrm>
              <a:prstGeom prst="flowChartProcess">
                <a:avLst/>
              </a:prstGeom>
              <a:solidFill>
                <a:schemeClr val="accent1"/>
              </a:solidFill>
              <a:ln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kumimoji="1" lang="en-US" altLang="zh-CN" sz="1600" i="1" dirty="0" err="1">
                    <a:latin typeface="Times New Roman" panose="02020603050405020304" pitchFamily="18" charset="0"/>
                    <a:ea typeface="宋体" panose="02010600030101010101" pitchFamily="2" charset="-122"/>
                  </a:rPr>
                  <a:t>i</a:t>
                </a:r>
                <a:r>
                  <a:rPr kumimoji="1" lang="en-US" altLang="zh-CN" sz="16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=2</a:t>
                </a:r>
              </a:p>
            </p:txBody>
          </p:sp>
          <p:sp>
            <p:nvSpPr>
              <p:cNvPr id="6155" name="AutoShape 11"/>
              <p:cNvSpPr>
                <a:spLocks noChangeArrowheads="1"/>
              </p:cNvSpPr>
              <p:nvPr/>
            </p:nvSpPr>
            <p:spPr bwMode="auto">
              <a:xfrm>
                <a:off x="2454" y="1469"/>
                <a:ext cx="825" cy="192"/>
              </a:xfrm>
              <a:prstGeom prst="flowChartProcess">
                <a:avLst/>
              </a:prstGeom>
              <a:solidFill>
                <a:schemeClr val="accent1"/>
              </a:solidFill>
              <a:ln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kumimoji="1" lang="en-US" altLang="zh-CN" sz="1600" i="1" dirty="0">
                    <a:latin typeface="Times New Roman" pitchFamily="18" charset="0"/>
                    <a:ea typeface="宋体" panose="02010600030101010101" pitchFamily="2" charset="-122"/>
                  </a:rPr>
                  <a:t>n</a:t>
                </a:r>
                <a:r>
                  <a:rPr kumimoji="1" lang="zh-CN" altLang="en-US" sz="1600" dirty="0">
                    <a:latin typeface="Times New Roman" pitchFamily="18" charset="0"/>
                    <a:ea typeface="宋体" panose="02010600030101010101" pitchFamily="2" charset="-122"/>
                  </a:rPr>
                  <a:t>除以</a:t>
                </a:r>
                <a:r>
                  <a:rPr kumimoji="1" lang="en-US" altLang="zh-CN" sz="1600" i="1" dirty="0" err="1">
                    <a:latin typeface="Times New Roman" pitchFamily="18" charset="0"/>
                    <a:ea typeface="宋体" panose="02010600030101010101" pitchFamily="2" charset="-122"/>
                  </a:rPr>
                  <a:t>i</a:t>
                </a:r>
                <a:r>
                  <a:rPr kumimoji="1" lang="zh-CN" altLang="en-US" sz="1600" dirty="0">
                    <a:latin typeface="Times New Roman" pitchFamily="18" charset="0"/>
                    <a:ea typeface="宋体" panose="02010600030101010101" pitchFamily="2" charset="-122"/>
                  </a:rPr>
                  <a:t>的余数</a:t>
                </a:r>
                <a:r>
                  <a:rPr kumimoji="1" lang="en-US" altLang="zh-CN" sz="1600" i="1" dirty="0">
                    <a:latin typeface="Times New Roman" pitchFamily="18" charset="0"/>
                    <a:ea typeface="宋体" panose="02010600030101010101" pitchFamily="2" charset="-122"/>
                  </a:rPr>
                  <a:t>r</a:t>
                </a:r>
              </a:p>
            </p:txBody>
          </p:sp>
          <p:sp>
            <p:nvSpPr>
              <p:cNvPr id="6156" name="AutoShape 12"/>
              <p:cNvSpPr>
                <a:spLocks noChangeArrowheads="1"/>
              </p:cNvSpPr>
              <p:nvPr/>
            </p:nvSpPr>
            <p:spPr bwMode="auto">
              <a:xfrm>
                <a:off x="2526" y="1877"/>
                <a:ext cx="672" cy="192"/>
              </a:xfrm>
              <a:prstGeom prst="flowChartProcess">
                <a:avLst/>
              </a:prstGeom>
              <a:solidFill>
                <a:schemeClr val="accent1"/>
              </a:solidFill>
              <a:ln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kumimoji="1" lang="en-US" altLang="zh-CN" sz="1600" i="1" dirty="0" err="1">
                    <a:latin typeface="Times New Roman" panose="02020603050405020304" pitchFamily="18" charset="0"/>
                    <a:ea typeface="宋体" panose="02010600030101010101" pitchFamily="2" charset="-122"/>
                  </a:rPr>
                  <a:t>i</a:t>
                </a:r>
                <a:r>
                  <a:rPr kumimoji="1" lang="en-US" altLang="zh-CN" sz="16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=</a:t>
                </a:r>
                <a:r>
                  <a:rPr kumimoji="1" lang="en-US" altLang="zh-CN" sz="1600" i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i</a:t>
                </a:r>
                <a:r>
                  <a:rPr kumimoji="1" lang="en-US" altLang="zh-CN" sz="16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+1</a:t>
                </a:r>
              </a:p>
            </p:txBody>
          </p:sp>
          <p:sp>
            <p:nvSpPr>
              <p:cNvPr id="6157" name="AutoShape 13"/>
              <p:cNvSpPr>
                <a:spLocks noChangeArrowheads="1"/>
              </p:cNvSpPr>
              <p:nvPr/>
            </p:nvSpPr>
            <p:spPr bwMode="auto">
              <a:xfrm>
                <a:off x="2213" y="2305"/>
                <a:ext cx="1296" cy="288"/>
              </a:xfrm>
              <a:prstGeom prst="flowChartDecision">
                <a:avLst/>
              </a:prstGeom>
              <a:solidFill>
                <a:schemeClr val="accent1"/>
              </a:solidFill>
              <a:ln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kumimoji="1" lang="en-US" altLang="zh-CN" sz="1600" i="1" dirty="0" err="1">
                    <a:latin typeface="Times New Roman" pitchFamily="18" charset="0"/>
                    <a:ea typeface="宋体" panose="02010600030101010101" pitchFamily="2" charset="-122"/>
                  </a:rPr>
                  <a:t>i</a:t>
                </a:r>
                <a:r>
                  <a:rPr kumimoji="1" lang="en-US" altLang="zh-CN" sz="1600" dirty="0">
                    <a:latin typeface="Times New Roman" pitchFamily="18" charset="0"/>
                    <a:ea typeface="宋体" panose="02010600030101010101" pitchFamily="2" charset="-122"/>
                  </a:rPr>
                  <a:t>&gt;</a:t>
                </a:r>
                <a:r>
                  <a:rPr kumimoji="1" lang="en-US" altLang="zh-CN" sz="1600" i="1" dirty="0">
                    <a:latin typeface="Times New Roman" pitchFamily="18" charset="0"/>
                    <a:ea typeface="宋体" panose="02010600030101010101" pitchFamily="2" charset="-122"/>
                  </a:rPr>
                  <a:t>n</a:t>
                </a:r>
                <a:r>
                  <a:rPr kumimoji="1" lang="en-US" altLang="zh-CN" sz="1600" dirty="0">
                    <a:latin typeface="Times New Roman" pitchFamily="18" charset="0"/>
                    <a:ea typeface="宋体" panose="02010600030101010101" pitchFamily="2" charset="-122"/>
                  </a:rPr>
                  <a:t>-1</a:t>
                </a:r>
                <a:r>
                  <a:rPr kumimoji="1" lang="zh-CN" altLang="en-US" sz="1600" dirty="0">
                    <a:latin typeface="Times New Roman" pitchFamily="18" charset="0"/>
                    <a:ea typeface="宋体" panose="02010600030101010101" pitchFamily="2" charset="-122"/>
                  </a:rPr>
                  <a:t>或</a:t>
                </a:r>
                <a:r>
                  <a:rPr kumimoji="1" lang="en-US" altLang="zh-CN" sz="1600" i="1" dirty="0">
                    <a:latin typeface="Times New Roman" pitchFamily="18" charset="0"/>
                    <a:ea typeface="宋体" panose="02010600030101010101" pitchFamily="2" charset="-122"/>
                  </a:rPr>
                  <a:t>r</a:t>
                </a:r>
                <a:r>
                  <a:rPr kumimoji="1" lang="en-US" altLang="zh-CN" sz="1600" dirty="0">
                    <a:latin typeface="Times New Roman" pitchFamily="18" charset="0"/>
                    <a:ea typeface="宋体" panose="02010600030101010101" pitchFamily="2" charset="-122"/>
                  </a:rPr>
                  <a:t>=0?</a:t>
                </a:r>
              </a:p>
            </p:txBody>
          </p:sp>
          <p:sp>
            <p:nvSpPr>
              <p:cNvPr id="6158" name="AutoShape 14"/>
              <p:cNvSpPr>
                <a:spLocks noChangeArrowheads="1"/>
              </p:cNvSpPr>
              <p:nvPr/>
            </p:nvSpPr>
            <p:spPr bwMode="auto">
              <a:xfrm>
                <a:off x="2463" y="3207"/>
                <a:ext cx="816" cy="240"/>
              </a:xfrm>
              <a:prstGeom prst="flowChartInputOutput">
                <a:avLst/>
              </a:prstGeom>
              <a:solidFill>
                <a:schemeClr val="accent1"/>
              </a:solidFill>
              <a:ln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kumimoji="1" lang="en-US" altLang="zh-CN" sz="1600" i="1" dirty="0">
                    <a:latin typeface="Times New Roman" pitchFamily="18" charset="0"/>
                    <a:ea typeface="宋体" panose="02010600030101010101" pitchFamily="2" charset="-122"/>
                  </a:rPr>
                  <a:t>n</a:t>
                </a:r>
                <a:r>
                  <a:rPr kumimoji="1" lang="zh-CN" altLang="en-US" sz="1600" dirty="0">
                    <a:latin typeface="Times New Roman" pitchFamily="18" charset="0"/>
                    <a:ea typeface="宋体" panose="02010600030101010101" pitchFamily="2" charset="-122"/>
                  </a:rPr>
                  <a:t>不是质数</a:t>
                </a:r>
              </a:p>
            </p:txBody>
          </p:sp>
          <p:sp>
            <p:nvSpPr>
              <p:cNvPr id="6159" name="AutoShape 15"/>
              <p:cNvSpPr>
                <a:spLocks noChangeArrowheads="1"/>
              </p:cNvSpPr>
              <p:nvPr/>
            </p:nvSpPr>
            <p:spPr bwMode="auto">
              <a:xfrm>
                <a:off x="3494" y="3203"/>
                <a:ext cx="816" cy="240"/>
              </a:xfrm>
              <a:prstGeom prst="flowChartInputOutput">
                <a:avLst/>
              </a:prstGeom>
              <a:solidFill>
                <a:schemeClr val="accent1"/>
              </a:solidFill>
              <a:ln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kumimoji="1" lang="en-US" altLang="zh-CN" sz="1600" i="1" dirty="0">
                    <a:latin typeface="Times New Roman" pitchFamily="18" charset="0"/>
                    <a:ea typeface="宋体" panose="02010600030101010101" pitchFamily="2" charset="-122"/>
                  </a:rPr>
                  <a:t>n</a:t>
                </a:r>
                <a:r>
                  <a:rPr kumimoji="1" lang="zh-CN" altLang="en-US" sz="1600" dirty="0">
                    <a:latin typeface="Times New Roman" pitchFamily="18" charset="0"/>
                    <a:ea typeface="宋体" panose="02010600030101010101" pitchFamily="2" charset="-122"/>
                  </a:rPr>
                  <a:t>是质数</a:t>
                </a:r>
              </a:p>
            </p:txBody>
          </p:sp>
          <p:cxnSp>
            <p:nvCxnSpPr>
              <p:cNvPr id="6160" name="AutoShape 16"/>
              <p:cNvCxnSpPr>
                <a:cxnSpLocks noChangeShapeType="1"/>
                <a:stCxn id="6152" idx="2"/>
                <a:endCxn id="6153" idx="1"/>
              </p:cNvCxnSpPr>
              <p:nvPr/>
            </p:nvCxnSpPr>
            <p:spPr bwMode="auto">
              <a:xfrm flipH="1">
                <a:off x="2868" y="456"/>
                <a:ext cx="4" cy="155"/>
              </a:xfrm>
              <a:prstGeom prst="straightConnector1">
                <a:avLst/>
              </a:prstGeom>
              <a:noFill/>
              <a:ln w="12700" cap="sq">
                <a:solidFill>
                  <a:schemeClr val="tx1"/>
                </a:solidFill>
                <a:round/>
                <a:headEnd type="none" w="sm" len="sm"/>
                <a:tailEnd type="triangl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6161" name="AutoShape 17"/>
              <p:cNvCxnSpPr>
                <a:cxnSpLocks noChangeShapeType="1"/>
                <a:stCxn id="6153" idx="4"/>
                <a:endCxn id="6154" idx="0"/>
              </p:cNvCxnSpPr>
              <p:nvPr/>
            </p:nvCxnSpPr>
            <p:spPr bwMode="auto">
              <a:xfrm>
                <a:off x="2868" y="803"/>
                <a:ext cx="4" cy="146"/>
              </a:xfrm>
              <a:prstGeom prst="straightConnector1">
                <a:avLst/>
              </a:prstGeom>
              <a:noFill/>
              <a:ln w="12700" cap="sq">
                <a:solidFill>
                  <a:schemeClr val="tx1"/>
                </a:solidFill>
                <a:round/>
                <a:headEnd type="none" w="sm" len="sm"/>
                <a:tailEnd type="triangl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6162" name="AutoShape 18"/>
              <p:cNvCxnSpPr>
                <a:cxnSpLocks noChangeShapeType="1"/>
                <a:stCxn id="6157" idx="2"/>
              </p:cNvCxnSpPr>
              <p:nvPr/>
            </p:nvCxnSpPr>
            <p:spPr bwMode="auto">
              <a:xfrm>
                <a:off x="2861" y="2593"/>
                <a:ext cx="1" cy="220"/>
              </a:xfrm>
              <a:prstGeom prst="straightConnector1">
                <a:avLst/>
              </a:prstGeom>
              <a:noFill/>
              <a:ln w="12700" cap="sq">
                <a:solidFill>
                  <a:schemeClr val="tx1"/>
                </a:solidFill>
                <a:round/>
                <a:headEnd type="none" w="sm" len="sm"/>
                <a:tailEnd type="triangl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6163" name="AutoShape 19"/>
              <p:cNvCxnSpPr>
                <a:cxnSpLocks noChangeShapeType="1"/>
                <a:endCxn id="6158" idx="1"/>
              </p:cNvCxnSpPr>
              <p:nvPr/>
            </p:nvCxnSpPr>
            <p:spPr bwMode="auto">
              <a:xfrm>
                <a:off x="2862" y="3101"/>
                <a:ext cx="9" cy="106"/>
              </a:xfrm>
              <a:prstGeom prst="straightConnector1">
                <a:avLst/>
              </a:prstGeom>
              <a:noFill/>
              <a:ln w="12700" cap="sq">
                <a:solidFill>
                  <a:schemeClr val="tx1"/>
                </a:solidFill>
                <a:round/>
                <a:headEnd type="none" w="sm" len="sm"/>
                <a:tailEnd type="triangl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6164" name="AutoShape 20"/>
              <p:cNvCxnSpPr>
                <a:cxnSpLocks noChangeShapeType="1"/>
                <a:stCxn id="6158" idx="4"/>
              </p:cNvCxnSpPr>
              <p:nvPr/>
            </p:nvCxnSpPr>
            <p:spPr bwMode="auto">
              <a:xfrm>
                <a:off x="2871" y="3447"/>
                <a:ext cx="0" cy="248"/>
              </a:xfrm>
              <a:prstGeom prst="straightConnector1">
                <a:avLst/>
              </a:prstGeom>
              <a:noFill/>
              <a:ln w="12700" cap="sq">
                <a:solidFill>
                  <a:schemeClr val="tx1"/>
                </a:solidFill>
                <a:round/>
                <a:headEnd type="none" w="sm" len="sm"/>
                <a:tailEnd type="triangl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6165" name="AutoShape 21"/>
              <p:cNvCxnSpPr>
                <a:cxnSpLocks noChangeShapeType="1"/>
                <a:endCxn id="6159" idx="1"/>
              </p:cNvCxnSpPr>
              <p:nvPr/>
            </p:nvCxnSpPr>
            <p:spPr bwMode="auto">
              <a:xfrm>
                <a:off x="3366" y="2957"/>
                <a:ext cx="536" cy="246"/>
              </a:xfrm>
              <a:prstGeom prst="bentConnector2">
                <a:avLst/>
              </a:prstGeom>
              <a:noFill/>
              <a:ln w="12700" cap="sq">
                <a:solidFill>
                  <a:schemeClr val="tx1"/>
                </a:solidFill>
                <a:miter lim="800000"/>
                <a:headEnd type="none" w="sm" len="sm"/>
                <a:tailEnd type="triangl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6166" name="AutoShape 22"/>
              <p:cNvCxnSpPr>
                <a:cxnSpLocks noChangeShapeType="1"/>
                <a:stCxn id="6159" idx="4"/>
              </p:cNvCxnSpPr>
              <p:nvPr/>
            </p:nvCxnSpPr>
            <p:spPr bwMode="auto">
              <a:xfrm rot="5400000">
                <a:off x="3319" y="2983"/>
                <a:ext cx="123" cy="1043"/>
              </a:xfrm>
              <a:prstGeom prst="bentConnector2">
                <a:avLst/>
              </a:prstGeom>
              <a:noFill/>
              <a:ln w="12700" cap="sq">
                <a:solidFill>
                  <a:schemeClr val="tx1"/>
                </a:solidFill>
                <a:miter lim="800000"/>
                <a:headEnd type="none" w="sm" len="sm"/>
                <a:tailEnd type="triangl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sp>
            <p:nvSpPr>
              <p:cNvPr id="6167" name="Text Box 23"/>
              <p:cNvSpPr txBox="1">
                <a:spLocks noChangeArrowheads="1"/>
              </p:cNvSpPr>
              <p:nvPr/>
            </p:nvSpPr>
            <p:spPr bwMode="auto">
              <a:xfrm>
                <a:off x="3470" y="2271"/>
                <a:ext cx="246" cy="2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chemeClr val="tx1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kumimoji="1" lang="zh-CN" altLang="en-US" sz="1600">
                    <a:latin typeface="Times New Roman" panose="02020603050405020304" pitchFamily="18" charset="0"/>
                    <a:ea typeface="宋体" panose="02010600030101010101" pitchFamily="2" charset="-122"/>
                  </a:rPr>
                  <a:t>否</a:t>
                </a:r>
              </a:p>
            </p:txBody>
          </p:sp>
          <p:sp>
            <p:nvSpPr>
              <p:cNvPr id="6168" name="Text Box 24"/>
              <p:cNvSpPr txBox="1">
                <a:spLocks noChangeArrowheads="1"/>
              </p:cNvSpPr>
              <p:nvPr/>
            </p:nvSpPr>
            <p:spPr bwMode="auto">
              <a:xfrm>
                <a:off x="2849" y="2586"/>
                <a:ext cx="246" cy="2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chemeClr val="tx1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kumimoji="1" lang="zh-CN" altLang="en-US" sz="1600">
                    <a:latin typeface="Times New Roman" panose="02020603050405020304" pitchFamily="18" charset="0"/>
                    <a:ea typeface="宋体" panose="02010600030101010101" pitchFamily="2" charset="-122"/>
                  </a:rPr>
                  <a:t>是</a:t>
                </a:r>
              </a:p>
            </p:txBody>
          </p:sp>
          <p:sp>
            <p:nvSpPr>
              <p:cNvPr id="6169" name="Text Box 25"/>
              <p:cNvSpPr txBox="1">
                <a:spLocks noChangeArrowheads="1"/>
              </p:cNvSpPr>
              <p:nvPr/>
            </p:nvSpPr>
            <p:spPr bwMode="auto">
              <a:xfrm>
                <a:off x="2918" y="3018"/>
                <a:ext cx="246" cy="2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chemeClr val="tx1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kumimoji="1" lang="zh-CN" altLang="en-US" sz="1600">
                    <a:latin typeface="Times New Roman" panose="02020603050405020304" pitchFamily="18" charset="0"/>
                    <a:ea typeface="宋体" panose="02010600030101010101" pitchFamily="2" charset="-122"/>
                  </a:rPr>
                  <a:t>是</a:t>
                </a:r>
              </a:p>
            </p:txBody>
          </p:sp>
          <p:sp>
            <p:nvSpPr>
              <p:cNvPr id="6170" name="Text Box 26"/>
              <p:cNvSpPr txBox="1">
                <a:spLocks noChangeArrowheads="1"/>
              </p:cNvSpPr>
              <p:nvPr/>
            </p:nvSpPr>
            <p:spPr bwMode="auto">
              <a:xfrm>
                <a:off x="3315" y="2759"/>
                <a:ext cx="246" cy="2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chemeClr val="tx1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kumimoji="1" lang="zh-CN" altLang="en-US" sz="1600">
                    <a:latin typeface="Times New Roman" panose="02020603050405020304" pitchFamily="18" charset="0"/>
                    <a:ea typeface="宋体" panose="02010600030101010101" pitchFamily="2" charset="-122"/>
                  </a:rPr>
                  <a:t>否</a:t>
                </a:r>
              </a:p>
            </p:txBody>
          </p:sp>
          <p:cxnSp>
            <p:nvCxnSpPr>
              <p:cNvPr id="6171" name="AutoShape 27"/>
              <p:cNvCxnSpPr>
                <a:cxnSpLocks noChangeShapeType="1"/>
                <a:stCxn id="6154" idx="2"/>
                <a:endCxn id="6155" idx="0"/>
              </p:cNvCxnSpPr>
              <p:nvPr/>
            </p:nvCxnSpPr>
            <p:spPr bwMode="auto">
              <a:xfrm flipH="1">
                <a:off x="2867" y="1141"/>
                <a:ext cx="5" cy="328"/>
              </a:xfrm>
              <a:prstGeom prst="straightConnector1">
                <a:avLst/>
              </a:prstGeom>
              <a:noFill/>
              <a:ln w="12700" cap="sq">
                <a:solidFill>
                  <a:schemeClr val="tx1"/>
                </a:solidFill>
                <a:round/>
                <a:headEnd type="none" w="sm" len="sm"/>
                <a:tailEnd type="triangl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6172" name="AutoShape 28"/>
              <p:cNvCxnSpPr>
                <a:cxnSpLocks noChangeShapeType="1"/>
                <a:stCxn id="6155" idx="2"/>
                <a:endCxn id="6156" idx="0"/>
              </p:cNvCxnSpPr>
              <p:nvPr/>
            </p:nvCxnSpPr>
            <p:spPr bwMode="auto">
              <a:xfrm flipH="1">
                <a:off x="2862" y="1661"/>
                <a:ext cx="5" cy="216"/>
              </a:xfrm>
              <a:prstGeom prst="straightConnector1">
                <a:avLst/>
              </a:prstGeom>
              <a:noFill/>
              <a:ln w="12700" cap="sq">
                <a:solidFill>
                  <a:schemeClr val="tx1"/>
                </a:solidFill>
                <a:round/>
                <a:headEnd type="none" w="sm" len="sm"/>
                <a:tailEnd type="triangl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6173" name="AutoShape 29"/>
              <p:cNvCxnSpPr>
                <a:cxnSpLocks noChangeShapeType="1"/>
                <a:stCxn id="6156" idx="2"/>
                <a:endCxn id="6157" idx="0"/>
              </p:cNvCxnSpPr>
              <p:nvPr/>
            </p:nvCxnSpPr>
            <p:spPr bwMode="auto">
              <a:xfrm flipH="1">
                <a:off x="2861" y="2069"/>
                <a:ext cx="1" cy="236"/>
              </a:xfrm>
              <a:prstGeom prst="straightConnector1">
                <a:avLst/>
              </a:prstGeom>
              <a:noFill/>
              <a:ln w="12700" cap="sq">
                <a:solidFill>
                  <a:schemeClr val="tx1"/>
                </a:solidFill>
                <a:round/>
                <a:headEnd type="none" w="sm" len="sm"/>
                <a:tailEnd type="triangl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6174" name="AutoShape 30"/>
              <p:cNvCxnSpPr>
                <a:cxnSpLocks noChangeShapeType="1"/>
              </p:cNvCxnSpPr>
              <p:nvPr/>
            </p:nvCxnSpPr>
            <p:spPr bwMode="auto">
              <a:xfrm flipH="1" flipV="1">
                <a:off x="2864" y="1251"/>
                <a:ext cx="629" cy="1198"/>
              </a:xfrm>
              <a:prstGeom prst="bentConnector4">
                <a:avLst>
                  <a:gd name="adj1" fmla="val -62481"/>
                  <a:gd name="adj2" fmla="val 100500"/>
                </a:avLst>
              </a:prstGeom>
              <a:noFill/>
              <a:ln w="12700" cap="sq">
                <a:solidFill>
                  <a:schemeClr val="tx1"/>
                </a:solidFill>
                <a:miter lim="800000"/>
                <a:headEnd type="none" w="sm" len="sm"/>
                <a:tailEnd type="triangl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</p:grpSp>
        <p:sp>
          <p:nvSpPr>
            <p:cNvPr id="6175" name="AutoShape 31"/>
            <p:cNvSpPr>
              <a:spLocks noChangeArrowheads="1"/>
            </p:cNvSpPr>
            <p:nvPr/>
          </p:nvSpPr>
          <p:spPr bwMode="auto">
            <a:xfrm>
              <a:off x="3550" y="2813"/>
              <a:ext cx="1008" cy="288"/>
            </a:xfrm>
            <a:prstGeom prst="flowChartDecision">
              <a:avLst/>
            </a:prstGeom>
            <a:solidFill>
              <a:schemeClr val="accent1"/>
            </a:solidFill>
            <a:ln w="12700" cap="sq">
              <a:solidFill>
                <a:schemeClr val="tx1"/>
              </a:solidFill>
              <a:miter lim="800000"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kumimoji="1" lang="en-US" altLang="zh-CN" sz="12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r</a:t>
              </a:r>
              <a:r>
                <a:rPr kumimoji="1" lang="en-US" altLang="zh-CN" sz="12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=0?</a:t>
              </a:r>
            </a:p>
          </p:txBody>
        </p:sp>
      </p:grpSp>
      <p:sp>
        <p:nvSpPr>
          <p:cNvPr id="6176" name="Text Box 32"/>
          <p:cNvSpPr txBox="1">
            <a:spLocks noChangeArrowheads="1"/>
          </p:cNvSpPr>
          <p:nvPr/>
        </p:nvSpPr>
        <p:spPr bwMode="auto">
          <a:xfrm>
            <a:off x="457201" y="1275160"/>
            <a:ext cx="425926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第一步：给定大于</a:t>
            </a:r>
            <a:r>
              <a:rPr kumimoji="1"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kumimoji="1"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的整数</a:t>
            </a:r>
            <a:r>
              <a:rPr kumimoji="1"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</a:p>
        </p:txBody>
      </p:sp>
      <p:sp>
        <p:nvSpPr>
          <p:cNvPr id="6177" name="Text Box 33"/>
          <p:cNvSpPr txBox="1">
            <a:spLocks noChangeArrowheads="1"/>
          </p:cNvSpPr>
          <p:nvPr/>
        </p:nvSpPr>
        <p:spPr bwMode="auto">
          <a:xfrm>
            <a:off x="419101" y="1707356"/>
            <a:ext cx="242411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第二步</a:t>
            </a:r>
            <a:r>
              <a:rPr kumimoji="1"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:</a:t>
            </a:r>
            <a:r>
              <a:rPr kumimoji="1"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令</a:t>
            </a:r>
            <a:r>
              <a:rPr kumimoji="1"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i</a:t>
            </a:r>
            <a:r>
              <a:rPr kumimoji="1"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=2</a:t>
            </a:r>
          </a:p>
        </p:txBody>
      </p:sp>
      <p:sp>
        <p:nvSpPr>
          <p:cNvPr id="6178" name="Text Box 34"/>
          <p:cNvSpPr txBox="1">
            <a:spLocks noChangeArrowheads="1"/>
          </p:cNvSpPr>
          <p:nvPr/>
        </p:nvSpPr>
        <p:spPr bwMode="auto">
          <a:xfrm>
            <a:off x="395289" y="2139554"/>
            <a:ext cx="388937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第三步</a:t>
            </a:r>
            <a:r>
              <a:rPr kumimoji="1"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:</a:t>
            </a:r>
            <a:r>
              <a:rPr kumimoji="1"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用</a:t>
            </a:r>
            <a:r>
              <a:rPr kumimoji="1" lang="en-US" altLang="zh-CN" sz="2400" i="1" dirty="0" err="1">
                <a:latin typeface="Times New Roman" panose="02020603050405020304" pitchFamily="18" charset="0"/>
                <a:ea typeface="宋体" panose="02010600030101010101" pitchFamily="2" charset="-122"/>
              </a:rPr>
              <a:t>i</a:t>
            </a:r>
            <a:r>
              <a:rPr kumimoji="1"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除</a:t>
            </a:r>
            <a:r>
              <a:rPr kumimoji="1"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r>
              <a:rPr kumimoji="1"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kumimoji="1"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得到余数</a:t>
            </a:r>
            <a:r>
              <a:rPr kumimoji="1"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</a:p>
        </p:txBody>
      </p:sp>
      <p:sp>
        <p:nvSpPr>
          <p:cNvPr id="6179" name="Text Box 35"/>
          <p:cNvSpPr txBox="1">
            <a:spLocks noChangeArrowheads="1"/>
          </p:cNvSpPr>
          <p:nvPr/>
        </p:nvSpPr>
        <p:spPr bwMode="auto">
          <a:xfrm>
            <a:off x="395289" y="2571751"/>
            <a:ext cx="4537075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第四步</a:t>
            </a:r>
            <a:r>
              <a:rPr kumimoji="1"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:</a:t>
            </a:r>
            <a:r>
              <a:rPr kumimoji="1"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判断</a:t>
            </a:r>
            <a:r>
              <a:rPr kumimoji="1"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kumimoji="1"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=0</a:t>
            </a:r>
            <a:r>
              <a:rPr kumimoji="1"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是否成立</a:t>
            </a:r>
            <a:r>
              <a:rPr kumimoji="1" lang="zh-CN" altLang="en-US" sz="24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。若是</a:t>
            </a:r>
            <a:r>
              <a:rPr kumimoji="1"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，则</a:t>
            </a:r>
            <a:r>
              <a:rPr kumimoji="1"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r>
              <a:rPr kumimoji="1"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不是质数结束算法</a:t>
            </a:r>
            <a:r>
              <a:rPr kumimoji="1" lang="zh-CN" altLang="en-US" sz="24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。否则</a:t>
            </a:r>
            <a:r>
              <a:rPr kumimoji="1"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，将</a:t>
            </a:r>
            <a:r>
              <a:rPr kumimoji="1"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i</a:t>
            </a:r>
            <a:r>
              <a:rPr kumimoji="1"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的值加</a:t>
            </a:r>
            <a:r>
              <a:rPr kumimoji="1"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kumimoji="1"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，仍用</a:t>
            </a:r>
            <a:r>
              <a:rPr kumimoji="1"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i</a:t>
            </a:r>
            <a:r>
              <a:rPr kumimoji="1"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表示</a:t>
            </a:r>
          </a:p>
        </p:txBody>
      </p:sp>
      <p:sp>
        <p:nvSpPr>
          <p:cNvPr id="6180" name="Text Box 36"/>
          <p:cNvSpPr txBox="1">
            <a:spLocks noChangeArrowheads="1"/>
          </p:cNvSpPr>
          <p:nvPr/>
        </p:nvSpPr>
        <p:spPr bwMode="auto">
          <a:xfrm>
            <a:off x="419101" y="3746855"/>
            <a:ext cx="5000624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第五步</a:t>
            </a:r>
            <a:r>
              <a:rPr kumimoji="1"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:</a:t>
            </a:r>
            <a:r>
              <a:rPr kumimoji="1"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判断</a:t>
            </a:r>
            <a:r>
              <a:rPr kumimoji="1"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i</a:t>
            </a:r>
            <a:r>
              <a:rPr kumimoji="1"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&gt;</a:t>
            </a:r>
            <a:r>
              <a:rPr kumimoji="1"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r>
              <a:rPr kumimoji="1"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-1</a:t>
            </a:r>
            <a:r>
              <a:rPr kumimoji="1"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是否成立</a:t>
            </a:r>
            <a:r>
              <a:rPr kumimoji="1" lang="zh-CN" altLang="en-US" sz="24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。若是</a:t>
            </a:r>
            <a:r>
              <a:rPr kumimoji="1"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，则</a:t>
            </a:r>
            <a:r>
              <a:rPr kumimoji="1"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r>
              <a:rPr kumimoji="1"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是质数，结束算法</a:t>
            </a:r>
            <a:r>
              <a:rPr kumimoji="1" lang="zh-CN" altLang="en-US" sz="24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。否则</a:t>
            </a:r>
            <a:r>
              <a:rPr kumimoji="1"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返回第三</a:t>
            </a:r>
            <a:r>
              <a:rPr kumimoji="1" lang="zh-CN" altLang="en-US" sz="24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步。</a:t>
            </a:r>
            <a:endParaRPr kumimoji="1"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11266" name="Picture 2" descr="C:\Documents and Settings\Administrator\桌面\新建文件夹 (4)\u=1278269348,1632458658&amp;fm=21&amp;gp=0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6519" y="126057"/>
            <a:ext cx="1190625" cy="1076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69605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5" dur="80"/>
                                        <p:tgtEl>
                                          <p:spTgt spid="617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6" dur="80"/>
                                        <p:tgtEl>
                                          <p:spTgt spid="617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80"/>
                                        <p:tgtEl>
                                          <p:spTgt spid="617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2" dur="80"/>
                                        <p:tgtEl>
                                          <p:spTgt spid="617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3" dur="80"/>
                                        <p:tgtEl>
                                          <p:spTgt spid="617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80"/>
                                        <p:tgtEl>
                                          <p:spTgt spid="617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9" dur="80"/>
                                        <p:tgtEl>
                                          <p:spTgt spid="617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0" dur="80"/>
                                        <p:tgtEl>
                                          <p:spTgt spid="617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80"/>
                                        <p:tgtEl>
                                          <p:spTgt spid="617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6" dur="80"/>
                                        <p:tgtEl>
                                          <p:spTgt spid="618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7" dur="80"/>
                                        <p:tgtEl>
                                          <p:spTgt spid="618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80"/>
                                        <p:tgtEl>
                                          <p:spTgt spid="618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/>
      <p:bldP spid="6148" grpId="0"/>
      <p:bldP spid="6176" grpId="0"/>
      <p:bldP spid="6177" grpId="0"/>
      <p:bldP spid="6178" grpId="0"/>
      <p:bldP spid="6179" grpId="0"/>
      <p:bldP spid="618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4" name="Text Box 4"/>
          <p:cNvSpPr txBox="1">
            <a:spLocks noChangeArrowheads="1"/>
          </p:cNvSpPr>
          <p:nvPr/>
        </p:nvSpPr>
        <p:spPr bwMode="auto">
          <a:xfrm>
            <a:off x="66763" y="771550"/>
            <a:ext cx="9144000" cy="13849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 dirty="0">
                <a:latin typeface="Times New Roman" panose="02020603050405020304" pitchFamily="18" charset="0"/>
              </a:rPr>
              <a:t>上述表示算法的图形称为算法的</a:t>
            </a:r>
            <a:r>
              <a:rPr lang="zh-CN" altLang="en-US" sz="2800" dirty="0">
                <a:solidFill>
                  <a:srgbClr val="FF3300"/>
                </a:solidFill>
                <a:latin typeface="Times New Roman" panose="02020603050405020304" pitchFamily="18" charset="0"/>
              </a:rPr>
              <a:t>程序框图</a:t>
            </a:r>
            <a:r>
              <a:rPr lang="zh-CN" altLang="en-US" sz="2800" dirty="0">
                <a:latin typeface="Times New Roman" panose="02020603050405020304" pitchFamily="18" charset="0"/>
              </a:rPr>
              <a:t>又称</a:t>
            </a:r>
            <a:r>
              <a:rPr lang="zh-CN" altLang="en-US" sz="2800" dirty="0">
                <a:solidFill>
                  <a:srgbClr val="FF3300"/>
                </a:solidFill>
                <a:latin typeface="Times New Roman" panose="02020603050405020304" pitchFamily="18" charset="0"/>
              </a:rPr>
              <a:t>流程图，</a:t>
            </a:r>
            <a:r>
              <a:rPr lang="zh-CN" altLang="en-US" sz="2800" dirty="0">
                <a:latin typeface="Times New Roman" panose="02020603050405020304" pitchFamily="18" charset="0"/>
              </a:rPr>
              <a:t>其中的多边形叫做</a:t>
            </a:r>
            <a:r>
              <a:rPr lang="zh-CN" altLang="en-US" sz="2800" dirty="0">
                <a:solidFill>
                  <a:srgbClr val="FF3300"/>
                </a:solidFill>
                <a:latin typeface="Times New Roman" panose="02020603050405020304" pitchFamily="18" charset="0"/>
              </a:rPr>
              <a:t>程序框，</a:t>
            </a:r>
            <a:r>
              <a:rPr lang="zh-CN" altLang="en-US" sz="2800" dirty="0">
                <a:latin typeface="Times New Roman" panose="02020603050405020304" pitchFamily="18" charset="0"/>
              </a:rPr>
              <a:t>带方向箭头的线叫做</a:t>
            </a:r>
            <a:r>
              <a:rPr lang="zh-CN" altLang="en-US" sz="2800" dirty="0">
                <a:solidFill>
                  <a:srgbClr val="FF3300"/>
                </a:solidFill>
                <a:latin typeface="Times New Roman" panose="02020603050405020304" pitchFamily="18" charset="0"/>
              </a:rPr>
              <a:t>流程线</a:t>
            </a:r>
            <a:r>
              <a:rPr lang="zh-CN" altLang="en-US" sz="2800" dirty="0">
                <a:latin typeface="Times New Roman" panose="02020603050405020304" pitchFamily="18" charset="0"/>
              </a:rPr>
              <a:t>，你能指出程序框图的含义吗？</a:t>
            </a:r>
          </a:p>
        </p:txBody>
      </p:sp>
      <p:sp>
        <p:nvSpPr>
          <p:cNvPr id="301061" name="Text Box 5"/>
          <p:cNvSpPr txBox="1">
            <a:spLocks noChangeArrowheads="1"/>
          </p:cNvSpPr>
          <p:nvPr/>
        </p:nvSpPr>
        <p:spPr bwMode="auto">
          <a:xfrm>
            <a:off x="100013" y="2625329"/>
            <a:ext cx="8964612" cy="52322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800" dirty="0">
                <a:latin typeface="Times New Roman" panose="02020603050405020304" pitchFamily="18" charset="0"/>
              </a:rPr>
              <a:t> </a:t>
            </a:r>
            <a:r>
              <a:rPr lang="zh-CN" altLang="en-US" sz="2800" dirty="0">
                <a:solidFill>
                  <a:srgbClr val="FF3300"/>
                </a:solidFill>
                <a:latin typeface="Times New Roman" panose="02020603050405020304" pitchFamily="18" charset="0"/>
              </a:rPr>
              <a:t>用程序框、流程线及文字说明来表示算法的图形</a:t>
            </a:r>
            <a:r>
              <a:rPr lang="en-US" altLang="zh-CN" sz="2800" dirty="0">
                <a:solidFill>
                  <a:srgbClr val="FF3300"/>
                </a:solidFill>
                <a:latin typeface="Times New Roman" panose="02020603050405020304" pitchFamily="18" charset="0"/>
              </a:rPr>
              <a:t>. </a:t>
            </a:r>
          </a:p>
        </p:txBody>
      </p:sp>
      <p:pic>
        <p:nvPicPr>
          <p:cNvPr id="12290" name="Picture 2" descr="C:\Documents and Settings\Administrator\桌面\新建文件夹 (4)\u=2702348542,2803262089&amp;fm=21&amp;gp=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3397460"/>
            <a:ext cx="5562600" cy="1511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13733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0106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0106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0106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106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Documents and Settings\Administrator\桌面\新建文件夹 (4)\u=4060907217,2718653079&amp;fm=21&amp;gp=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847" y="-182943"/>
            <a:ext cx="4523867" cy="18011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170" name="Text Box 2"/>
          <p:cNvSpPr txBox="1">
            <a:spLocks noChangeArrowheads="1"/>
          </p:cNvSpPr>
          <p:nvPr/>
        </p:nvSpPr>
        <p:spPr bwMode="auto">
          <a:xfrm>
            <a:off x="455789" y="129075"/>
            <a:ext cx="22098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二、新课 </a:t>
            </a:r>
          </a:p>
        </p:txBody>
      </p:sp>
      <p:sp>
        <p:nvSpPr>
          <p:cNvPr id="7171" name="Text Box 3"/>
          <p:cNvSpPr txBox="1">
            <a:spLocks noChangeArrowheads="1"/>
          </p:cNvSpPr>
          <p:nvPr/>
        </p:nvSpPr>
        <p:spPr bwMode="auto">
          <a:xfrm>
            <a:off x="533400" y="1314450"/>
            <a:ext cx="28194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800" dirty="0" smtClean="0">
                <a:latin typeface="Times New Roman" pitchFamily="18" charset="0"/>
                <a:ea typeface="宋体" panose="02010600030101010101" pitchFamily="2" charset="-122"/>
              </a:rPr>
              <a:t>1</a:t>
            </a:r>
            <a:r>
              <a:rPr kumimoji="1" lang="zh-CN" altLang="en-US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、</a:t>
            </a:r>
            <a:r>
              <a:rPr kumimoji="1"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程序框图 </a:t>
            </a:r>
          </a:p>
        </p:txBody>
      </p:sp>
      <p:sp>
        <p:nvSpPr>
          <p:cNvPr id="7172" name="Text Box 4"/>
          <p:cNvSpPr txBox="1">
            <a:spLocks noChangeArrowheads="1"/>
          </p:cNvSpPr>
          <p:nvPr/>
        </p:nvSpPr>
        <p:spPr bwMode="auto">
          <a:xfrm>
            <a:off x="685800" y="1943100"/>
            <a:ext cx="43434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kumimoji="1" lang="en-US" altLang="zh-CN" sz="2800" dirty="0">
                <a:latin typeface="Times New Roman" pitchFamily="18" charset="0"/>
                <a:ea typeface="宋体" panose="02010600030101010101" pitchFamily="2" charset="-122"/>
              </a:rPr>
              <a:t>1</a:t>
            </a:r>
            <a:r>
              <a:rPr kumimoji="1"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）程序框图的概念 </a:t>
            </a:r>
          </a:p>
        </p:txBody>
      </p:sp>
      <p:sp>
        <p:nvSpPr>
          <p:cNvPr id="7173" name="Text Box 5"/>
          <p:cNvSpPr txBox="1">
            <a:spLocks noChangeArrowheads="1"/>
          </p:cNvSpPr>
          <p:nvPr/>
        </p:nvSpPr>
        <p:spPr bwMode="auto">
          <a:xfrm>
            <a:off x="250825" y="2463404"/>
            <a:ext cx="8077200" cy="22467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25000"/>
              </a:lnSpc>
            </a:pPr>
            <a:r>
              <a:rPr kumimoji="1" lang="en-US" altLang="zh-CN" sz="2800" dirty="0">
                <a:latin typeface="Times New Roman" pitchFamily="18" charset="0"/>
                <a:ea typeface="宋体" panose="02010600030101010101" pitchFamily="2" charset="-122"/>
              </a:rPr>
              <a:t>   </a:t>
            </a:r>
            <a:r>
              <a:rPr kumimoji="1" lang="zh-CN" altLang="en-US" sz="2800" dirty="0">
                <a:latin typeface="Times New Roman" pitchFamily="18" charset="0"/>
                <a:ea typeface="宋体" panose="02010600030101010101" pitchFamily="2" charset="-122"/>
              </a:rPr>
              <a:t>程序框图又称流程图，</a:t>
            </a:r>
          </a:p>
          <a:p>
            <a:pPr algn="just">
              <a:lnSpc>
                <a:spcPct val="125000"/>
              </a:lnSpc>
            </a:pPr>
            <a:r>
              <a:rPr kumimoji="1" lang="zh-CN" altLang="en-US" sz="2800" dirty="0">
                <a:latin typeface="Times New Roman" pitchFamily="18" charset="0"/>
                <a:ea typeface="宋体" panose="02010600030101010101" pitchFamily="2" charset="-122"/>
              </a:rPr>
              <a:t>是一种用规定的</a:t>
            </a:r>
            <a:r>
              <a:rPr kumimoji="1" lang="zh-CN" altLang="en-US" sz="2800" dirty="0">
                <a:solidFill>
                  <a:srgbClr val="FF3300"/>
                </a:solidFill>
                <a:latin typeface="Times New Roman" pitchFamily="18" charset="0"/>
                <a:ea typeface="宋体" panose="02010600030101010101" pitchFamily="2" charset="-122"/>
              </a:rPr>
              <a:t>程序框、</a:t>
            </a:r>
          </a:p>
          <a:p>
            <a:pPr algn="just">
              <a:lnSpc>
                <a:spcPct val="125000"/>
              </a:lnSpc>
            </a:pPr>
            <a:r>
              <a:rPr kumimoji="1" lang="zh-CN" altLang="en-US" sz="2800" dirty="0">
                <a:solidFill>
                  <a:srgbClr val="FF3300"/>
                </a:solidFill>
                <a:latin typeface="Times New Roman" pitchFamily="18" charset="0"/>
                <a:ea typeface="宋体" panose="02010600030101010101" pitchFamily="2" charset="-122"/>
              </a:rPr>
              <a:t>流程线及文字说明</a:t>
            </a:r>
            <a:r>
              <a:rPr kumimoji="1" lang="zh-CN" altLang="en-US" sz="2800" dirty="0">
                <a:latin typeface="Times New Roman" pitchFamily="18" charset="0"/>
                <a:ea typeface="宋体" panose="02010600030101010101" pitchFamily="2" charset="-122"/>
              </a:rPr>
              <a:t>来准确、</a:t>
            </a:r>
          </a:p>
          <a:p>
            <a:pPr algn="just">
              <a:lnSpc>
                <a:spcPct val="125000"/>
              </a:lnSpc>
            </a:pPr>
            <a:r>
              <a:rPr kumimoji="1" lang="zh-CN" altLang="en-US" sz="2800" dirty="0">
                <a:latin typeface="Times New Roman" pitchFamily="18" charset="0"/>
                <a:ea typeface="宋体" panose="02010600030101010101" pitchFamily="2" charset="-122"/>
              </a:rPr>
              <a:t>直观地表示算法的图形。</a:t>
            </a:r>
          </a:p>
        </p:txBody>
      </p:sp>
      <p:grpSp>
        <p:nvGrpSpPr>
          <p:cNvPr id="7174" name="Group 6"/>
          <p:cNvGrpSpPr>
            <a:grpSpLocks/>
          </p:cNvGrpSpPr>
          <p:nvPr/>
        </p:nvGrpSpPr>
        <p:grpSpPr bwMode="auto">
          <a:xfrm>
            <a:off x="4895850" y="195262"/>
            <a:ext cx="4248150" cy="4948238"/>
            <a:chOff x="3414" y="264"/>
            <a:chExt cx="2097" cy="3620"/>
          </a:xfrm>
        </p:grpSpPr>
        <p:sp>
          <p:nvSpPr>
            <p:cNvPr id="7175" name="AutoShape 7"/>
            <p:cNvSpPr>
              <a:spLocks noChangeArrowheads="1"/>
            </p:cNvSpPr>
            <p:nvPr/>
          </p:nvSpPr>
          <p:spPr bwMode="auto">
            <a:xfrm>
              <a:off x="3651" y="3657"/>
              <a:ext cx="922" cy="227"/>
            </a:xfrm>
            <a:prstGeom prst="flowChartAlternate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zh-CN" altLang="en-US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结束</a:t>
              </a:r>
            </a:p>
          </p:txBody>
        </p:sp>
        <p:grpSp>
          <p:nvGrpSpPr>
            <p:cNvPr id="7176" name="Group 8"/>
            <p:cNvGrpSpPr>
              <a:grpSpLocks/>
            </p:cNvGrpSpPr>
            <p:nvPr/>
          </p:nvGrpSpPr>
          <p:grpSpPr bwMode="auto">
            <a:xfrm>
              <a:off x="3414" y="264"/>
              <a:ext cx="2097" cy="3431"/>
              <a:chOff x="2213" y="264"/>
              <a:chExt cx="2097" cy="3431"/>
            </a:xfrm>
          </p:grpSpPr>
          <p:sp>
            <p:nvSpPr>
              <p:cNvPr id="7177" name="AutoShape 9"/>
              <p:cNvSpPr>
                <a:spLocks noChangeArrowheads="1"/>
              </p:cNvSpPr>
              <p:nvPr/>
            </p:nvSpPr>
            <p:spPr bwMode="auto">
              <a:xfrm>
                <a:off x="2560" y="264"/>
                <a:ext cx="624" cy="192"/>
              </a:xfrm>
              <a:prstGeom prst="flowChartTerminator">
                <a:avLst/>
              </a:prstGeom>
              <a:solidFill>
                <a:schemeClr val="accent1"/>
              </a:solidFill>
              <a:ln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kumimoji="1" lang="zh-CN" altLang="en-US" sz="16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开始</a:t>
                </a:r>
              </a:p>
            </p:txBody>
          </p:sp>
          <p:sp>
            <p:nvSpPr>
              <p:cNvPr id="7178" name="AutoShape 10"/>
              <p:cNvSpPr>
                <a:spLocks noChangeArrowheads="1"/>
              </p:cNvSpPr>
              <p:nvPr/>
            </p:nvSpPr>
            <p:spPr bwMode="auto">
              <a:xfrm>
                <a:off x="2460" y="611"/>
                <a:ext cx="816" cy="192"/>
              </a:xfrm>
              <a:prstGeom prst="flowChartInputOutput">
                <a:avLst/>
              </a:prstGeom>
              <a:solidFill>
                <a:schemeClr val="accent1"/>
              </a:solidFill>
              <a:ln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kumimoji="1" lang="zh-CN" altLang="en-US" sz="1600" dirty="0">
                    <a:solidFill>
                      <a:srgbClr val="FF0000"/>
                    </a:solidFill>
                    <a:latin typeface="Times New Roman" pitchFamily="18" charset="0"/>
                    <a:ea typeface="宋体" panose="02010600030101010101" pitchFamily="2" charset="-122"/>
                  </a:rPr>
                  <a:t>输入</a:t>
                </a:r>
                <a:r>
                  <a:rPr kumimoji="1" lang="en-US" altLang="zh-CN" sz="1600" i="1" dirty="0">
                    <a:solidFill>
                      <a:srgbClr val="FF0000"/>
                    </a:solidFill>
                    <a:latin typeface="Times New Roman" pitchFamily="18" charset="0"/>
                    <a:ea typeface="宋体" panose="02010600030101010101" pitchFamily="2" charset="-122"/>
                  </a:rPr>
                  <a:t>n</a:t>
                </a:r>
              </a:p>
            </p:txBody>
          </p:sp>
          <p:sp>
            <p:nvSpPr>
              <p:cNvPr id="7179" name="AutoShape 11"/>
              <p:cNvSpPr>
                <a:spLocks noChangeArrowheads="1"/>
              </p:cNvSpPr>
              <p:nvPr/>
            </p:nvSpPr>
            <p:spPr bwMode="auto">
              <a:xfrm>
                <a:off x="2464" y="949"/>
                <a:ext cx="816" cy="192"/>
              </a:xfrm>
              <a:prstGeom prst="flowChartProcess">
                <a:avLst/>
              </a:prstGeom>
              <a:solidFill>
                <a:schemeClr val="accent1"/>
              </a:solidFill>
              <a:ln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kumimoji="1" lang="en-US" altLang="zh-CN" sz="1600" i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i</a:t>
                </a:r>
                <a:r>
                  <a:rPr kumimoji="1" lang="en-US" altLang="zh-CN" sz="16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=2</a:t>
                </a:r>
              </a:p>
            </p:txBody>
          </p:sp>
          <p:sp>
            <p:nvSpPr>
              <p:cNvPr id="7180" name="AutoShape 12"/>
              <p:cNvSpPr>
                <a:spLocks noChangeArrowheads="1"/>
              </p:cNvSpPr>
              <p:nvPr/>
            </p:nvSpPr>
            <p:spPr bwMode="auto">
              <a:xfrm>
                <a:off x="2454" y="1469"/>
                <a:ext cx="825" cy="192"/>
              </a:xfrm>
              <a:prstGeom prst="flowChartProcess">
                <a:avLst/>
              </a:prstGeom>
              <a:solidFill>
                <a:schemeClr val="accent1"/>
              </a:solidFill>
              <a:ln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kumimoji="1" lang="en-US" altLang="zh-CN" sz="1600" i="1" dirty="0">
                    <a:solidFill>
                      <a:srgbClr val="FF0000"/>
                    </a:solidFill>
                    <a:latin typeface="Times New Roman" pitchFamily="18" charset="0"/>
                    <a:ea typeface="宋体" panose="02010600030101010101" pitchFamily="2" charset="-122"/>
                  </a:rPr>
                  <a:t>n</a:t>
                </a:r>
                <a:r>
                  <a:rPr kumimoji="1" lang="zh-CN" altLang="en-US" sz="1600" dirty="0">
                    <a:solidFill>
                      <a:srgbClr val="FF0000"/>
                    </a:solidFill>
                    <a:latin typeface="Times New Roman" pitchFamily="18" charset="0"/>
                    <a:ea typeface="宋体" panose="02010600030101010101" pitchFamily="2" charset="-122"/>
                  </a:rPr>
                  <a:t>除以</a:t>
                </a:r>
                <a:r>
                  <a:rPr kumimoji="1" lang="en-US" altLang="zh-CN" sz="1600" i="1" dirty="0">
                    <a:solidFill>
                      <a:srgbClr val="FF0000"/>
                    </a:solidFill>
                    <a:latin typeface="Times New Roman" pitchFamily="18" charset="0"/>
                    <a:ea typeface="宋体" panose="02010600030101010101" pitchFamily="2" charset="-122"/>
                  </a:rPr>
                  <a:t>i</a:t>
                </a:r>
                <a:r>
                  <a:rPr kumimoji="1" lang="zh-CN" altLang="en-US" sz="1600" dirty="0">
                    <a:solidFill>
                      <a:srgbClr val="FF0000"/>
                    </a:solidFill>
                    <a:latin typeface="Times New Roman" pitchFamily="18" charset="0"/>
                    <a:ea typeface="宋体" panose="02010600030101010101" pitchFamily="2" charset="-122"/>
                  </a:rPr>
                  <a:t>的余数</a:t>
                </a:r>
                <a:r>
                  <a:rPr kumimoji="1" lang="en-US" altLang="zh-CN" sz="1600" i="1" dirty="0">
                    <a:solidFill>
                      <a:srgbClr val="FF0000"/>
                    </a:solidFill>
                    <a:latin typeface="Times New Roman" pitchFamily="18" charset="0"/>
                    <a:ea typeface="宋体" panose="02010600030101010101" pitchFamily="2" charset="-122"/>
                  </a:rPr>
                  <a:t>r</a:t>
                </a:r>
              </a:p>
            </p:txBody>
          </p:sp>
          <p:sp>
            <p:nvSpPr>
              <p:cNvPr id="7181" name="AutoShape 13"/>
              <p:cNvSpPr>
                <a:spLocks noChangeArrowheads="1"/>
              </p:cNvSpPr>
              <p:nvPr/>
            </p:nvSpPr>
            <p:spPr bwMode="auto">
              <a:xfrm>
                <a:off x="2526" y="1877"/>
                <a:ext cx="672" cy="192"/>
              </a:xfrm>
              <a:prstGeom prst="flowChartProcess">
                <a:avLst/>
              </a:prstGeom>
              <a:solidFill>
                <a:schemeClr val="accent1"/>
              </a:solidFill>
              <a:ln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kumimoji="1" lang="en-US" altLang="zh-CN" sz="1600" i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i</a:t>
                </a:r>
                <a:r>
                  <a:rPr kumimoji="1" lang="en-US" altLang="zh-CN" sz="16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=</a:t>
                </a:r>
                <a:r>
                  <a:rPr kumimoji="1" lang="en-US" altLang="zh-CN" sz="1600" i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i</a:t>
                </a:r>
                <a:r>
                  <a:rPr kumimoji="1" lang="en-US" altLang="zh-CN" sz="16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+1</a:t>
                </a:r>
              </a:p>
            </p:txBody>
          </p:sp>
          <p:sp>
            <p:nvSpPr>
              <p:cNvPr id="7182" name="AutoShape 14"/>
              <p:cNvSpPr>
                <a:spLocks noChangeArrowheads="1"/>
              </p:cNvSpPr>
              <p:nvPr/>
            </p:nvSpPr>
            <p:spPr bwMode="auto">
              <a:xfrm>
                <a:off x="2213" y="2305"/>
                <a:ext cx="1296" cy="288"/>
              </a:xfrm>
              <a:prstGeom prst="flowChartDecision">
                <a:avLst/>
              </a:prstGeom>
              <a:solidFill>
                <a:schemeClr val="accent1"/>
              </a:solidFill>
              <a:ln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kumimoji="1" lang="en-US" altLang="zh-CN" sz="1600" i="1" dirty="0">
                    <a:solidFill>
                      <a:srgbClr val="FF0000"/>
                    </a:solidFill>
                    <a:latin typeface="Times New Roman" pitchFamily="18" charset="0"/>
                    <a:ea typeface="宋体" panose="02010600030101010101" pitchFamily="2" charset="-122"/>
                  </a:rPr>
                  <a:t>i</a:t>
                </a:r>
                <a:r>
                  <a:rPr kumimoji="1" lang="en-US" altLang="zh-CN" sz="1600" dirty="0">
                    <a:solidFill>
                      <a:srgbClr val="FF0000"/>
                    </a:solidFill>
                    <a:latin typeface="Times New Roman" pitchFamily="18" charset="0"/>
                    <a:ea typeface="宋体" panose="02010600030101010101" pitchFamily="2" charset="-122"/>
                  </a:rPr>
                  <a:t>&gt;</a:t>
                </a:r>
                <a:r>
                  <a:rPr kumimoji="1" lang="en-US" altLang="zh-CN" sz="1600" i="1" dirty="0">
                    <a:solidFill>
                      <a:srgbClr val="FF0000"/>
                    </a:solidFill>
                    <a:latin typeface="Times New Roman" pitchFamily="18" charset="0"/>
                    <a:ea typeface="宋体" panose="02010600030101010101" pitchFamily="2" charset="-122"/>
                  </a:rPr>
                  <a:t>n</a:t>
                </a:r>
                <a:r>
                  <a:rPr kumimoji="1" lang="en-US" altLang="zh-CN" sz="1600" dirty="0">
                    <a:solidFill>
                      <a:srgbClr val="FF0000"/>
                    </a:solidFill>
                    <a:latin typeface="Times New Roman" pitchFamily="18" charset="0"/>
                    <a:ea typeface="宋体" panose="02010600030101010101" pitchFamily="2" charset="-122"/>
                  </a:rPr>
                  <a:t>-1</a:t>
                </a:r>
                <a:r>
                  <a:rPr kumimoji="1" lang="zh-CN" altLang="en-US" sz="1600" dirty="0">
                    <a:solidFill>
                      <a:srgbClr val="FF0000"/>
                    </a:solidFill>
                    <a:latin typeface="Times New Roman" pitchFamily="18" charset="0"/>
                    <a:ea typeface="宋体" panose="02010600030101010101" pitchFamily="2" charset="-122"/>
                  </a:rPr>
                  <a:t>或</a:t>
                </a:r>
                <a:r>
                  <a:rPr kumimoji="1" lang="en-US" altLang="zh-CN" sz="1600" i="1" dirty="0">
                    <a:solidFill>
                      <a:srgbClr val="FF0000"/>
                    </a:solidFill>
                    <a:latin typeface="Times New Roman" pitchFamily="18" charset="0"/>
                    <a:ea typeface="宋体" panose="02010600030101010101" pitchFamily="2" charset="-122"/>
                  </a:rPr>
                  <a:t>r</a:t>
                </a:r>
                <a:r>
                  <a:rPr kumimoji="1" lang="en-US" altLang="zh-CN" sz="1600" dirty="0">
                    <a:solidFill>
                      <a:srgbClr val="FF0000"/>
                    </a:solidFill>
                    <a:latin typeface="Times New Roman" pitchFamily="18" charset="0"/>
                    <a:ea typeface="宋体" panose="02010600030101010101" pitchFamily="2" charset="-122"/>
                  </a:rPr>
                  <a:t>=0?</a:t>
                </a:r>
              </a:p>
            </p:txBody>
          </p:sp>
          <p:sp>
            <p:nvSpPr>
              <p:cNvPr id="7183" name="AutoShape 15"/>
              <p:cNvSpPr>
                <a:spLocks noChangeArrowheads="1"/>
              </p:cNvSpPr>
              <p:nvPr/>
            </p:nvSpPr>
            <p:spPr bwMode="auto">
              <a:xfrm>
                <a:off x="2463" y="3207"/>
                <a:ext cx="816" cy="240"/>
              </a:xfrm>
              <a:prstGeom prst="flowChartInputOutput">
                <a:avLst/>
              </a:prstGeom>
              <a:solidFill>
                <a:schemeClr val="accent1"/>
              </a:solidFill>
              <a:ln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kumimoji="1" lang="en-US" altLang="zh-CN" sz="1600" i="1" dirty="0">
                    <a:solidFill>
                      <a:srgbClr val="FF0000"/>
                    </a:solidFill>
                    <a:latin typeface="Times New Roman" pitchFamily="18" charset="0"/>
                    <a:ea typeface="宋体" panose="02010600030101010101" pitchFamily="2" charset="-122"/>
                  </a:rPr>
                  <a:t>n</a:t>
                </a:r>
                <a:r>
                  <a:rPr kumimoji="1" lang="zh-CN" altLang="en-US" sz="1600" dirty="0">
                    <a:solidFill>
                      <a:srgbClr val="FF0000"/>
                    </a:solidFill>
                    <a:latin typeface="Times New Roman" pitchFamily="18" charset="0"/>
                    <a:ea typeface="宋体" panose="02010600030101010101" pitchFamily="2" charset="-122"/>
                  </a:rPr>
                  <a:t>不是质数</a:t>
                </a:r>
              </a:p>
            </p:txBody>
          </p:sp>
          <p:sp>
            <p:nvSpPr>
              <p:cNvPr id="7184" name="AutoShape 16"/>
              <p:cNvSpPr>
                <a:spLocks noChangeArrowheads="1"/>
              </p:cNvSpPr>
              <p:nvPr/>
            </p:nvSpPr>
            <p:spPr bwMode="auto">
              <a:xfrm>
                <a:off x="3494" y="3203"/>
                <a:ext cx="816" cy="240"/>
              </a:xfrm>
              <a:prstGeom prst="flowChartInputOutput">
                <a:avLst/>
              </a:prstGeom>
              <a:solidFill>
                <a:schemeClr val="accent1"/>
              </a:solidFill>
              <a:ln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kumimoji="1" lang="en-US" altLang="zh-CN" sz="1600" i="1" dirty="0">
                    <a:solidFill>
                      <a:srgbClr val="FF0000"/>
                    </a:solidFill>
                    <a:latin typeface="Times New Roman" pitchFamily="18" charset="0"/>
                    <a:ea typeface="宋体" panose="02010600030101010101" pitchFamily="2" charset="-122"/>
                  </a:rPr>
                  <a:t>n</a:t>
                </a:r>
                <a:r>
                  <a:rPr kumimoji="1" lang="zh-CN" altLang="en-US" sz="1600" dirty="0">
                    <a:solidFill>
                      <a:srgbClr val="FF0000"/>
                    </a:solidFill>
                    <a:latin typeface="Times New Roman" pitchFamily="18" charset="0"/>
                    <a:ea typeface="宋体" panose="02010600030101010101" pitchFamily="2" charset="-122"/>
                  </a:rPr>
                  <a:t>是质数</a:t>
                </a:r>
              </a:p>
            </p:txBody>
          </p:sp>
          <p:cxnSp>
            <p:nvCxnSpPr>
              <p:cNvPr id="7185" name="AutoShape 17"/>
              <p:cNvCxnSpPr>
                <a:cxnSpLocks noChangeShapeType="1"/>
                <a:stCxn id="7177" idx="2"/>
                <a:endCxn id="7178" idx="1"/>
              </p:cNvCxnSpPr>
              <p:nvPr/>
            </p:nvCxnSpPr>
            <p:spPr bwMode="auto">
              <a:xfrm flipH="1">
                <a:off x="2868" y="456"/>
                <a:ext cx="4" cy="155"/>
              </a:xfrm>
              <a:prstGeom prst="straightConnector1">
                <a:avLst/>
              </a:prstGeom>
              <a:noFill/>
              <a:ln w="12700" cap="sq">
                <a:solidFill>
                  <a:schemeClr val="tx1"/>
                </a:solidFill>
                <a:round/>
                <a:headEnd type="none" w="sm" len="sm"/>
                <a:tailEnd type="triangl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7186" name="AutoShape 18"/>
              <p:cNvCxnSpPr>
                <a:cxnSpLocks noChangeShapeType="1"/>
                <a:stCxn id="7178" idx="4"/>
                <a:endCxn id="7179" idx="0"/>
              </p:cNvCxnSpPr>
              <p:nvPr/>
            </p:nvCxnSpPr>
            <p:spPr bwMode="auto">
              <a:xfrm>
                <a:off x="2868" y="803"/>
                <a:ext cx="4" cy="146"/>
              </a:xfrm>
              <a:prstGeom prst="straightConnector1">
                <a:avLst/>
              </a:prstGeom>
              <a:noFill/>
              <a:ln w="12700" cap="sq">
                <a:solidFill>
                  <a:schemeClr val="tx1"/>
                </a:solidFill>
                <a:round/>
                <a:headEnd type="none" w="sm" len="sm"/>
                <a:tailEnd type="triangl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7187" name="AutoShape 19"/>
              <p:cNvCxnSpPr>
                <a:cxnSpLocks noChangeShapeType="1"/>
                <a:stCxn id="7182" idx="2"/>
              </p:cNvCxnSpPr>
              <p:nvPr/>
            </p:nvCxnSpPr>
            <p:spPr bwMode="auto">
              <a:xfrm>
                <a:off x="2861" y="2593"/>
                <a:ext cx="1" cy="220"/>
              </a:xfrm>
              <a:prstGeom prst="straightConnector1">
                <a:avLst/>
              </a:prstGeom>
              <a:noFill/>
              <a:ln w="12700" cap="sq">
                <a:solidFill>
                  <a:schemeClr val="tx1"/>
                </a:solidFill>
                <a:round/>
                <a:headEnd type="none" w="sm" len="sm"/>
                <a:tailEnd type="triangl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7188" name="AutoShape 20"/>
              <p:cNvCxnSpPr>
                <a:cxnSpLocks noChangeShapeType="1"/>
                <a:endCxn id="7183" idx="1"/>
              </p:cNvCxnSpPr>
              <p:nvPr/>
            </p:nvCxnSpPr>
            <p:spPr bwMode="auto">
              <a:xfrm>
                <a:off x="2862" y="3101"/>
                <a:ext cx="9" cy="106"/>
              </a:xfrm>
              <a:prstGeom prst="straightConnector1">
                <a:avLst/>
              </a:prstGeom>
              <a:noFill/>
              <a:ln w="12700" cap="sq">
                <a:solidFill>
                  <a:schemeClr val="tx1"/>
                </a:solidFill>
                <a:round/>
                <a:headEnd type="none" w="sm" len="sm"/>
                <a:tailEnd type="triangl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7189" name="AutoShape 21"/>
              <p:cNvCxnSpPr>
                <a:cxnSpLocks noChangeShapeType="1"/>
                <a:stCxn id="7183" idx="4"/>
              </p:cNvCxnSpPr>
              <p:nvPr/>
            </p:nvCxnSpPr>
            <p:spPr bwMode="auto">
              <a:xfrm>
                <a:off x="2871" y="3447"/>
                <a:ext cx="0" cy="248"/>
              </a:xfrm>
              <a:prstGeom prst="straightConnector1">
                <a:avLst/>
              </a:prstGeom>
              <a:noFill/>
              <a:ln w="12700" cap="sq">
                <a:solidFill>
                  <a:schemeClr val="tx1"/>
                </a:solidFill>
                <a:round/>
                <a:headEnd type="none" w="sm" len="sm"/>
                <a:tailEnd type="triangl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7190" name="AutoShape 22"/>
              <p:cNvCxnSpPr>
                <a:cxnSpLocks noChangeShapeType="1"/>
                <a:endCxn id="7184" idx="1"/>
              </p:cNvCxnSpPr>
              <p:nvPr/>
            </p:nvCxnSpPr>
            <p:spPr bwMode="auto">
              <a:xfrm>
                <a:off x="3366" y="2957"/>
                <a:ext cx="536" cy="246"/>
              </a:xfrm>
              <a:prstGeom prst="bentConnector2">
                <a:avLst/>
              </a:prstGeom>
              <a:noFill/>
              <a:ln w="12700" cap="sq">
                <a:solidFill>
                  <a:schemeClr val="tx1"/>
                </a:solidFill>
                <a:miter lim="800000"/>
                <a:headEnd type="none" w="sm" len="sm"/>
                <a:tailEnd type="triangl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7191" name="AutoShape 23"/>
              <p:cNvCxnSpPr>
                <a:cxnSpLocks noChangeShapeType="1"/>
                <a:stCxn id="7184" idx="4"/>
              </p:cNvCxnSpPr>
              <p:nvPr/>
            </p:nvCxnSpPr>
            <p:spPr bwMode="auto">
              <a:xfrm rot="5400000">
                <a:off x="3319" y="2983"/>
                <a:ext cx="123" cy="1043"/>
              </a:xfrm>
              <a:prstGeom prst="bentConnector2">
                <a:avLst/>
              </a:prstGeom>
              <a:noFill/>
              <a:ln w="12700" cap="sq">
                <a:solidFill>
                  <a:schemeClr val="tx1"/>
                </a:solidFill>
                <a:miter lim="800000"/>
                <a:headEnd type="none" w="sm" len="sm"/>
                <a:tailEnd type="triangl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sp>
            <p:nvSpPr>
              <p:cNvPr id="7192" name="Text Box 24"/>
              <p:cNvSpPr txBox="1">
                <a:spLocks noChangeArrowheads="1"/>
              </p:cNvSpPr>
              <p:nvPr/>
            </p:nvSpPr>
            <p:spPr bwMode="auto">
              <a:xfrm>
                <a:off x="3470" y="2271"/>
                <a:ext cx="192" cy="24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chemeClr val="tx1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kumimoji="1" lang="zh-CN" altLang="en-US" sz="16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否</a:t>
                </a:r>
              </a:p>
            </p:txBody>
          </p:sp>
          <p:sp>
            <p:nvSpPr>
              <p:cNvPr id="7193" name="Text Box 25"/>
              <p:cNvSpPr txBox="1">
                <a:spLocks noChangeArrowheads="1"/>
              </p:cNvSpPr>
              <p:nvPr/>
            </p:nvSpPr>
            <p:spPr bwMode="auto">
              <a:xfrm>
                <a:off x="2849" y="2586"/>
                <a:ext cx="192" cy="24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chemeClr val="tx1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kumimoji="1" lang="zh-CN" altLang="en-US" sz="16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是</a:t>
                </a:r>
              </a:p>
            </p:txBody>
          </p:sp>
          <p:sp>
            <p:nvSpPr>
              <p:cNvPr id="7194" name="Text Box 26"/>
              <p:cNvSpPr txBox="1">
                <a:spLocks noChangeArrowheads="1"/>
              </p:cNvSpPr>
              <p:nvPr/>
            </p:nvSpPr>
            <p:spPr bwMode="auto">
              <a:xfrm>
                <a:off x="2918" y="3018"/>
                <a:ext cx="192" cy="24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chemeClr val="tx1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kumimoji="1" lang="zh-CN" altLang="en-US" sz="1600">
                    <a:latin typeface="Times New Roman" panose="02020603050405020304" pitchFamily="18" charset="0"/>
                    <a:ea typeface="宋体" panose="02010600030101010101" pitchFamily="2" charset="-122"/>
                  </a:rPr>
                  <a:t>是</a:t>
                </a:r>
              </a:p>
            </p:txBody>
          </p:sp>
          <p:sp>
            <p:nvSpPr>
              <p:cNvPr id="7195" name="Text Box 27"/>
              <p:cNvSpPr txBox="1">
                <a:spLocks noChangeArrowheads="1"/>
              </p:cNvSpPr>
              <p:nvPr/>
            </p:nvSpPr>
            <p:spPr bwMode="auto">
              <a:xfrm>
                <a:off x="3315" y="2759"/>
                <a:ext cx="192" cy="24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chemeClr val="tx1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kumimoji="1" lang="zh-CN" altLang="en-US" sz="16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否</a:t>
                </a:r>
              </a:p>
            </p:txBody>
          </p:sp>
          <p:cxnSp>
            <p:nvCxnSpPr>
              <p:cNvPr id="7196" name="AutoShape 28"/>
              <p:cNvCxnSpPr>
                <a:cxnSpLocks noChangeShapeType="1"/>
                <a:stCxn id="7179" idx="2"/>
                <a:endCxn id="7180" idx="0"/>
              </p:cNvCxnSpPr>
              <p:nvPr/>
            </p:nvCxnSpPr>
            <p:spPr bwMode="auto">
              <a:xfrm flipH="1">
                <a:off x="2867" y="1141"/>
                <a:ext cx="5" cy="328"/>
              </a:xfrm>
              <a:prstGeom prst="straightConnector1">
                <a:avLst/>
              </a:prstGeom>
              <a:noFill/>
              <a:ln w="12700" cap="sq">
                <a:solidFill>
                  <a:schemeClr val="tx1"/>
                </a:solidFill>
                <a:round/>
                <a:headEnd type="none" w="sm" len="sm"/>
                <a:tailEnd type="triangl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7197" name="AutoShape 29"/>
              <p:cNvCxnSpPr>
                <a:cxnSpLocks noChangeShapeType="1"/>
                <a:stCxn id="7180" idx="2"/>
                <a:endCxn id="7181" idx="0"/>
              </p:cNvCxnSpPr>
              <p:nvPr/>
            </p:nvCxnSpPr>
            <p:spPr bwMode="auto">
              <a:xfrm flipH="1">
                <a:off x="2862" y="1661"/>
                <a:ext cx="5" cy="216"/>
              </a:xfrm>
              <a:prstGeom prst="straightConnector1">
                <a:avLst/>
              </a:prstGeom>
              <a:noFill/>
              <a:ln w="12700" cap="sq">
                <a:solidFill>
                  <a:schemeClr val="tx1"/>
                </a:solidFill>
                <a:round/>
                <a:headEnd type="none" w="sm" len="sm"/>
                <a:tailEnd type="triangl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7198" name="AutoShape 30"/>
              <p:cNvCxnSpPr>
                <a:cxnSpLocks noChangeShapeType="1"/>
                <a:stCxn id="7181" idx="2"/>
                <a:endCxn id="7182" idx="0"/>
              </p:cNvCxnSpPr>
              <p:nvPr/>
            </p:nvCxnSpPr>
            <p:spPr bwMode="auto">
              <a:xfrm flipH="1">
                <a:off x="2861" y="2069"/>
                <a:ext cx="1" cy="236"/>
              </a:xfrm>
              <a:prstGeom prst="straightConnector1">
                <a:avLst/>
              </a:prstGeom>
              <a:noFill/>
              <a:ln w="12700" cap="sq">
                <a:solidFill>
                  <a:schemeClr val="tx1"/>
                </a:solidFill>
                <a:round/>
                <a:headEnd type="none" w="sm" len="sm"/>
                <a:tailEnd type="triangl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7199" name="AutoShape 31"/>
              <p:cNvCxnSpPr>
                <a:cxnSpLocks noChangeShapeType="1"/>
              </p:cNvCxnSpPr>
              <p:nvPr/>
            </p:nvCxnSpPr>
            <p:spPr bwMode="auto">
              <a:xfrm flipH="1" flipV="1">
                <a:off x="2864" y="1251"/>
                <a:ext cx="629" cy="1198"/>
              </a:xfrm>
              <a:prstGeom prst="bentConnector4">
                <a:avLst>
                  <a:gd name="adj1" fmla="val -62481"/>
                  <a:gd name="adj2" fmla="val 100500"/>
                </a:avLst>
              </a:prstGeom>
              <a:noFill/>
              <a:ln w="12700" cap="sq">
                <a:solidFill>
                  <a:schemeClr val="tx1"/>
                </a:solidFill>
                <a:miter lim="800000"/>
                <a:headEnd type="none" w="sm" len="sm"/>
                <a:tailEnd type="triangl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</p:grpSp>
        <p:sp>
          <p:nvSpPr>
            <p:cNvPr id="7200" name="AutoShape 32"/>
            <p:cNvSpPr>
              <a:spLocks noChangeArrowheads="1"/>
            </p:cNvSpPr>
            <p:nvPr/>
          </p:nvSpPr>
          <p:spPr bwMode="auto">
            <a:xfrm>
              <a:off x="3550" y="2813"/>
              <a:ext cx="1008" cy="288"/>
            </a:xfrm>
            <a:prstGeom prst="flowChartDecision">
              <a:avLst/>
            </a:prstGeom>
            <a:solidFill>
              <a:schemeClr val="accent1"/>
            </a:solidFill>
            <a:ln w="12700" cap="sq">
              <a:solidFill>
                <a:schemeClr val="tx1"/>
              </a:solidFill>
              <a:miter lim="800000"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kumimoji="1" lang="en-US" altLang="zh-CN" sz="1200" i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r</a:t>
              </a:r>
              <a:r>
                <a:rPr kumimoji="1" lang="en-US" altLang="zh-CN" sz="1200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=0?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52947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1" grpId="0" autoUpdateAnimBg="0"/>
      <p:bldP spid="7172" grpId="0" autoUpdateAnimBg="0"/>
      <p:bldP spid="7173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2" descr="C:\Documents and Settings\Administrator\桌面\新建文件夹 (4)\u=4060907217,2718653079&amp;fm=21&amp;gp=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061" y="-116755"/>
            <a:ext cx="4523867" cy="12147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2" name="Text Box 2"/>
          <p:cNvSpPr txBox="1">
            <a:spLocks noChangeArrowheads="1"/>
          </p:cNvSpPr>
          <p:nvPr/>
        </p:nvSpPr>
        <p:spPr bwMode="auto">
          <a:xfrm>
            <a:off x="438032" y="19898"/>
            <a:ext cx="22098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dirty="0">
                <a:solidFill>
                  <a:srgbClr val="FF0000"/>
                </a:solidFill>
                <a:latin typeface="宋体" pitchFamily="2" charset="-122"/>
              </a:rPr>
              <a:t>二、新课</a:t>
            </a:r>
            <a:r>
              <a:rPr kumimoji="1" lang="zh-CN" altLang="en-US" sz="2800" b="0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</a:p>
        </p:txBody>
      </p:sp>
      <p:sp>
        <p:nvSpPr>
          <p:cNvPr id="10242" name="Text Box 2"/>
          <p:cNvSpPr txBox="1">
            <a:spLocks noChangeArrowheads="1"/>
          </p:cNvSpPr>
          <p:nvPr/>
        </p:nvSpPr>
        <p:spPr bwMode="auto">
          <a:xfrm>
            <a:off x="0" y="1221582"/>
            <a:ext cx="8153400" cy="24129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30000"/>
              </a:lnSpc>
            </a:pPr>
            <a:r>
              <a:rPr kumimoji="1" lang="zh-CN" altLang="en-US" sz="2800" dirty="0">
                <a:latin typeface="Times New Roman" pitchFamily="18" charset="0"/>
              </a:rPr>
              <a:t>一个程序框图包括以下几部分：</a:t>
            </a:r>
          </a:p>
          <a:p>
            <a:pPr algn="just">
              <a:lnSpc>
                <a:spcPct val="130000"/>
              </a:lnSpc>
            </a:pPr>
            <a:r>
              <a:rPr kumimoji="1" lang="zh-CN" altLang="en-US" sz="2800" dirty="0">
                <a:latin typeface="Times New Roman" pitchFamily="18" charset="0"/>
              </a:rPr>
              <a:t>①表示相应操作的程序框；</a:t>
            </a:r>
          </a:p>
          <a:p>
            <a:pPr algn="just">
              <a:lnSpc>
                <a:spcPct val="130000"/>
              </a:lnSpc>
            </a:pPr>
            <a:r>
              <a:rPr kumimoji="1" lang="zh-CN" altLang="en-US" sz="2800" dirty="0">
                <a:latin typeface="Times New Roman" pitchFamily="18" charset="0"/>
              </a:rPr>
              <a:t>②带箭头的流程线；</a:t>
            </a:r>
          </a:p>
          <a:p>
            <a:pPr algn="just">
              <a:lnSpc>
                <a:spcPct val="130000"/>
              </a:lnSpc>
            </a:pPr>
            <a:r>
              <a:rPr kumimoji="1" lang="zh-CN" altLang="en-US" sz="2800" dirty="0">
                <a:latin typeface="Times New Roman" pitchFamily="18" charset="0"/>
              </a:rPr>
              <a:t>③程序框外必要的文字说明</a:t>
            </a:r>
            <a:r>
              <a:rPr kumimoji="1" lang="zh-CN" altLang="en-US" sz="3200" dirty="0">
                <a:latin typeface="Times New Roman" pitchFamily="18" charset="0"/>
              </a:rPr>
              <a:t>。</a:t>
            </a:r>
          </a:p>
        </p:txBody>
      </p:sp>
      <p:grpSp>
        <p:nvGrpSpPr>
          <p:cNvPr id="10243" name="Group 3"/>
          <p:cNvGrpSpPr>
            <a:grpSpLocks/>
          </p:cNvGrpSpPr>
          <p:nvPr/>
        </p:nvGrpSpPr>
        <p:grpSpPr bwMode="auto">
          <a:xfrm>
            <a:off x="4895850" y="195262"/>
            <a:ext cx="4248150" cy="4948238"/>
            <a:chOff x="3414" y="264"/>
            <a:chExt cx="2097" cy="3620"/>
          </a:xfrm>
        </p:grpSpPr>
        <p:sp>
          <p:nvSpPr>
            <p:cNvPr id="10244" name="AutoShape 4"/>
            <p:cNvSpPr>
              <a:spLocks noChangeArrowheads="1"/>
            </p:cNvSpPr>
            <p:nvPr/>
          </p:nvSpPr>
          <p:spPr bwMode="auto">
            <a:xfrm>
              <a:off x="3651" y="3657"/>
              <a:ext cx="922" cy="227"/>
            </a:xfrm>
            <a:prstGeom prst="flowChartAlternate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zh-CN" altLang="en-US">
                  <a:ea typeface="楷体_GB2312" pitchFamily="49" charset="-122"/>
                </a:rPr>
                <a:t>结束</a:t>
              </a:r>
            </a:p>
          </p:txBody>
        </p:sp>
        <p:grpSp>
          <p:nvGrpSpPr>
            <p:cNvPr id="10245" name="Group 5"/>
            <p:cNvGrpSpPr>
              <a:grpSpLocks/>
            </p:cNvGrpSpPr>
            <p:nvPr/>
          </p:nvGrpSpPr>
          <p:grpSpPr bwMode="auto">
            <a:xfrm>
              <a:off x="3414" y="264"/>
              <a:ext cx="2097" cy="3431"/>
              <a:chOff x="2213" y="264"/>
              <a:chExt cx="2097" cy="3431"/>
            </a:xfrm>
          </p:grpSpPr>
          <p:sp>
            <p:nvSpPr>
              <p:cNvPr id="10246" name="AutoShape 6"/>
              <p:cNvSpPr>
                <a:spLocks noChangeArrowheads="1"/>
              </p:cNvSpPr>
              <p:nvPr/>
            </p:nvSpPr>
            <p:spPr bwMode="auto">
              <a:xfrm>
                <a:off x="2560" y="264"/>
                <a:ext cx="624" cy="192"/>
              </a:xfrm>
              <a:prstGeom prst="flowChartTerminator">
                <a:avLst/>
              </a:prstGeom>
              <a:solidFill>
                <a:schemeClr val="accent1"/>
              </a:solidFill>
              <a:ln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kumimoji="1" lang="zh-CN" altLang="en-US" sz="1600" dirty="0">
                    <a:latin typeface="Times New Roman" pitchFamily="18" charset="0"/>
                  </a:rPr>
                  <a:t>开始</a:t>
                </a:r>
              </a:p>
            </p:txBody>
          </p:sp>
          <p:sp>
            <p:nvSpPr>
              <p:cNvPr id="10247" name="AutoShape 7"/>
              <p:cNvSpPr>
                <a:spLocks noChangeArrowheads="1"/>
              </p:cNvSpPr>
              <p:nvPr/>
            </p:nvSpPr>
            <p:spPr bwMode="auto">
              <a:xfrm>
                <a:off x="2460" y="611"/>
                <a:ext cx="816" cy="192"/>
              </a:xfrm>
              <a:prstGeom prst="flowChartInputOutput">
                <a:avLst/>
              </a:prstGeom>
              <a:solidFill>
                <a:schemeClr val="accent1"/>
              </a:solidFill>
              <a:ln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kumimoji="1" lang="zh-CN" altLang="en-US" sz="1600">
                    <a:latin typeface="Times New Roman" pitchFamily="18" charset="0"/>
                  </a:rPr>
                  <a:t>输入</a:t>
                </a:r>
                <a:r>
                  <a:rPr kumimoji="1" lang="en-US" altLang="zh-CN" sz="1600" i="1">
                    <a:latin typeface="Times New Roman" pitchFamily="18" charset="0"/>
                  </a:rPr>
                  <a:t>n</a:t>
                </a:r>
              </a:p>
            </p:txBody>
          </p:sp>
          <p:sp>
            <p:nvSpPr>
              <p:cNvPr id="10248" name="AutoShape 8"/>
              <p:cNvSpPr>
                <a:spLocks noChangeArrowheads="1"/>
              </p:cNvSpPr>
              <p:nvPr/>
            </p:nvSpPr>
            <p:spPr bwMode="auto">
              <a:xfrm>
                <a:off x="2464" y="949"/>
                <a:ext cx="816" cy="192"/>
              </a:xfrm>
              <a:prstGeom prst="flowChartProcess">
                <a:avLst/>
              </a:prstGeom>
              <a:solidFill>
                <a:schemeClr val="accent1"/>
              </a:solidFill>
              <a:ln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kumimoji="1" lang="en-US" altLang="zh-CN" sz="1600" i="1">
                    <a:latin typeface="Times New Roman" pitchFamily="18" charset="0"/>
                  </a:rPr>
                  <a:t>i</a:t>
                </a:r>
                <a:r>
                  <a:rPr kumimoji="1" lang="en-US" altLang="zh-CN" sz="1600">
                    <a:latin typeface="Times New Roman" pitchFamily="18" charset="0"/>
                  </a:rPr>
                  <a:t>=2</a:t>
                </a:r>
              </a:p>
            </p:txBody>
          </p:sp>
          <p:sp>
            <p:nvSpPr>
              <p:cNvPr id="10249" name="AutoShape 9"/>
              <p:cNvSpPr>
                <a:spLocks noChangeArrowheads="1"/>
              </p:cNvSpPr>
              <p:nvPr/>
            </p:nvSpPr>
            <p:spPr bwMode="auto">
              <a:xfrm>
                <a:off x="2454" y="1469"/>
                <a:ext cx="825" cy="192"/>
              </a:xfrm>
              <a:prstGeom prst="flowChartProcess">
                <a:avLst/>
              </a:prstGeom>
              <a:solidFill>
                <a:schemeClr val="accent1"/>
              </a:solidFill>
              <a:ln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kumimoji="1" lang="en-US" altLang="zh-CN" sz="1600" i="1">
                    <a:latin typeface="Times New Roman" pitchFamily="18" charset="0"/>
                  </a:rPr>
                  <a:t>n</a:t>
                </a:r>
                <a:r>
                  <a:rPr kumimoji="1" lang="zh-CN" altLang="en-US" sz="1600">
                    <a:latin typeface="Times New Roman" pitchFamily="18" charset="0"/>
                  </a:rPr>
                  <a:t>除以</a:t>
                </a:r>
                <a:r>
                  <a:rPr kumimoji="1" lang="en-US" altLang="zh-CN" sz="1600" i="1">
                    <a:latin typeface="Times New Roman" pitchFamily="18" charset="0"/>
                  </a:rPr>
                  <a:t>i</a:t>
                </a:r>
                <a:r>
                  <a:rPr kumimoji="1" lang="zh-CN" altLang="en-US" sz="1600">
                    <a:latin typeface="Times New Roman" pitchFamily="18" charset="0"/>
                  </a:rPr>
                  <a:t>的余数</a:t>
                </a:r>
                <a:r>
                  <a:rPr kumimoji="1" lang="en-US" altLang="zh-CN" sz="1600" i="1">
                    <a:latin typeface="Times New Roman" pitchFamily="18" charset="0"/>
                  </a:rPr>
                  <a:t>r</a:t>
                </a:r>
              </a:p>
            </p:txBody>
          </p:sp>
          <p:sp>
            <p:nvSpPr>
              <p:cNvPr id="10250" name="AutoShape 10"/>
              <p:cNvSpPr>
                <a:spLocks noChangeArrowheads="1"/>
              </p:cNvSpPr>
              <p:nvPr/>
            </p:nvSpPr>
            <p:spPr bwMode="auto">
              <a:xfrm>
                <a:off x="2526" y="1877"/>
                <a:ext cx="672" cy="192"/>
              </a:xfrm>
              <a:prstGeom prst="flowChartProcess">
                <a:avLst/>
              </a:prstGeom>
              <a:solidFill>
                <a:schemeClr val="accent1"/>
              </a:solidFill>
              <a:ln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kumimoji="1" lang="en-US" altLang="zh-CN" sz="1600" i="1">
                    <a:latin typeface="Times New Roman" pitchFamily="18" charset="0"/>
                  </a:rPr>
                  <a:t>i</a:t>
                </a:r>
                <a:r>
                  <a:rPr kumimoji="1" lang="en-US" altLang="zh-CN" sz="1600">
                    <a:latin typeface="Times New Roman" pitchFamily="18" charset="0"/>
                  </a:rPr>
                  <a:t>=</a:t>
                </a:r>
                <a:r>
                  <a:rPr kumimoji="1" lang="en-US" altLang="zh-CN" sz="1600" i="1">
                    <a:latin typeface="Times New Roman" pitchFamily="18" charset="0"/>
                  </a:rPr>
                  <a:t>i</a:t>
                </a:r>
                <a:r>
                  <a:rPr kumimoji="1" lang="en-US" altLang="zh-CN" sz="1600">
                    <a:latin typeface="Times New Roman" pitchFamily="18" charset="0"/>
                  </a:rPr>
                  <a:t>+1</a:t>
                </a:r>
              </a:p>
            </p:txBody>
          </p:sp>
          <p:sp>
            <p:nvSpPr>
              <p:cNvPr id="10251" name="AutoShape 11"/>
              <p:cNvSpPr>
                <a:spLocks noChangeArrowheads="1"/>
              </p:cNvSpPr>
              <p:nvPr/>
            </p:nvSpPr>
            <p:spPr bwMode="auto">
              <a:xfrm>
                <a:off x="2213" y="2305"/>
                <a:ext cx="1296" cy="288"/>
              </a:xfrm>
              <a:prstGeom prst="flowChartDecision">
                <a:avLst/>
              </a:prstGeom>
              <a:solidFill>
                <a:schemeClr val="accent1"/>
              </a:solidFill>
              <a:ln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kumimoji="1" lang="en-US" altLang="zh-CN" sz="1600" i="1">
                    <a:latin typeface="Times New Roman" pitchFamily="18" charset="0"/>
                  </a:rPr>
                  <a:t>i</a:t>
                </a:r>
                <a:r>
                  <a:rPr kumimoji="1" lang="en-US" altLang="zh-CN" sz="1600">
                    <a:latin typeface="Times New Roman" pitchFamily="18" charset="0"/>
                  </a:rPr>
                  <a:t>&gt;</a:t>
                </a:r>
                <a:r>
                  <a:rPr kumimoji="1" lang="en-US" altLang="zh-CN" sz="1600" i="1">
                    <a:latin typeface="Times New Roman" pitchFamily="18" charset="0"/>
                  </a:rPr>
                  <a:t>n-1</a:t>
                </a:r>
                <a:r>
                  <a:rPr kumimoji="1" lang="zh-CN" altLang="en-US" sz="1600">
                    <a:latin typeface="Times New Roman" pitchFamily="18" charset="0"/>
                  </a:rPr>
                  <a:t>或</a:t>
                </a:r>
                <a:r>
                  <a:rPr kumimoji="1" lang="en-US" altLang="zh-CN" sz="1600" i="1">
                    <a:latin typeface="Times New Roman" pitchFamily="18" charset="0"/>
                  </a:rPr>
                  <a:t>r</a:t>
                </a:r>
                <a:r>
                  <a:rPr kumimoji="1" lang="en-US" altLang="zh-CN" sz="1600">
                    <a:latin typeface="Times New Roman" pitchFamily="18" charset="0"/>
                  </a:rPr>
                  <a:t>=0?</a:t>
                </a:r>
              </a:p>
            </p:txBody>
          </p:sp>
          <p:sp>
            <p:nvSpPr>
              <p:cNvPr id="10252" name="AutoShape 12"/>
              <p:cNvSpPr>
                <a:spLocks noChangeArrowheads="1"/>
              </p:cNvSpPr>
              <p:nvPr/>
            </p:nvSpPr>
            <p:spPr bwMode="auto">
              <a:xfrm>
                <a:off x="2463" y="3207"/>
                <a:ext cx="816" cy="240"/>
              </a:xfrm>
              <a:prstGeom prst="flowChartInputOutput">
                <a:avLst/>
              </a:prstGeom>
              <a:solidFill>
                <a:schemeClr val="accent1"/>
              </a:solidFill>
              <a:ln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kumimoji="1" lang="en-US" altLang="zh-CN" sz="1600" i="1">
                    <a:latin typeface="Times New Roman" pitchFamily="18" charset="0"/>
                  </a:rPr>
                  <a:t>n</a:t>
                </a:r>
                <a:r>
                  <a:rPr kumimoji="1" lang="zh-CN" altLang="en-US" sz="1600">
                    <a:latin typeface="Times New Roman" pitchFamily="18" charset="0"/>
                  </a:rPr>
                  <a:t>不是质数</a:t>
                </a:r>
              </a:p>
            </p:txBody>
          </p:sp>
          <p:sp>
            <p:nvSpPr>
              <p:cNvPr id="10253" name="AutoShape 13"/>
              <p:cNvSpPr>
                <a:spLocks noChangeArrowheads="1"/>
              </p:cNvSpPr>
              <p:nvPr/>
            </p:nvSpPr>
            <p:spPr bwMode="auto">
              <a:xfrm>
                <a:off x="3494" y="3203"/>
                <a:ext cx="816" cy="240"/>
              </a:xfrm>
              <a:prstGeom prst="flowChartInputOutput">
                <a:avLst/>
              </a:prstGeom>
              <a:solidFill>
                <a:schemeClr val="accent1"/>
              </a:solidFill>
              <a:ln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kumimoji="1" lang="en-US" altLang="zh-CN" sz="1600" i="1">
                    <a:latin typeface="Times New Roman" pitchFamily="18" charset="0"/>
                  </a:rPr>
                  <a:t>n</a:t>
                </a:r>
                <a:r>
                  <a:rPr kumimoji="1" lang="zh-CN" altLang="en-US" sz="1600">
                    <a:latin typeface="Times New Roman" pitchFamily="18" charset="0"/>
                  </a:rPr>
                  <a:t>是质数</a:t>
                </a:r>
              </a:p>
            </p:txBody>
          </p:sp>
          <p:cxnSp>
            <p:nvCxnSpPr>
              <p:cNvPr id="10254" name="AutoShape 14"/>
              <p:cNvCxnSpPr>
                <a:cxnSpLocks noChangeShapeType="1"/>
                <a:stCxn id="10246" idx="2"/>
                <a:endCxn id="10247" idx="1"/>
              </p:cNvCxnSpPr>
              <p:nvPr/>
            </p:nvCxnSpPr>
            <p:spPr bwMode="auto">
              <a:xfrm flipH="1">
                <a:off x="2868" y="456"/>
                <a:ext cx="4" cy="155"/>
              </a:xfrm>
              <a:prstGeom prst="straightConnector1">
                <a:avLst/>
              </a:prstGeom>
              <a:noFill/>
              <a:ln w="12700" cap="sq">
                <a:solidFill>
                  <a:schemeClr val="tx1"/>
                </a:solidFill>
                <a:round/>
                <a:headEnd type="none" w="sm" len="sm"/>
                <a:tailEnd type="triangl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0255" name="AutoShape 15"/>
              <p:cNvCxnSpPr>
                <a:cxnSpLocks noChangeShapeType="1"/>
                <a:stCxn id="10247" idx="4"/>
                <a:endCxn id="10248" idx="0"/>
              </p:cNvCxnSpPr>
              <p:nvPr/>
            </p:nvCxnSpPr>
            <p:spPr bwMode="auto">
              <a:xfrm>
                <a:off x="2868" y="803"/>
                <a:ext cx="4" cy="146"/>
              </a:xfrm>
              <a:prstGeom prst="straightConnector1">
                <a:avLst/>
              </a:prstGeom>
              <a:noFill/>
              <a:ln w="12700" cap="sq">
                <a:solidFill>
                  <a:schemeClr val="tx1"/>
                </a:solidFill>
                <a:round/>
                <a:headEnd type="none" w="sm" len="sm"/>
                <a:tailEnd type="triangl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0256" name="AutoShape 16"/>
              <p:cNvCxnSpPr>
                <a:cxnSpLocks noChangeShapeType="1"/>
                <a:stCxn id="10251" idx="2"/>
              </p:cNvCxnSpPr>
              <p:nvPr/>
            </p:nvCxnSpPr>
            <p:spPr bwMode="auto">
              <a:xfrm>
                <a:off x="2861" y="2593"/>
                <a:ext cx="1" cy="220"/>
              </a:xfrm>
              <a:prstGeom prst="straightConnector1">
                <a:avLst/>
              </a:prstGeom>
              <a:noFill/>
              <a:ln w="12700" cap="sq">
                <a:solidFill>
                  <a:schemeClr val="tx1"/>
                </a:solidFill>
                <a:round/>
                <a:headEnd type="none" w="sm" len="sm"/>
                <a:tailEnd type="triangl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0257" name="AutoShape 17"/>
              <p:cNvCxnSpPr>
                <a:cxnSpLocks noChangeShapeType="1"/>
                <a:endCxn id="10252" idx="1"/>
              </p:cNvCxnSpPr>
              <p:nvPr/>
            </p:nvCxnSpPr>
            <p:spPr bwMode="auto">
              <a:xfrm>
                <a:off x="2862" y="3101"/>
                <a:ext cx="9" cy="106"/>
              </a:xfrm>
              <a:prstGeom prst="straightConnector1">
                <a:avLst/>
              </a:prstGeom>
              <a:noFill/>
              <a:ln w="12700" cap="sq">
                <a:solidFill>
                  <a:schemeClr val="tx1"/>
                </a:solidFill>
                <a:round/>
                <a:headEnd type="none" w="sm" len="sm"/>
                <a:tailEnd type="triangl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0258" name="AutoShape 18"/>
              <p:cNvCxnSpPr>
                <a:cxnSpLocks noChangeShapeType="1"/>
                <a:stCxn id="10252" idx="4"/>
              </p:cNvCxnSpPr>
              <p:nvPr/>
            </p:nvCxnSpPr>
            <p:spPr bwMode="auto">
              <a:xfrm>
                <a:off x="2871" y="3447"/>
                <a:ext cx="0" cy="248"/>
              </a:xfrm>
              <a:prstGeom prst="straightConnector1">
                <a:avLst/>
              </a:prstGeom>
              <a:noFill/>
              <a:ln w="12700" cap="sq">
                <a:solidFill>
                  <a:schemeClr val="tx1"/>
                </a:solidFill>
                <a:round/>
                <a:headEnd type="none" w="sm" len="sm"/>
                <a:tailEnd type="triangl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0259" name="AutoShape 19"/>
              <p:cNvCxnSpPr>
                <a:cxnSpLocks noChangeShapeType="1"/>
                <a:endCxn id="10253" idx="1"/>
              </p:cNvCxnSpPr>
              <p:nvPr/>
            </p:nvCxnSpPr>
            <p:spPr bwMode="auto">
              <a:xfrm>
                <a:off x="3366" y="2957"/>
                <a:ext cx="536" cy="246"/>
              </a:xfrm>
              <a:prstGeom prst="bentConnector2">
                <a:avLst/>
              </a:prstGeom>
              <a:noFill/>
              <a:ln w="12700" cap="sq">
                <a:solidFill>
                  <a:schemeClr val="tx1"/>
                </a:solidFill>
                <a:miter lim="800000"/>
                <a:headEnd type="none" w="sm" len="sm"/>
                <a:tailEnd type="triangl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0260" name="AutoShape 20"/>
              <p:cNvCxnSpPr>
                <a:cxnSpLocks noChangeShapeType="1"/>
                <a:stCxn id="10253" idx="4"/>
              </p:cNvCxnSpPr>
              <p:nvPr/>
            </p:nvCxnSpPr>
            <p:spPr bwMode="auto">
              <a:xfrm rot="5400000">
                <a:off x="3319" y="2983"/>
                <a:ext cx="123" cy="1043"/>
              </a:xfrm>
              <a:prstGeom prst="bentConnector2">
                <a:avLst/>
              </a:prstGeom>
              <a:noFill/>
              <a:ln w="12700" cap="sq">
                <a:solidFill>
                  <a:schemeClr val="tx1"/>
                </a:solidFill>
                <a:miter lim="800000"/>
                <a:headEnd type="none" w="sm" len="sm"/>
                <a:tailEnd type="triangl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sp>
            <p:nvSpPr>
              <p:cNvPr id="10261" name="Text Box 21"/>
              <p:cNvSpPr txBox="1">
                <a:spLocks noChangeArrowheads="1"/>
              </p:cNvSpPr>
              <p:nvPr/>
            </p:nvSpPr>
            <p:spPr bwMode="auto">
              <a:xfrm>
                <a:off x="3470" y="2271"/>
                <a:ext cx="192" cy="24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chemeClr val="tx1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kumimoji="1" lang="zh-CN" altLang="en-US" sz="1600">
                    <a:latin typeface="Times New Roman" pitchFamily="18" charset="0"/>
                  </a:rPr>
                  <a:t>否</a:t>
                </a:r>
              </a:p>
            </p:txBody>
          </p:sp>
          <p:sp>
            <p:nvSpPr>
              <p:cNvPr id="10262" name="Text Box 22"/>
              <p:cNvSpPr txBox="1">
                <a:spLocks noChangeArrowheads="1"/>
              </p:cNvSpPr>
              <p:nvPr/>
            </p:nvSpPr>
            <p:spPr bwMode="auto">
              <a:xfrm>
                <a:off x="2849" y="2586"/>
                <a:ext cx="192" cy="24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chemeClr val="tx1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kumimoji="1" lang="zh-CN" altLang="en-US" sz="1600">
                    <a:latin typeface="Times New Roman" pitchFamily="18" charset="0"/>
                  </a:rPr>
                  <a:t>是</a:t>
                </a:r>
              </a:p>
            </p:txBody>
          </p:sp>
          <p:sp>
            <p:nvSpPr>
              <p:cNvPr id="10263" name="Text Box 23"/>
              <p:cNvSpPr txBox="1">
                <a:spLocks noChangeArrowheads="1"/>
              </p:cNvSpPr>
              <p:nvPr/>
            </p:nvSpPr>
            <p:spPr bwMode="auto">
              <a:xfrm>
                <a:off x="2918" y="3018"/>
                <a:ext cx="192" cy="24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chemeClr val="tx1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kumimoji="1" lang="zh-CN" altLang="en-US" sz="1600" b="0">
                    <a:latin typeface="Times New Roman" pitchFamily="18" charset="0"/>
                  </a:rPr>
                  <a:t>是</a:t>
                </a:r>
              </a:p>
            </p:txBody>
          </p:sp>
          <p:sp>
            <p:nvSpPr>
              <p:cNvPr id="10264" name="Text Box 24"/>
              <p:cNvSpPr txBox="1">
                <a:spLocks noChangeArrowheads="1"/>
              </p:cNvSpPr>
              <p:nvPr/>
            </p:nvSpPr>
            <p:spPr bwMode="auto">
              <a:xfrm>
                <a:off x="3315" y="2759"/>
                <a:ext cx="192" cy="24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chemeClr val="tx1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kumimoji="1" lang="zh-CN" altLang="en-US" sz="1600">
                    <a:latin typeface="Times New Roman" pitchFamily="18" charset="0"/>
                  </a:rPr>
                  <a:t>否</a:t>
                </a:r>
              </a:p>
            </p:txBody>
          </p:sp>
          <p:cxnSp>
            <p:nvCxnSpPr>
              <p:cNvPr id="10265" name="AutoShape 25"/>
              <p:cNvCxnSpPr>
                <a:cxnSpLocks noChangeShapeType="1"/>
                <a:stCxn id="10248" idx="2"/>
                <a:endCxn id="10249" idx="0"/>
              </p:cNvCxnSpPr>
              <p:nvPr/>
            </p:nvCxnSpPr>
            <p:spPr bwMode="auto">
              <a:xfrm flipH="1">
                <a:off x="2867" y="1141"/>
                <a:ext cx="5" cy="328"/>
              </a:xfrm>
              <a:prstGeom prst="straightConnector1">
                <a:avLst/>
              </a:prstGeom>
              <a:noFill/>
              <a:ln w="12700" cap="sq">
                <a:solidFill>
                  <a:schemeClr val="tx1"/>
                </a:solidFill>
                <a:round/>
                <a:headEnd type="none" w="sm" len="sm"/>
                <a:tailEnd type="triangl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0266" name="AutoShape 26"/>
              <p:cNvCxnSpPr>
                <a:cxnSpLocks noChangeShapeType="1"/>
                <a:stCxn id="10249" idx="2"/>
                <a:endCxn id="10250" idx="0"/>
              </p:cNvCxnSpPr>
              <p:nvPr/>
            </p:nvCxnSpPr>
            <p:spPr bwMode="auto">
              <a:xfrm flipH="1">
                <a:off x="2862" y="1661"/>
                <a:ext cx="5" cy="216"/>
              </a:xfrm>
              <a:prstGeom prst="straightConnector1">
                <a:avLst/>
              </a:prstGeom>
              <a:noFill/>
              <a:ln w="12700" cap="sq">
                <a:solidFill>
                  <a:schemeClr val="tx1"/>
                </a:solidFill>
                <a:round/>
                <a:headEnd type="none" w="sm" len="sm"/>
                <a:tailEnd type="triangl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0267" name="AutoShape 27"/>
              <p:cNvCxnSpPr>
                <a:cxnSpLocks noChangeShapeType="1"/>
                <a:stCxn id="10250" idx="2"/>
                <a:endCxn id="10251" idx="0"/>
              </p:cNvCxnSpPr>
              <p:nvPr/>
            </p:nvCxnSpPr>
            <p:spPr bwMode="auto">
              <a:xfrm flipH="1">
                <a:off x="2861" y="2069"/>
                <a:ext cx="1" cy="236"/>
              </a:xfrm>
              <a:prstGeom prst="straightConnector1">
                <a:avLst/>
              </a:prstGeom>
              <a:noFill/>
              <a:ln w="12700" cap="sq">
                <a:solidFill>
                  <a:schemeClr val="tx1"/>
                </a:solidFill>
                <a:round/>
                <a:headEnd type="none" w="sm" len="sm"/>
                <a:tailEnd type="triangl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0268" name="AutoShape 28"/>
              <p:cNvCxnSpPr>
                <a:cxnSpLocks noChangeShapeType="1"/>
              </p:cNvCxnSpPr>
              <p:nvPr/>
            </p:nvCxnSpPr>
            <p:spPr bwMode="auto">
              <a:xfrm flipH="1" flipV="1">
                <a:off x="2864" y="1251"/>
                <a:ext cx="629" cy="1198"/>
              </a:xfrm>
              <a:prstGeom prst="bentConnector4">
                <a:avLst>
                  <a:gd name="adj1" fmla="val -62481"/>
                  <a:gd name="adj2" fmla="val 100500"/>
                </a:avLst>
              </a:prstGeom>
              <a:noFill/>
              <a:ln w="12700" cap="sq">
                <a:solidFill>
                  <a:schemeClr val="tx1"/>
                </a:solidFill>
                <a:miter lim="800000"/>
                <a:headEnd type="none" w="sm" len="sm"/>
                <a:tailEnd type="triangl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</p:grpSp>
        <p:sp>
          <p:nvSpPr>
            <p:cNvPr id="10269" name="AutoShape 29"/>
            <p:cNvSpPr>
              <a:spLocks noChangeArrowheads="1"/>
            </p:cNvSpPr>
            <p:nvPr/>
          </p:nvSpPr>
          <p:spPr bwMode="auto">
            <a:xfrm>
              <a:off x="3550" y="2813"/>
              <a:ext cx="1008" cy="288"/>
            </a:xfrm>
            <a:prstGeom prst="flowChartDecision">
              <a:avLst/>
            </a:prstGeom>
            <a:solidFill>
              <a:schemeClr val="accent1"/>
            </a:solidFill>
            <a:ln w="12700" cap="sq">
              <a:solidFill>
                <a:schemeClr val="tx1"/>
              </a:solidFill>
              <a:miter lim="800000"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kumimoji="1" lang="en-US" altLang="zh-CN" sz="1200" i="1">
                  <a:latin typeface="Times New Roman" pitchFamily="18" charset="0"/>
                </a:rPr>
                <a:t>r</a:t>
              </a:r>
              <a:r>
                <a:rPr kumimoji="1" lang="en-US" altLang="zh-CN" sz="1200">
                  <a:latin typeface="Times New Roman" pitchFamily="18" charset="0"/>
                </a:rPr>
                <a:t>=0?</a:t>
              </a:r>
            </a:p>
          </p:txBody>
        </p:sp>
      </p:grpSp>
      <p:sp>
        <p:nvSpPr>
          <p:cNvPr id="10270" name="Text Box 30"/>
          <p:cNvSpPr txBox="1">
            <a:spLocks noChangeArrowheads="1"/>
          </p:cNvSpPr>
          <p:nvPr/>
        </p:nvSpPr>
        <p:spPr bwMode="auto">
          <a:xfrm>
            <a:off x="107951" y="3543300"/>
            <a:ext cx="5256213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</a:rPr>
              <a:t>不同的程序框有不同的含义</a:t>
            </a:r>
          </a:p>
        </p:txBody>
      </p:sp>
    </p:spTree>
    <p:extLst>
      <p:ext uri="{BB962C8B-B14F-4D97-AF65-F5344CB8AC3E}">
        <p14:creationId xmlns:p14="http://schemas.microsoft.com/office/powerpoint/2010/main" val="1464987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2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Documents and Settings\Administrator\桌面\新建文件夹 (4)\u=2946464164,2789202000&amp;fm=21&amp;gp=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529255"/>
            <a:ext cx="3257550" cy="209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2290" name="Group 2"/>
          <p:cNvGrpSpPr>
            <a:grpSpLocks/>
          </p:cNvGrpSpPr>
          <p:nvPr/>
        </p:nvGrpSpPr>
        <p:grpSpPr bwMode="auto">
          <a:xfrm>
            <a:off x="4895850" y="195262"/>
            <a:ext cx="4248150" cy="4948238"/>
            <a:chOff x="3414" y="264"/>
            <a:chExt cx="2097" cy="3620"/>
          </a:xfrm>
        </p:grpSpPr>
        <p:sp>
          <p:nvSpPr>
            <p:cNvPr id="12291" name="AutoShape 3"/>
            <p:cNvSpPr>
              <a:spLocks noChangeArrowheads="1"/>
            </p:cNvSpPr>
            <p:nvPr/>
          </p:nvSpPr>
          <p:spPr bwMode="auto">
            <a:xfrm>
              <a:off x="3651" y="3657"/>
              <a:ext cx="922" cy="227"/>
            </a:xfrm>
            <a:prstGeom prst="flowChartAlternateProcess">
              <a:avLst/>
            </a:prstGeom>
            <a:solidFill>
              <a:srgbClr val="B9BBE5"/>
            </a:solidFill>
            <a:ln w="9525">
              <a:solidFill>
                <a:srgbClr val="FF33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zh-CN" altLang="en-US">
                  <a:ea typeface="楷体_GB2312" pitchFamily="49" charset="-122"/>
                </a:rPr>
                <a:t>结束</a:t>
              </a:r>
            </a:p>
          </p:txBody>
        </p:sp>
        <p:grpSp>
          <p:nvGrpSpPr>
            <p:cNvPr id="12292" name="Group 4"/>
            <p:cNvGrpSpPr>
              <a:grpSpLocks/>
            </p:cNvGrpSpPr>
            <p:nvPr/>
          </p:nvGrpSpPr>
          <p:grpSpPr bwMode="auto">
            <a:xfrm>
              <a:off x="3414" y="264"/>
              <a:ext cx="2097" cy="3431"/>
              <a:chOff x="2213" y="264"/>
              <a:chExt cx="2097" cy="3431"/>
            </a:xfrm>
          </p:grpSpPr>
          <p:sp>
            <p:nvSpPr>
              <p:cNvPr id="12293" name="AutoShape 5"/>
              <p:cNvSpPr>
                <a:spLocks noChangeArrowheads="1"/>
              </p:cNvSpPr>
              <p:nvPr/>
            </p:nvSpPr>
            <p:spPr bwMode="auto">
              <a:xfrm>
                <a:off x="2560" y="264"/>
                <a:ext cx="624" cy="192"/>
              </a:xfrm>
              <a:prstGeom prst="flowChartTerminator">
                <a:avLst/>
              </a:prstGeom>
              <a:solidFill>
                <a:srgbClr val="B9BBE5"/>
              </a:solidFill>
              <a:ln w="12700" cap="sq">
                <a:solidFill>
                  <a:srgbClr val="FF3300"/>
                </a:solidFill>
                <a:miter lim="800000"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kumimoji="1" lang="zh-CN" altLang="en-US" sz="1600">
                    <a:latin typeface="Times New Roman" pitchFamily="18" charset="0"/>
                  </a:rPr>
                  <a:t>开始</a:t>
                </a:r>
              </a:p>
            </p:txBody>
          </p:sp>
          <p:sp>
            <p:nvSpPr>
              <p:cNvPr id="12294" name="AutoShape 6"/>
              <p:cNvSpPr>
                <a:spLocks noChangeArrowheads="1"/>
              </p:cNvSpPr>
              <p:nvPr/>
            </p:nvSpPr>
            <p:spPr bwMode="auto">
              <a:xfrm>
                <a:off x="2460" y="611"/>
                <a:ext cx="816" cy="192"/>
              </a:xfrm>
              <a:prstGeom prst="flowChartInputOutput">
                <a:avLst/>
              </a:prstGeom>
              <a:solidFill>
                <a:schemeClr val="accent1"/>
              </a:solidFill>
              <a:ln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kumimoji="1" lang="zh-CN" altLang="en-US" sz="1600" dirty="0">
                    <a:latin typeface="Times New Roman" pitchFamily="18" charset="0"/>
                  </a:rPr>
                  <a:t>输入</a:t>
                </a:r>
                <a:r>
                  <a:rPr kumimoji="1" lang="en-US" altLang="zh-CN" sz="1600" i="1" dirty="0">
                    <a:latin typeface="Times New Roman" pitchFamily="18" charset="0"/>
                  </a:rPr>
                  <a:t>n</a:t>
                </a:r>
              </a:p>
            </p:txBody>
          </p:sp>
          <p:sp>
            <p:nvSpPr>
              <p:cNvPr id="12295" name="AutoShape 7"/>
              <p:cNvSpPr>
                <a:spLocks noChangeArrowheads="1"/>
              </p:cNvSpPr>
              <p:nvPr/>
            </p:nvSpPr>
            <p:spPr bwMode="auto">
              <a:xfrm>
                <a:off x="2464" y="949"/>
                <a:ext cx="816" cy="192"/>
              </a:xfrm>
              <a:prstGeom prst="flowChartProcess">
                <a:avLst/>
              </a:prstGeom>
              <a:solidFill>
                <a:schemeClr val="accent1"/>
              </a:solidFill>
              <a:ln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kumimoji="1" lang="en-US" altLang="zh-CN" sz="1600" i="1">
                    <a:latin typeface="Times New Roman" pitchFamily="18" charset="0"/>
                  </a:rPr>
                  <a:t>i</a:t>
                </a:r>
                <a:r>
                  <a:rPr kumimoji="1" lang="en-US" altLang="zh-CN" sz="1600">
                    <a:latin typeface="Times New Roman" pitchFamily="18" charset="0"/>
                  </a:rPr>
                  <a:t>=2</a:t>
                </a:r>
              </a:p>
            </p:txBody>
          </p:sp>
          <p:sp>
            <p:nvSpPr>
              <p:cNvPr id="12296" name="AutoShape 8"/>
              <p:cNvSpPr>
                <a:spLocks noChangeArrowheads="1"/>
              </p:cNvSpPr>
              <p:nvPr/>
            </p:nvSpPr>
            <p:spPr bwMode="auto">
              <a:xfrm>
                <a:off x="2454" y="1469"/>
                <a:ext cx="825" cy="192"/>
              </a:xfrm>
              <a:prstGeom prst="flowChartProcess">
                <a:avLst/>
              </a:prstGeom>
              <a:solidFill>
                <a:schemeClr val="accent1"/>
              </a:solidFill>
              <a:ln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kumimoji="1" lang="en-US" altLang="zh-CN" sz="1600" i="1">
                    <a:latin typeface="Times New Roman" pitchFamily="18" charset="0"/>
                  </a:rPr>
                  <a:t>n</a:t>
                </a:r>
                <a:r>
                  <a:rPr kumimoji="1" lang="zh-CN" altLang="en-US" sz="1600">
                    <a:latin typeface="Times New Roman" pitchFamily="18" charset="0"/>
                  </a:rPr>
                  <a:t>除以</a:t>
                </a:r>
                <a:r>
                  <a:rPr kumimoji="1" lang="en-US" altLang="zh-CN" sz="1600" i="1">
                    <a:latin typeface="Times New Roman" pitchFamily="18" charset="0"/>
                  </a:rPr>
                  <a:t>i</a:t>
                </a:r>
                <a:r>
                  <a:rPr kumimoji="1" lang="zh-CN" altLang="en-US" sz="1600">
                    <a:latin typeface="Times New Roman" pitchFamily="18" charset="0"/>
                  </a:rPr>
                  <a:t>的余数</a:t>
                </a:r>
                <a:r>
                  <a:rPr kumimoji="1" lang="en-US" altLang="zh-CN" sz="1600" i="1">
                    <a:latin typeface="Times New Roman" pitchFamily="18" charset="0"/>
                  </a:rPr>
                  <a:t>r</a:t>
                </a:r>
              </a:p>
            </p:txBody>
          </p:sp>
          <p:sp>
            <p:nvSpPr>
              <p:cNvPr id="12297" name="AutoShape 9"/>
              <p:cNvSpPr>
                <a:spLocks noChangeArrowheads="1"/>
              </p:cNvSpPr>
              <p:nvPr/>
            </p:nvSpPr>
            <p:spPr bwMode="auto">
              <a:xfrm>
                <a:off x="2526" y="1877"/>
                <a:ext cx="672" cy="192"/>
              </a:xfrm>
              <a:prstGeom prst="flowChartProcess">
                <a:avLst/>
              </a:prstGeom>
              <a:solidFill>
                <a:schemeClr val="accent1"/>
              </a:solidFill>
              <a:ln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kumimoji="1" lang="en-US" altLang="zh-CN" sz="1600" i="1">
                    <a:latin typeface="Times New Roman" pitchFamily="18" charset="0"/>
                  </a:rPr>
                  <a:t>i</a:t>
                </a:r>
                <a:r>
                  <a:rPr kumimoji="1" lang="en-US" altLang="zh-CN" sz="1600">
                    <a:latin typeface="Times New Roman" pitchFamily="18" charset="0"/>
                  </a:rPr>
                  <a:t>=</a:t>
                </a:r>
                <a:r>
                  <a:rPr kumimoji="1" lang="en-US" altLang="zh-CN" sz="1600" i="1">
                    <a:latin typeface="Times New Roman" pitchFamily="18" charset="0"/>
                  </a:rPr>
                  <a:t>i</a:t>
                </a:r>
                <a:r>
                  <a:rPr kumimoji="1" lang="en-US" altLang="zh-CN" sz="1600">
                    <a:latin typeface="Times New Roman" pitchFamily="18" charset="0"/>
                  </a:rPr>
                  <a:t>+1</a:t>
                </a:r>
              </a:p>
            </p:txBody>
          </p:sp>
          <p:sp>
            <p:nvSpPr>
              <p:cNvPr id="12298" name="AutoShape 10"/>
              <p:cNvSpPr>
                <a:spLocks noChangeArrowheads="1"/>
              </p:cNvSpPr>
              <p:nvPr/>
            </p:nvSpPr>
            <p:spPr bwMode="auto">
              <a:xfrm>
                <a:off x="2213" y="2305"/>
                <a:ext cx="1296" cy="288"/>
              </a:xfrm>
              <a:prstGeom prst="flowChartDecision">
                <a:avLst/>
              </a:prstGeom>
              <a:solidFill>
                <a:schemeClr val="accent1"/>
              </a:solidFill>
              <a:ln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kumimoji="1" lang="en-US" altLang="zh-CN" sz="1600" i="1">
                    <a:latin typeface="Times New Roman" pitchFamily="18" charset="0"/>
                  </a:rPr>
                  <a:t>i</a:t>
                </a:r>
                <a:r>
                  <a:rPr kumimoji="1" lang="en-US" altLang="zh-CN" sz="1600">
                    <a:latin typeface="Times New Roman" pitchFamily="18" charset="0"/>
                  </a:rPr>
                  <a:t>&gt;</a:t>
                </a:r>
                <a:r>
                  <a:rPr kumimoji="1" lang="en-US" altLang="zh-CN" sz="1600" i="1">
                    <a:latin typeface="Times New Roman" pitchFamily="18" charset="0"/>
                  </a:rPr>
                  <a:t>n-1</a:t>
                </a:r>
                <a:r>
                  <a:rPr kumimoji="1" lang="zh-CN" altLang="en-US" sz="1600">
                    <a:latin typeface="Times New Roman" pitchFamily="18" charset="0"/>
                  </a:rPr>
                  <a:t>或</a:t>
                </a:r>
                <a:r>
                  <a:rPr kumimoji="1" lang="en-US" altLang="zh-CN" sz="1600" i="1">
                    <a:latin typeface="Times New Roman" pitchFamily="18" charset="0"/>
                  </a:rPr>
                  <a:t>r</a:t>
                </a:r>
                <a:r>
                  <a:rPr kumimoji="1" lang="en-US" altLang="zh-CN" sz="1600">
                    <a:latin typeface="Times New Roman" pitchFamily="18" charset="0"/>
                  </a:rPr>
                  <a:t>=0?</a:t>
                </a:r>
              </a:p>
            </p:txBody>
          </p:sp>
          <p:sp>
            <p:nvSpPr>
              <p:cNvPr id="12299" name="AutoShape 11"/>
              <p:cNvSpPr>
                <a:spLocks noChangeArrowheads="1"/>
              </p:cNvSpPr>
              <p:nvPr/>
            </p:nvSpPr>
            <p:spPr bwMode="auto">
              <a:xfrm>
                <a:off x="2463" y="3207"/>
                <a:ext cx="816" cy="240"/>
              </a:xfrm>
              <a:prstGeom prst="flowChartInputOutput">
                <a:avLst/>
              </a:prstGeom>
              <a:solidFill>
                <a:schemeClr val="accent1"/>
              </a:solidFill>
              <a:ln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kumimoji="1" lang="en-US" altLang="zh-CN" sz="1600" i="1">
                    <a:latin typeface="Times New Roman" pitchFamily="18" charset="0"/>
                  </a:rPr>
                  <a:t>n</a:t>
                </a:r>
                <a:r>
                  <a:rPr kumimoji="1" lang="zh-CN" altLang="en-US" sz="1600">
                    <a:latin typeface="Times New Roman" pitchFamily="18" charset="0"/>
                  </a:rPr>
                  <a:t>不是质数</a:t>
                </a:r>
              </a:p>
            </p:txBody>
          </p:sp>
          <p:sp>
            <p:nvSpPr>
              <p:cNvPr id="12300" name="AutoShape 12"/>
              <p:cNvSpPr>
                <a:spLocks noChangeArrowheads="1"/>
              </p:cNvSpPr>
              <p:nvPr/>
            </p:nvSpPr>
            <p:spPr bwMode="auto">
              <a:xfrm>
                <a:off x="3494" y="3203"/>
                <a:ext cx="816" cy="240"/>
              </a:xfrm>
              <a:prstGeom prst="flowChartInputOutput">
                <a:avLst/>
              </a:prstGeom>
              <a:solidFill>
                <a:schemeClr val="accent1"/>
              </a:solidFill>
              <a:ln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kumimoji="1" lang="en-US" altLang="zh-CN" sz="1600" i="1">
                    <a:latin typeface="Times New Roman" pitchFamily="18" charset="0"/>
                  </a:rPr>
                  <a:t>n</a:t>
                </a:r>
                <a:r>
                  <a:rPr kumimoji="1" lang="zh-CN" altLang="en-US" sz="1600">
                    <a:latin typeface="Times New Roman" pitchFamily="18" charset="0"/>
                  </a:rPr>
                  <a:t>是质数</a:t>
                </a:r>
              </a:p>
            </p:txBody>
          </p:sp>
          <p:cxnSp>
            <p:nvCxnSpPr>
              <p:cNvPr id="12301" name="AutoShape 13"/>
              <p:cNvCxnSpPr>
                <a:cxnSpLocks noChangeShapeType="1"/>
                <a:stCxn id="12293" idx="2"/>
                <a:endCxn id="12294" idx="1"/>
              </p:cNvCxnSpPr>
              <p:nvPr/>
            </p:nvCxnSpPr>
            <p:spPr bwMode="auto">
              <a:xfrm flipH="1">
                <a:off x="2868" y="456"/>
                <a:ext cx="4" cy="155"/>
              </a:xfrm>
              <a:prstGeom prst="straightConnector1">
                <a:avLst/>
              </a:prstGeom>
              <a:noFill/>
              <a:ln w="12700" cap="sq">
                <a:solidFill>
                  <a:schemeClr val="tx1"/>
                </a:solidFill>
                <a:round/>
                <a:headEnd type="none" w="sm" len="sm"/>
                <a:tailEnd type="triangl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2302" name="AutoShape 14"/>
              <p:cNvCxnSpPr>
                <a:cxnSpLocks noChangeShapeType="1"/>
                <a:stCxn id="12294" idx="4"/>
                <a:endCxn id="12295" idx="0"/>
              </p:cNvCxnSpPr>
              <p:nvPr/>
            </p:nvCxnSpPr>
            <p:spPr bwMode="auto">
              <a:xfrm>
                <a:off x="2868" y="803"/>
                <a:ext cx="4" cy="146"/>
              </a:xfrm>
              <a:prstGeom prst="straightConnector1">
                <a:avLst/>
              </a:prstGeom>
              <a:noFill/>
              <a:ln w="12700" cap="sq">
                <a:solidFill>
                  <a:schemeClr val="tx1"/>
                </a:solidFill>
                <a:round/>
                <a:headEnd type="none" w="sm" len="sm"/>
                <a:tailEnd type="triangl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2303" name="AutoShape 15"/>
              <p:cNvCxnSpPr>
                <a:cxnSpLocks noChangeShapeType="1"/>
                <a:stCxn id="12298" idx="2"/>
              </p:cNvCxnSpPr>
              <p:nvPr/>
            </p:nvCxnSpPr>
            <p:spPr bwMode="auto">
              <a:xfrm>
                <a:off x="2861" y="2593"/>
                <a:ext cx="1" cy="220"/>
              </a:xfrm>
              <a:prstGeom prst="straightConnector1">
                <a:avLst/>
              </a:prstGeom>
              <a:noFill/>
              <a:ln w="12700" cap="sq">
                <a:solidFill>
                  <a:schemeClr val="tx1"/>
                </a:solidFill>
                <a:round/>
                <a:headEnd type="none" w="sm" len="sm"/>
                <a:tailEnd type="triangl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2304" name="AutoShape 16"/>
              <p:cNvCxnSpPr>
                <a:cxnSpLocks noChangeShapeType="1"/>
                <a:endCxn id="12299" idx="1"/>
              </p:cNvCxnSpPr>
              <p:nvPr/>
            </p:nvCxnSpPr>
            <p:spPr bwMode="auto">
              <a:xfrm>
                <a:off x="2862" y="3101"/>
                <a:ext cx="9" cy="106"/>
              </a:xfrm>
              <a:prstGeom prst="straightConnector1">
                <a:avLst/>
              </a:prstGeom>
              <a:noFill/>
              <a:ln w="12700" cap="sq">
                <a:solidFill>
                  <a:schemeClr val="tx1"/>
                </a:solidFill>
                <a:round/>
                <a:headEnd type="none" w="sm" len="sm"/>
                <a:tailEnd type="triangl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2305" name="AutoShape 17"/>
              <p:cNvCxnSpPr>
                <a:cxnSpLocks noChangeShapeType="1"/>
                <a:stCxn id="12299" idx="4"/>
              </p:cNvCxnSpPr>
              <p:nvPr/>
            </p:nvCxnSpPr>
            <p:spPr bwMode="auto">
              <a:xfrm>
                <a:off x="2871" y="3447"/>
                <a:ext cx="0" cy="248"/>
              </a:xfrm>
              <a:prstGeom prst="straightConnector1">
                <a:avLst/>
              </a:prstGeom>
              <a:noFill/>
              <a:ln w="12700" cap="sq">
                <a:solidFill>
                  <a:schemeClr val="tx1"/>
                </a:solidFill>
                <a:round/>
                <a:headEnd type="none" w="sm" len="sm"/>
                <a:tailEnd type="triangl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2306" name="AutoShape 18"/>
              <p:cNvCxnSpPr>
                <a:cxnSpLocks noChangeShapeType="1"/>
                <a:endCxn id="12300" idx="1"/>
              </p:cNvCxnSpPr>
              <p:nvPr/>
            </p:nvCxnSpPr>
            <p:spPr bwMode="auto">
              <a:xfrm>
                <a:off x="3366" y="2957"/>
                <a:ext cx="536" cy="246"/>
              </a:xfrm>
              <a:prstGeom prst="bentConnector2">
                <a:avLst/>
              </a:prstGeom>
              <a:noFill/>
              <a:ln w="12700" cap="sq">
                <a:solidFill>
                  <a:schemeClr val="tx1"/>
                </a:solidFill>
                <a:miter lim="800000"/>
                <a:headEnd type="none" w="sm" len="sm"/>
                <a:tailEnd type="triangl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2307" name="AutoShape 19"/>
              <p:cNvCxnSpPr>
                <a:cxnSpLocks noChangeShapeType="1"/>
                <a:stCxn id="12300" idx="4"/>
              </p:cNvCxnSpPr>
              <p:nvPr/>
            </p:nvCxnSpPr>
            <p:spPr bwMode="auto">
              <a:xfrm rot="5400000">
                <a:off x="3319" y="2983"/>
                <a:ext cx="123" cy="1043"/>
              </a:xfrm>
              <a:prstGeom prst="bentConnector2">
                <a:avLst/>
              </a:prstGeom>
              <a:noFill/>
              <a:ln w="12700" cap="sq">
                <a:solidFill>
                  <a:schemeClr val="tx1"/>
                </a:solidFill>
                <a:miter lim="800000"/>
                <a:headEnd type="none" w="sm" len="sm"/>
                <a:tailEnd type="triangl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sp>
            <p:nvSpPr>
              <p:cNvPr id="12308" name="Text Box 20"/>
              <p:cNvSpPr txBox="1">
                <a:spLocks noChangeArrowheads="1"/>
              </p:cNvSpPr>
              <p:nvPr/>
            </p:nvSpPr>
            <p:spPr bwMode="auto">
              <a:xfrm>
                <a:off x="3470" y="2271"/>
                <a:ext cx="192" cy="24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chemeClr val="tx1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kumimoji="1" lang="zh-CN" altLang="en-US" sz="1600">
                    <a:latin typeface="Times New Roman" pitchFamily="18" charset="0"/>
                  </a:rPr>
                  <a:t>否</a:t>
                </a:r>
              </a:p>
            </p:txBody>
          </p:sp>
          <p:sp>
            <p:nvSpPr>
              <p:cNvPr id="12309" name="Text Box 21"/>
              <p:cNvSpPr txBox="1">
                <a:spLocks noChangeArrowheads="1"/>
              </p:cNvSpPr>
              <p:nvPr/>
            </p:nvSpPr>
            <p:spPr bwMode="auto">
              <a:xfrm>
                <a:off x="2849" y="2586"/>
                <a:ext cx="192" cy="24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chemeClr val="tx1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kumimoji="1" lang="zh-CN" altLang="en-US" sz="1600">
                    <a:latin typeface="Times New Roman" pitchFamily="18" charset="0"/>
                  </a:rPr>
                  <a:t>是</a:t>
                </a:r>
              </a:p>
            </p:txBody>
          </p:sp>
          <p:sp>
            <p:nvSpPr>
              <p:cNvPr id="12310" name="Text Box 22"/>
              <p:cNvSpPr txBox="1">
                <a:spLocks noChangeArrowheads="1"/>
              </p:cNvSpPr>
              <p:nvPr/>
            </p:nvSpPr>
            <p:spPr bwMode="auto">
              <a:xfrm>
                <a:off x="2918" y="3018"/>
                <a:ext cx="192" cy="24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chemeClr val="tx1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kumimoji="1" lang="zh-CN" altLang="en-US" sz="1600" b="0">
                    <a:latin typeface="Times New Roman" pitchFamily="18" charset="0"/>
                  </a:rPr>
                  <a:t>是</a:t>
                </a:r>
              </a:p>
            </p:txBody>
          </p:sp>
          <p:sp>
            <p:nvSpPr>
              <p:cNvPr id="12311" name="Text Box 23"/>
              <p:cNvSpPr txBox="1">
                <a:spLocks noChangeArrowheads="1"/>
              </p:cNvSpPr>
              <p:nvPr/>
            </p:nvSpPr>
            <p:spPr bwMode="auto">
              <a:xfrm>
                <a:off x="3315" y="2759"/>
                <a:ext cx="192" cy="24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chemeClr val="tx1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kumimoji="1" lang="zh-CN" altLang="en-US" sz="1600">
                    <a:latin typeface="Times New Roman" pitchFamily="18" charset="0"/>
                  </a:rPr>
                  <a:t>否</a:t>
                </a:r>
              </a:p>
            </p:txBody>
          </p:sp>
          <p:cxnSp>
            <p:nvCxnSpPr>
              <p:cNvPr id="12312" name="AutoShape 24"/>
              <p:cNvCxnSpPr>
                <a:cxnSpLocks noChangeShapeType="1"/>
                <a:stCxn id="12295" idx="2"/>
                <a:endCxn id="12296" idx="0"/>
              </p:cNvCxnSpPr>
              <p:nvPr/>
            </p:nvCxnSpPr>
            <p:spPr bwMode="auto">
              <a:xfrm flipH="1">
                <a:off x="2867" y="1141"/>
                <a:ext cx="5" cy="328"/>
              </a:xfrm>
              <a:prstGeom prst="straightConnector1">
                <a:avLst/>
              </a:prstGeom>
              <a:noFill/>
              <a:ln w="12700" cap="sq">
                <a:solidFill>
                  <a:schemeClr val="tx1"/>
                </a:solidFill>
                <a:round/>
                <a:headEnd type="none" w="sm" len="sm"/>
                <a:tailEnd type="triangl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2313" name="AutoShape 25"/>
              <p:cNvCxnSpPr>
                <a:cxnSpLocks noChangeShapeType="1"/>
                <a:stCxn id="12296" idx="2"/>
                <a:endCxn id="12297" idx="0"/>
              </p:cNvCxnSpPr>
              <p:nvPr/>
            </p:nvCxnSpPr>
            <p:spPr bwMode="auto">
              <a:xfrm flipH="1">
                <a:off x="2862" y="1661"/>
                <a:ext cx="5" cy="216"/>
              </a:xfrm>
              <a:prstGeom prst="straightConnector1">
                <a:avLst/>
              </a:prstGeom>
              <a:noFill/>
              <a:ln w="12700" cap="sq">
                <a:solidFill>
                  <a:schemeClr val="tx1"/>
                </a:solidFill>
                <a:round/>
                <a:headEnd type="none" w="sm" len="sm"/>
                <a:tailEnd type="triangl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2314" name="AutoShape 26"/>
              <p:cNvCxnSpPr>
                <a:cxnSpLocks noChangeShapeType="1"/>
                <a:stCxn id="12297" idx="2"/>
                <a:endCxn id="12298" idx="0"/>
              </p:cNvCxnSpPr>
              <p:nvPr/>
            </p:nvCxnSpPr>
            <p:spPr bwMode="auto">
              <a:xfrm flipH="1">
                <a:off x="2861" y="2069"/>
                <a:ext cx="1" cy="236"/>
              </a:xfrm>
              <a:prstGeom prst="straightConnector1">
                <a:avLst/>
              </a:prstGeom>
              <a:noFill/>
              <a:ln w="12700" cap="sq">
                <a:solidFill>
                  <a:schemeClr val="tx1"/>
                </a:solidFill>
                <a:round/>
                <a:headEnd type="none" w="sm" len="sm"/>
                <a:tailEnd type="triangl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2315" name="AutoShape 27"/>
              <p:cNvCxnSpPr>
                <a:cxnSpLocks noChangeShapeType="1"/>
              </p:cNvCxnSpPr>
              <p:nvPr/>
            </p:nvCxnSpPr>
            <p:spPr bwMode="auto">
              <a:xfrm flipH="1" flipV="1">
                <a:off x="2864" y="1251"/>
                <a:ext cx="629" cy="1198"/>
              </a:xfrm>
              <a:prstGeom prst="bentConnector4">
                <a:avLst>
                  <a:gd name="adj1" fmla="val -62481"/>
                  <a:gd name="adj2" fmla="val 100500"/>
                </a:avLst>
              </a:prstGeom>
              <a:noFill/>
              <a:ln w="12700" cap="sq">
                <a:solidFill>
                  <a:schemeClr val="tx1"/>
                </a:solidFill>
                <a:miter lim="800000"/>
                <a:headEnd type="none" w="sm" len="sm"/>
                <a:tailEnd type="triangl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</p:grpSp>
        <p:sp>
          <p:nvSpPr>
            <p:cNvPr id="12316" name="AutoShape 28"/>
            <p:cNvSpPr>
              <a:spLocks noChangeArrowheads="1"/>
            </p:cNvSpPr>
            <p:nvPr/>
          </p:nvSpPr>
          <p:spPr bwMode="auto">
            <a:xfrm>
              <a:off x="3550" y="2813"/>
              <a:ext cx="1008" cy="288"/>
            </a:xfrm>
            <a:prstGeom prst="flowChartDecision">
              <a:avLst/>
            </a:prstGeom>
            <a:solidFill>
              <a:schemeClr val="accent1"/>
            </a:solidFill>
            <a:ln w="12700" cap="sq">
              <a:solidFill>
                <a:schemeClr val="tx1"/>
              </a:solidFill>
              <a:miter lim="800000"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kumimoji="1" lang="en-US" altLang="zh-CN" sz="1200" i="1">
                  <a:latin typeface="Times New Roman" pitchFamily="18" charset="0"/>
                </a:rPr>
                <a:t>r</a:t>
              </a:r>
              <a:r>
                <a:rPr kumimoji="1" lang="en-US" altLang="zh-CN" sz="1200">
                  <a:latin typeface="Times New Roman" pitchFamily="18" charset="0"/>
                </a:rPr>
                <a:t>=0?</a:t>
              </a:r>
            </a:p>
          </p:txBody>
        </p:sp>
      </p:grpSp>
      <p:grpSp>
        <p:nvGrpSpPr>
          <p:cNvPr id="12317" name="Group 29"/>
          <p:cNvGrpSpPr>
            <a:grpSpLocks/>
          </p:cNvGrpSpPr>
          <p:nvPr/>
        </p:nvGrpSpPr>
        <p:grpSpPr bwMode="auto">
          <a:xfrm>
            <a:off x="468314" y="1329929"/>
            <a:ext cx="4248150" cy="971550"/>
            <a:chOff x="295" y="1117"/>
            <a:chExt cx="2676" cy="816"/>
          </a:xfrm>
        </p:grpSpPr>
        <p:sp>
          <p:nvSpPr>
            <p:cNvPr id="12318" name="AutoShape 30"/>
            <p:cNvSpPr>
              <a:spLocks noChangeArrowheads="1"/>
            </p:cNvSpPr>
            <p:nvPr/>
          </p:nvSpPr>
          <p:spPr bwMode="auto">
            <a:xfrm>
              <a:off x="1133" y="1133"/>
              <a:ext cx="1179" cy="635"/>
            </a:xfrm>
            <a:prstGeom prst="wedgeRoundRectCallout">
              <a:avLst>
                <a:gd name="adj1" fmla="val 140500"/>
                <a:gd name="adj2" fmla="val 455829"/>
                <a:gd name="adj3" fmla="val 16667"/>
              </a:avLst>
            </a:prstGeom>
            <a:solidFill>
              <a:srgbClr val="FFFF99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 lang="zh-CN" altLang="zh-CN" b="0"/>
            </a:p>
          </p:txBody>
        </p:sp>
        <p:sp>
          <p:nvSpPr>
            <p:cNvPr id="12319" name="AutoShape 31"/>
            <p:cNvSpPr>
              <a:spLocks noChangeArrowheads="1"/>
            </p:cNvSpPr>
            <p:nvPr/>
          </p:nvSpPr>
          <p:spPr bwMode="auto">
            <a:xfrm>
              <a:off x="295" y="1117"/>
              <a:ext cx="2676" cy="816"/>
            </a:xfrm>
            <a:prstGeom prst="wedgeRoundRectCallout">
              <a:avLst>
                <a:gd name="adj1" fmla="val 86810"/>
                <a:gd name="adj2" fmla="val -143630"/>
                <a:gd name="adj3" fmla="val 16667"/>
              </a:avLst>
            </a:prstGeom>
            <a:solidFill>
              <a:srgbClr val="FFFF99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r>
                <a:rPr lang="zh-CN" altLang="en-US" sz="2800" dirty="0">
                  <a:solidFill>
                    <a:srgbClr val="CC3300"/>
                  </a:solidFill>
                </a:rPr>
                <a:t>终端框（起止框</a:t>
              </a:r>
              <a:r>
                <a:rPr lang="zh-CN" altLang="en-US" sz="2800" dirty="0" smtClean="0">
                  <a:solidFill>
                    <a:srgbClr val="CC3300"/>
                  </a:solidFill>
                </a:rPr>
                <a:t>），表示</a:t>
              </a:r>
              <a:r>
                <a:rPr lang="zh-CN" altLang="en-US" sz="2800" dirty="0">
                  <a:solidFill>
                    <a:srgbClr val="CC3300"/>
                  </a:solidFill>
                </a:rPr>
                <a:t>一个算法的起始和结束</a:t>
              </a:r>
            </a:p>
          </p:txBody>
        </p:sp>
      </p:grpSp>
      <p:sp>
        <p:nvSpPr>
          <p:cNvPr id="12320" name="AutoShape 32"/>
          <p:cNvSpPr>
            <a:spLocks noChangeArrowheads="1"/>
          </p:cNvSpPr>
          <p:nvPr/>
        </p:nvSpPr>
        <p:spPr bwMode="auto">
          <a:xfrm>
            <a:off x="900114" y="2733675"/>
            <a:ext cx="1798637" cy="539354"/>
          </a:xfrm>
          <a:prstGeom prst="flowChartAlternateProcess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4002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2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2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Documents and Settings\Administrator\桌面\新建文件夹 (4)\u=2946464164,2789202000&amp;fm=21&amp;gp=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9766" y="2363192"/>
            <a:ext cx="3257550" cy="209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3314" name="Group 2"/>
          <p:cNvGrpSpPr>
            <a:grpSpLocks/>
          </p:cNvGrpSpPr>
          <p:nvPr/>
        </p:nvGrpSpPr>
        <p:grpSpPr bwMode="auto">
          <a:xfrm>
            <a:off x="4895850" y="195262"/>
            <a:ext cx="4248150" cy="4948238"/>
            <a:chOff x="3414" y="264"/>
            <a:chExt cx="2097" cy="3620"/>
          </a:xfrm>
        </p:grpSpPr>
        <p:sp>
          <p:nvSpPr>
            <p:cNvPr id="13315" name="AutoShape 3"/>
            <p:cNvSpPr>
              <a:spLocks noChangeArrowheads="1"/>
            </p:cNvSpPr>
            <p:nvPr/>
          </p:nvSpPr>
          <p:spPr bwMode="auto">
            <a:xfrm>
              <a:off x="3651" y="3657"/>
              <a:ext cx="922" cy="227"/>
            </a:xfrm>
            <a:prstGeom prst="flowChartAlternate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zh-CN" altLang="en-US">
                  <a:ea typeface="楷体_GB2312" pitchFamily="49" charset="-122"/>
                </a:rPr>
                <a:t>结束</a:t>
              </a:r>
            </a:p>
          </p:txBody>
        </p:sp>
        <p:grpSp>
          <p:nvGrpSpPr>
            <p:cNvPr id="13316" name="Group 4"/>
            <p:cNvGrpSpPr>
              <a:grpSpLocks/>
            </p:cNvGrpSpPr>
            <p:nvPr/>
          </p:nvGrpSpPr>
          <p:grpSpPr bwMode="auto">
            <a:xfrm>
              <a:off x="3414" y="264"/>
              <a:ext cx="2097" cy="3431"/>
              <a:chOff x="2213" y="264"/>
              <a:chExt cx="2097" cy="3431"/>
            </a:xfrm>
          </p:grpSpPr>
          <p:sp>
            <p:nvSpPr>
              <p:cNvPr id="13317" name="AutoShape 5"/>
              <p:cNvSpPr>
                <a:spLocks noChangeArrowheads="1"/>
              </p:cNvSpPr>
              <p:nvPr/>
            </p:nvSpPr>
            <p:spPr bwMode="auto">
              <a:xfrm>
                <a:off x="2560" y="264"/>
                <a:ext cx="624" cy="192"/>
              </a:xfrm>
              <a:prstGeom prst="flowChartTerminator">
                <a:avLst/>
              </a:prstGeom>
              <a:solidFill>
                <a:schemeClr val="accent1"/>
              </a:solidFill>
              <a:ln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kumimoji="1" lang="zh-CN" altLang="en-US" sz="1600" b="0">
                    <a:latin typeface="Times New Roman" pitchFamily="18" charset="0"/>
                  </a:rPr>
                  <a:t>开始</a:t>
                </a:r>
              </a:p>
            </p:txBody>
          </p:sp>
          <p:sp>
            <p:nvSpPr>
              <p:cNvPr id="13318" name="AutoShape 6"/>
              <p:cNvSpPr>
                <a:spLocks noChangeArrowheads="1"/>
              </p:cNvSpPr>
              <p:nvPr/>
            </p:nvSpPr>
            <p:spPr bwMode="auto">
              <a:xfrm>
                <a:off x="2460" y="611"/>
                <a:ext cx="816" cy="192"/>
              </a:xfrm>
              <a:prstGeom prst="flowChartInputOutput">
                <a:avLst/>
              </a:prstGeom>
              <a:solidFill>
                <a:srgbClr val="EFEFAF"/>
              </a:solidFill>
              <a:ln w="12700" cap="sq">
                <a:solidFill>
                  <a:schemeClr val="hlink"/>
                </a:solidFill>
                <a:miter lim="800000"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kumimoji="1" lang="zh-CN" altLang="en-US" sz="1600" b="0" dirty="0">
                    <a:latin typeface="Times New Roman" pitchFamily="18" charset="0"/>
                  </a:rPr>
                  <a:t>输入</a:t>
                </a:r>
                <a:r>
                  <a:rPr kumimoji="1" lang="en-US" altLang="zh-CN" sz="1600" b="0" i="1" dirty="0">
                    <a:latin typeface="Times New Roman" pitchFamily="18" charset="0"/>
                  </a:rPr>
                  <a:t>n</a:t>
                </a:r>
              </a:p>
            </p:txBody>
          </p:sp>
          <p:sp>
            <p:nvSpPr>
              <p:cNvPr id="13319" name="AutoShape 7"/>
              <p:cNvSpPr>
                <a:spLocks noChangeArrowheads="1"/>
              </p:cNvSpPr>
              <p:nvPr/>
            </p:nvSpPr>
            <p:spPr bwMode="auto">
              <a:xfrm>
                <a:off x="2464" y="949"/>
                <a:ext cx="816" cy="192"/>
              </a:xfrm>
              <a:prstGeom prst="flowChartProcess">
                <a:avLst/>
              </a:prstGeom>
              <a:solidFill>
                <a:schemeClr val="accent1"/>
              </a:solidFill>
              <a:ln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kumimoji="1" lang="en-US" altLang="zh-CN" sz="1600" b="0" i="1">
                    <a:latin typeface="Times New Roman" pitchFamily="18" charset="0"/>
                  </a:rPr>
                  <a:t>i</a:t>
                </a:r>
                <a:r>
                  <a:rPr kumimoji="1" lang="en-US" altLang="zh-CN" sz="1600" b="0">
                    <a:latin typeface="Times New Roman" pitchFamily="18" charset="0"/>
                  </a:rPr>
                  <a:t>=2</a:t>
                </a:r>
              </a:p>
            </p:txBody>
          </p:sp>
          <p:sp>
            <p:nvSpPr>
              <p:cNvPr id="13320" name="AutoShape 8"/>
              <p:cNvSpPr>
                <a:spLocks noChangeArrowheads="1"/>
              </p:cNvSpPr>
              <p:nvPr/>
            </p:nvSpPr>
            <p:spPr bwMode="auto">
              <a:xfrm>
                <a:off x="2454" y="1469"/>
                <a:ext cx="825" cy="192"/>
              </a:xfrm>
              <a:prstGeom prst="flowChartProcess">
                <a:avLst/>
              </a:prstGeom>
              <a:solidFill>
                <a:schemeClr val="accent1"/>
              </a:solidFill>
              <a:ln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kumimoji="1" lang="en-US" altLang="zh-CN" sz="1600" b="0" i="1">
                    <a:latin typeface="Times New Roman" pitchFamily="18" charset="0"/>
                  </a:rPr>
                  <a:t>n</a:t>
                </a:r>
                <a:r>
                  <a:rPr kumimoji="1" lang="zh-CN" altLang="en-US" sz="1600" b="0">
                    <a:latin typeface="Times New Roman" pitchFamily="18" charset="0"/>
                  </a:rPr>
                  <a:t>除以</a:t>
                </a:r>
                <a:r>
                  <a:rPr kumimoji="1" lang="en-US" altLang="zh-CN" sz="1600" b="0" i="1">
                    <a:latin typeface="Times New Roman" pitchFamily="18" charset="0"/>
                  </a:rPr>
                  <a:t>i</a:t>
                </a:r>
                <a:r>
                  <a:rPr kumimoji="1" lang="zh-CN" altLang="en-US" sz="1600" b="0">
                    <a:latin typeface="Times New Roman" pitchFamily="18" charset="0"/>
                  </a:rPr>
                  <a:t>的余数</a:t>
                </a:r>
                <a:r>
                  <a:rPr kumimoji="1" lang="en-US" altLang="zh-CN" sz="1600" b="0" i="1">
                    <a:latin typeface="Times New Roman" pitchFamily="18" charset="0"/>
                  </a:rPr>
                  <a:t>r</a:t>
                </a:r>
              </a:p>
            </p:txBody>
          </p:sp>
          <p:sp>
            <p:nvSpPr>
              <p:cNvPr id="13321" name="AutoShape 9"/>
              <p:cNvSpPr>
                <a:spLocks noChangeArrowheads="1"/>
              </p:cNvSpPr>
              <p:nvPr/>
            </p:nvSpPr>
            <p:spPr bwMode="auto">
              <a:xfrm>
                <a:off x="2526" y="1877"/>
                <a:ext cx="672" cy="192"/>
              </a:xfrm>
              <a:prstGeom prst="flowChartProcess">
                <a:avLst/>
              </a:prstGeom>
              <a:solidFill>
                <a:schemeClr val="accent1"/>
              </a:solidFill>
              <a:ln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kumimoji="1" lang="en-US" altLang="zh-CN" sz="1600" b="0" i="1">
                    <a:latin typeface="Times New Roman" pitchFamily="18" charset="0"/>
                  </a:rPr>
                  <a:t>i</a:t>
                </a:r>
                <a:r>
                  <a:rPr kumimoji="1" lang="en-US" altLang="zh-CN" sz="1600" b="0">
                    <a:latin typeface="Times New Roman" pitchFamily="18" charset="0"/>
                  </a:rPr>
                  <a:t>=</a:t>
                </a:r>
                <a:r>
                  <a:rPr kumimoji="1" lang="en-US" altLang="zh-CN" sz="1600" b="0" i="1">
                    <a:latin typeface="Times New Roman" pitchFamily="18" charset="0"/>
                  </a:rPr>
                  <a:t>i</a:t>
                </a:r>
                <a:r>
                  <a:rPr kumimoji="1" lang="en-US" altLang="zh-CN" sz="1600" b="0">
                    <a:latin typeface="Times New Roman" pitchFamily="18" charset="0"/>
                  </a:rPr>
                  <a:t>+1</a:t>
                </a:r>
              </a:p>
            </p:txBody>
          </p:sp>
          <p:sp>
            <p:nvSpPr>
              <p:cNvPr id="13322" name="AutoShape 10"/>
              <p:cNvSpPr>
                <a:spLocks noChangeArrowheads="1"/>
              </p:cNvSpPr>
              <p:nvPr/>
            </p:nvSpPr>
            <p:spPr bwMode="auto">
              <a:xfrm>
                <a:off x="2213" y="2305"/>
                <a:ext cx="1296" cy="288"/>
              </a:xfrm>
              <a:prstGeom prst="flowChartDecision">
                <a:avLst/>
              </a:prstGeom>
              <a:solidFill>
                <a:schemeClr val="accent1"/>
              </a:solidFill>
              <a:ln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kumimoji="1" lang="en-US" altLang="zh-CN" sz="1600" b="0" i="1">
                    <a:latin typeface="Times New Roman" pitchFamily="18" charset="0"/>
                  </a:rPr>
                  <a:t>i</a:t>
                </a:r>
                <a:r>
                  <a:rPr kumimoji="1" lang="en-US" altLang="zh-CN" sz="1600" b="0">
                    <a:latin typeface="Times New Roman" pitchFamily="18" charset="0"/>
                  </a:rPr>
                  <a:t>&gt;</a:t>
                </a:r>
                <a:r>
                  <a:rPr kumimoji="1" lang="en-US" altLang="zh-CN" sz="1600" b="0" i="1">
                    <a:latin typeface="Times New Roman" pitchFamily="18" charset="0"/>
                  </a:rPr>
                  <a:t>n-1</a:t>
                </a:r>
                <a:r>
                  <a:rPr kumimoji="1" lang="zh-CN" altLang="en-US" sz="1600" b="0">
                    <a:latin typeface="Times New Roman" pitchFamily="18" charset="0"/>
                  </a:rPr>
                  <a:t>或</a:t>
                </a:r>
                <a:r>
                  <a:rPr kumimoji="1" lang="en-US" altLang="zh-CN" sz="1600" b="0" i="1">
                    <a:latin typeface="Times New Roman" pitchFamily="18" charset="0"/>
                  </a:rPr>
                  <a:t>r</a:t>
                </a:r>
                <a:r>
                  <a:rPr kumimoji="1" lang="en-US" altLang="zh-CN" sz="1600" b="0">
                    <a:latin typeface="Times New Roman" pitchFamily="18" charset="0"/>
                  </a:rPr>
                  <a:t>=0?</a:t>
                </a:r>
              </a:p>
            </p:txBody>
          </p:sp>
          <p:sp>
            <p:nvSpPr>
              <p:cNvPr id="13323" name="AutoShape 11"/>
              <p:cNvSpPr>
                <a:spLocks noChangeArrowheads="1"/>
              </p:cNvSpPr>
              <p:nvPr/>
            </p:nvSpPr>
            <p:spPr bwMode="auto">
              <a:xfrm>
                <a:off x="2463" y="3207"/>
                <a:ext cx="816" cy="240"/>
              </a:xfrm>
              <a:prstGeom prst="flowChartInputOutput">
                <a:avLst/>
              </a:prstGeom>
              <a:solidFill>
                <a:srgbClr val="EFEFAF"/>
              </a:solidFill>
              <a:ln w="12700" cap="sq">
                <a:solidFill>
                  <a:schemeClr val="hlink"/>
                </a:solidFill>
                <a:miter lim="800000"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kumimoji="1" lang="en-US" altLang="zh-CN" sz="1600" b="0" i="1">
                    <a:latin typeface="Times New Roman" pitchFamily="18" charset="0"/>
                  </a:rPr>
                  <a:t>n</a:t>
                </a:r>
                <a:r>
                  <a:rPr kumimoji="1" lang="zh-CN" altLang="en-US" sz="1600" b="0">
                    <a:latin typeface="Times New Roman" pitchFamily="18" charset="0"/>
                  </a:rPr>
                  <a:t>不是质数</a:t>
                </a:r>
              </a:p>
            </p:txBody>
          </p:sp>
          <p:sp>
            <p:nvSpPr>
              <p:cNvPr id="13324" name="AutoShape 12"/>
              <p:cNvSpPr>
                <a:spLocks noChangeArrowheads="1"/>
              </p:cNvSpPr>
              <p:nvPr/>
            </p:nvSpPr>
            <p:spPr bwMode="auto">
              <a:xfrm>
                <a:off x="3494" y="3203"/>
                <a:ext cx="816" cy="240"/>
              </a:xfrm>
              <a:prstGeom prst="flowChartInputOutput">
                <a:avLst/>
              </a:prstGeom>
              <a:solidFill>
                <a:schemeClr val="accent1"/>
              </a:solidFill>
              <a:ln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kumimoji="1" lang="en-US" altLang="zh-CN" sz="1600" b="0" i="1">
                    <a:latin typeface="Times New Roman" pitchFamily="18" charset="0"/>
                  </a:rPr>
                  <a:t>n</a:t>
                </a:r>
                <a:r>
                  <a:rPr kumimoji="1" lang="zh-CN" altLang="en-US" sz="1600" b="0">
                    <a:latin typeface="Times New Roman" pitchFamily="18" charset="0"/>
                  </a:rPr>
                  <a:t>是质数</a:t>
                </a:r>
              </a:p>
            </p:txBody>
          </p:sp>
          <p:cxnSp>
            <p:nvCxnSpPr>
              <p:cNvPr id="13325" name="AutoShape 13"/>
              <p:cNvCxnSpPr>
                <a:cxnSpLocks noChangeShapeType="1"/>
                <a:stCxn id="13317" idx="2"/>
                <a:endCxn id="13318" idx="1"/>
              </p:cNvCxnSpPr>
              <p:nvPr/>
            </p:nvCxnSpPr>
            <p:spPr bwMode="auto">
              <a:xfrm flipH="1">
                <a:off x="2868" y="456"/>
                <a:ext cx="4" cy="155"/>
              </a:xfrm>
              <a:prstGeom prst="straightConnector1">
                <a:avLst/>
              </a:prstGeom>
              <a:noFill/>
              <a:ln w="12700" cap="sq">
                <a:solidFill>
                  <a:schemeClr val="tx1"/>
                </a:solidFill>
                <a:round/>
                <a:headEnd type="none" w="sm" len="sm"/>
                <a:tailEnd type="triangl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3326" name="AutoShape 14"/>
              <p:cNvCxnSpPr>
                <a:cxnSpLocks noChangeShapeType="1"/>
                <a:stCxn id="13318" idx="4"/>
                <a:endCxn id="13319" idx="0"/>
              </p:cNvCxnSpPr>
              <p:nvPr/>
            </p:nvCxnSpPr>
            <p:spPr bwMode="auto">
              <a:xfrm>
                <a:off x="2868" y="803"/>
                <a:ext cx="4" cy="146"/>
              </a:xfrm>
              <a:prstGeom prst="straightConnector1">
                <a:avLst/>
              </a:prstGeom>
              <a:noFill/>
              <a:ln w="12700" cap="sq">
                <a:solidFill>
                  <a:schemeClr val="tx1"/>
                </a:solidFill>
                <a:round/>
                <a:headEnd type="none" w="sm" len="sm"/>
                <a:tailEnd type="triangl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3327" name="AutoShape 15"/>
              <p:cNvCxnSpPr>
                <a:cxnSpLocks noChangeShapeType="1"/>
                <a:stCxn id="13322" idx="2"/>
              </p:cNvCxnSpPr>
              <p:nvPr/>
            </p:nvCxnSpPr>
            <p:spPr bwMode="auto">
              <a:xfrm>
                <a:off x="2861" y="2593"/>
                <a:ext cx="1" cy="220"/>
              </a:xfrm>
              <a:prstGeom prst="straightConnector1">
                <a:avLst/>
              </a:prstGeom>
              <a:noFill/>
              <a:ln w="12700" cap="sq">
                <a:solidFill>
                  <a:schemeClr val="tx1"/>
                </a:solidFill>
                <a:round/>
                <a:headEnd type="none" w="sm" len="sm"/>
                <a:tailEnd type="triangl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3328" name="AutoShape 16"/>
              <p:cNvCxnSpPr>
                <a:cxnSpLocks noChangeShapeType="1"/>
                <a:endCxn id="13323" idx="1"/>
              </p:cNvCxnSpPr>
              <p:nvPr/>
            </p:nvCxnSpPr>
            <p:spPr bwMode="auto">
              <a:xfrm>
                <a:off x="2862" y="3101"/>
                <a:ext cx="9" cy="106"/>
              </a:xfrm>
              <a:prstGeom prst="straightConnector1">
                <a:avLst/>
              </a:prstGeom>
              <a:noFill/>
              <a:ln w="12700" cap="sq">
                <a:solidFill>
                  <a:schemeClr val="tx1"/>
                </a:solidFill>
                <a:round/>
                <a:headEnd type="none" w="sm" len="sm"/>
                <a:tailEnd type="triangl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3329" name="AutoShape 17"/>
              <p:cNvCxnSpPr>
                <a:cxnSpLocks noChangeShapeType="1"/>
                <a:stCxn id="13323" idx="4"/>
              </p:cNvCxnSpPr>
              <p:nvPr/>
            </p:nvCxnSpPr>
            <p:spPr bwMode="auto">
              <a:xfrm>
                <a:off x="2871" y="3447"/>
                <a:ext cx="0" cy="248"/>
              </a:xfrm>
              <a:prstGeom prst="straightConnector1">
                <a:avLst/>
              </a:prstGeom>
              <a:noFill/>
              <a:ln w="12700" cap="sq">
                <a:solidFill>
                  <a:schemeClr val="tx1"/>
                </a:solidFill>
                <a:round/>
                <a:headEnd type="none" w="sm" len="sm"/>
                <a:tailEnd type="triangl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3330" name="AutoShape 18"/>
              <p:cNvCxnSpPr>
                <a:cxnSpLocks noChangeShapeType="1"/>
                <a:endCxn id="13324" idx="1"/>
              </p:cNvCxnSpPr>
              <p:nvPr/>
            </p:nvCxnSpPr>
            <p:spPr bwMode="auto">
              <a:xfrm>
                <a:off x="3366" y="2957"/>
                <a:ext cx="536" cy="246"/>
              </a:xfrm>
              <a:prstGeom prst="bentConnector2">
                <a:avLst/>
              </a:prstGeom>
              <a:noFill/>
              <a:ln w="12700" cap="sq">
                <a:solidFill>
                  <a:schemeClr val="tx1"/>
                </a:solidFill>
                <a:miter lim="800000"/>
                <a:headEnd type="none" w="sm" len="sm"/>
                <a:tailEnd type="triangl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3331" name="AutoShape 19"/>
              <p:cNvCxnSpPr>
                <a:cxnSpLocks noChangeShapeType="1"/>
                <a:stCxn id="13324" idx="4"/>
              </p:cNvCxnSpPr>
              <p:nvPr/>
            </p:nvCxnSpPr>
            <p:spPr bwMode="auto">
              <a:xfrm rot="5400000">
                <a:off x="3319" y="2983"/>
                <a:ext cx="123" cy="1043"/>
              </a:xfrm>
              <a:prstGeom prst="bentConnector2">
                <a:avLst/>
              </a:prstGeom>
              <a:noFill/>
              <a:ln w="12700" cap="sq">
                <a:solidFill>
                  <a:schemeClr val="tx1"/>
                </a:solidFill>
                <a:miter lim="800000"/>
                <a:headEnd type="none" w="sm" len="sm"/>
                <a:tailEnd type="triangl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sp>
            <p:nvSpPr>
              <p:cNvPr id="13332" name="Text Box 20"/>
              <p:cNvSpPr txBox="1">
                <a:spLocks noChangeArrowheads="1"/>
              </p:cNvSpPr>
              <p:nvPr/>
            </p:nvSpPr>
            <p:spPr bwMode="auto">
              <a:xfrm>
                <a:off x="3470" y="2271"/>
                <a:ext cx="192" cy="24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chemeClr val="tx1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kumimoji="1" lang="zh-CN" altLang="en-US" sz="1600" b="0">
                    <a:latin typeface="Times New Roman" pitchFamily="18" charset="0"/>
                  </a:rPr>
                  <a:t>否</a:t>
                </a:r>
              </a:p>
            </p:txBody>
          </p:sp>
          <p:sp>
            <p:nvSpPr>
              <p:cNvPr id="13333" name="Text Box 21"/>
              <p:cNvSpPr txBox="1">
                <a:spLocks noChangeArrowheads="1"/>
              </p:cNvSpPr>
              <p:nvPr/>
            </p:nvSpPr>
            <p:spPr bwMode="auto">
              <a:xfrm>
                <a:off x="2849" y="2586"/>
                <a:ext cx="192" cy="24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chemeClr val="tx1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kumimoji="1" lang="zh-CN" altLang="en-US" sz="1600" b="0">
                    <a:latin typeface="Times New Roman" pitchFamily="18" charset="0"/>
                  </a:rPr>
                  <a:t>是</a:t>
                </a:r>
              </a:p>
            </p:txBody>
          </p:sp>
          <p:sp>
            <p:nvSpPr>
              <p:cNvPr id="13334" name="Text Box 22"/>
              <p:cNvSpPr txBox="1">
                <a:spLocks noChangeArrowheads="1"/>
              </p:cNvSpPr>
              <p:nvPr/>
            </p:nvSpPr>
            <p:spPr bwMode="auto">
              <a:xfrm>
                <a:off x="2918" y="3018"/>
                <a:ext cx="192" cy="24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chemeClr val="tx1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kumimoji="1" lang="zh-CN" altLang="en-US" sz="1600" b="0">
                    <a:latin typeface="Times New Roman" pitchFamily="18" charset="0"/>
                  </a:rPr>
                  <a:t>是</a:t>
                </a:r>
              </a:p>
            </p:txBody>
          </p:sp>
          <p:sp>
            <p:nvSpPr>
              <p:cNvPr id="13335" name="Text Box 23"/>
              <p:cNvSpPr txBox="1">
                <a:spLocks noChangeArrowheads="1"/>
              </p:cNvSpPr>
              <p:nvPr/>
            </p:nvSpPr>
            <p:spPr bwMode="auto">
              <a:xfrm>
                <a:off x="3315" y="2759"/>
                <a:ext cx="192" cy="24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chemeClr val="tx1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kumimoji="1" lang="zh-CN" altLang="en-US" sz="1600" b="0">
                    <a:latin typeface="Times New Roman" pitchFamily="18" charset="0"/>
                  </a:rPr>
                  <a:t>否</a:t>
                </a:r>
              </a:p>
            </p:txBody>
          </p:sp>
          <p:cxnSp>
            <p:nvCxnSpPr>
              <p:cNvPr id="13336" name="AutoShape 24"/>
              <p:cNvCxnSpPr>
                <a:cxnSpLocks noChangeShapeType="1"/>
                <a:stCxn id="13319" idx="2"/>
                <a:endCxn id="13320" idx="0"/>
              </p:cNvCxnSpPr>
              <p:nvPr/>
            </p:nvCxnSpPr>
            <p:spPr bwMode="auto">
              <a:xfrm flipH="1">
                <a:off x="2867" y="1141"/>
                <a:ext cx="5" cy="328"/>
              </a:xfrm>
              <a:prstGeom prst="straightConnector1">
                <a:avLst/>
              </a:prstGeom>
              <a:noFill/>
              <a:ln w="12700" cap="sq">
                <a:solidFill>
                  <a:schemeClr val="tx1"/>
                </a:solidFill>
                <a:round/>
                <a:headEnd type="none" w="sm" len="sm"/>
                <a:tailEnd type="triangl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3337" name="AutoShape 25"/>
              <p:cNvCxnSpPr>
                <a:cxnSpLocks noChangeShapeType="1"/>
                <a:stCxn id="13320" idx="2"/>
                <a:endCxn id="13321" idx="0"/>
              </p:cNvCxnSpPr>
              <p:nvPr/>
            </p:nvCxnSpPr>
            <p:spPr bwMode="auto">
              <a:xfrm flipH="1">
                <a:off x="2862" y="1661"/>
                <a:ext cx="5" cy="216"/>
              </a:xfrm>
              <a:prstGeom prst="straightConnector1">
                <a:avLst/>
              </a:prstGeom>
              <a:noFill/>
              <a:ln w="12700" cap="sq">
                <a:solidFill>
                  <a:schemeClr val="tx1"/>
                </a:solidFill>
                <a:round/>
                <a:headEnd type="none" w="sm" len="sm"/>
                <a:tailEnd type="triangl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3338" name="AutoShape 26"/>
              <p:cNvCxnSpPr>
                <a:cxnSpLocks noChangeShapeType="1"/>
                <a:stCxn id="13321" idx="2"/>
                <a:endCxn id="13322" idx="0"/>
              </p:cNvCxnSpPr>
              <p:nvPr/>
            </p:nvCxnSpPr>
            <p:spPr bwMode="auto">
              <a:xfrm flipH="1">
                <a:off x="2861" y="2069"/>
                <a:ext cx="1" cy="236"/>
              </a:xfrm>
              <a:prstGeom prst="straightConnector1">
                <a:avLst/>
              </a:prstGeom>
              <a:noFill/>
              <a:ln w="12700" cap="sq">
                <a:solidFill>
                  <a:schemeClr val="tx1"/>
                </a:solidFill>
                <a:round/>
                <a:headEnd type="none" w="sm" len="sm"/>
                <a:tailEnd type="triangl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3339" name="AutoShape 27"/>
              <p:cNvCxnSpPr>
                <a:cxnSpLocks noChangeShapeType="1"/>
              </p:cNvCxnSpPr>
              <p:nvPr/>
            </p:nvCxnSpPr>
            <p:spPr bwMode="auto">
              <a:xfrm flipH="1" flipV="1">
                <a:off x="2864" y="1251"/>
                <a:ext cx="629" cy="1198"/>
              </a:xfrm>
              <a:prstGeom prst="bentConnector4">
                <a:avLst>
                  <a:gd name="adj1" fmla="val -62481"/>
                  <a:gd name="adj2" fmla="val 100500"/>
                </a:avLst>
              </a:prstGeom>
              <a:noFill/>
              <a:ln w="12700" cap="sq">
                <a:solidFill>
                  <a:schemeClr val="tx1"/>
                </a:solidFill>
                <a:miter lim="800000"/>
                <a:headEnd type="none" w="sm" len="sm"/>
                <a:tailEnd type="triangl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</p:grpSp>
        <p:sp>
          <p:nvSpPr>
            <p:cNvPr id="13340" name="AutoShape 28"/>
            <p:cNvSpPr>
              <a:spLocks noChangeArrowheads="1"/>
            </p:cNvSpPr>
            <p:nvPr/>
          </p:nvSpPr>
          <p:spPr bwMode="auto">
            <a:xfrm>
              <a:off x="3550" y="2813"/>
              <a:ext cx="1008" cy="288"/>
            </a:xfrm>
            <a:prstGeom prst="flowChartDecision">
              <a:avLst/>
            </a:prstGeom>
            <a:solidFill>
              <a:schemeClr val="accent1"/>
            </a:solidFill>
            <a:ln w="12700" cap="sq">
              <a:solidFill>
                <a:schemeClr val="tx1"/>
              </a:solidFill>
              <a:miter lim="800000"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kumimoji="1" lang="en-US" altLang="zh-CN" sz="1200" b="0" i="1">
                  <a:latin typeface="Times New Roman" pitchFamily="18" charset="0"/>
                </a:rPr>
                <a:t>r</a:t>
              </a:r>
              <a:r>
                <a:rPr kumimoji="1" lang="en-US" altLang="zh-CN" sz="1200" b="0">
                  <a:latin typeface="Times New Roman" pitchFamily="18" charset="0"/>
                </a:rPr>
                <a:t>=0?</a:t>
              </a:r>
            </a:p>
          </p:txBody>
        </p:sp>
      </p:grpSp>
      <p:sp>
        <p:nvSpPr>
          <p:cNvPr id="13341" name="AutoShape 29"/>
          <p:cNvSpPr>
            <a:spLocks noChangeArrowheads="1"/>
          </p:cNvSpPr>
          <p:nvPr/>
        </p:nvSpPr>
        <p:spPr bwMode="auto">
          <a:xfrm>
            <a:off x="1692276" y="1220391"/>
            <a:ext cx="1871663" cy="756047"/>
          </a:xfrm>
          <a:prstGeom prst="wedgeRoundRectCallout">
            <a:avLst>
              <a:gd name="adj1" fmla="val 152120"/>
              <a:gd name="adj2" fmla="val 362282"/>
              <a:gd name="adj3" fmla="val 16667"/>
            </a:avLst>
          </a:prstGeom>
          <a:solidFill>
            <a:srgbClr val="FFFF99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zh-CN" b="0"/>
          </a:p>
        </p:txBody>
      </p:sp>
      <p:sp>
        <p:nvSpPr>
          <p:cNvPr id="13342" name="AutoShape 30"/>
          <p:cNvSpPr>
            <a:spLocks noChangeArrowheads="1"/>
          </p:cNvSpPr>
          <p:nvPr/>
        </p:nvSpPr>
        <p:spPr bwMode="auto">
          <a:xfrm>
            <a:off x="468314" y="1113235"/>
            <a:ext cx="3959670" cy="971550"/>
          </a:xfrm>
          <a:prstGeom prst="wedgeRoundRectCallout">
            <a:avLst>
              <a:gd name="adj1" fmla="val 83333"/>
              <a:gd name="adj2" fmla="val -80884"/>
              <a:gd name="adj3" fmla="val 16667"/>
            </a:avLst>
          </a:prstGeom>
          <a:solidFill>
            <a:srgbClr val="FFFF99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zh-CN" altLang="en-US" sz="2800" dirty="0">
                <a:solidFill>
                  <a:srgbClr val="CC3300"/>
                </a:solidFill>
              </a:rPr>
              <a:t>输入、输出</a:t>
            </a:r>
            <a:r>
              <a:rPr lang="zh-CN" altLang="en-US" sz="2800" dirty="0" smtClean="0">
                <a:solidFill>
                  <a:srgbClr val="CC3300"/>
                </a:solidFill>
              </a:rPr>
              <a:t>框表示</a:t>
            </a:r>
            <a:r>
              <a:rPr lang="zh-CN" altLang="en-US" sz="2800" dirty="0">
                <a:solidFill>
                  <a:srgbClr val="CC3300"/>
                </a:solidFill>
              </a:rPr>
              <a:t>一个算法输入和输出的信息</a:t>
            </a:r>
          </a:p>
        </p:txBody>
      </p:sp>
      <p:sp>
        <p:nvSpPr>
          <p:cNvPr id="13343" name="AutoShape 31"/>
          <p:cNvSpPr>
            <a:spLocks noChangeArrowheads="1"/>
          </p:cNvSpPr>
          <p:nvPr/>
        </p:nvSpPr>
        <p:spPr bwMode="auto">
          <a:xfrm>
            <a:off x="755651" y="2625329"/>
            <a:ext cx="1800225" cy="592931"/>
          </a:xfrm>
          <a:prstGeom prst="flowChartInputOutpu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4737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3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3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13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41" grpId="0" animBg="1"/>
      <p:bldP spid="13342" grpId="0" animBg="1"/>
      <p:bldP spid="1334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C:\Documents and Settings\Administrator\桌面\新建文件夹 (4)\u=2946464164,2789202000&amp;fm=21&amp;gp=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2536" y="2450658"/>
            <a:ext cx="3257550" cy="209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338" name="AutoShape 2"/>
          <p:cNvSpPr>
            <a:spLocks noChangeArrowheads="1"/>
          </p:cNvSpPr>
          <p:nvPr/>
        </p:nvSpPr>
        <p:spPr bwMode="auto">
          <a:xfrm>
            <a:off x="1835151" y="1275160"/>
            <a:ext cx="1871663" cy="756047"/>
          </a:xfrm>
          <a:prstGeom prst="wedgeRoundRectCallout">
            <a:avLst>
              <a:gd name="adj1" fmla="val 146606"/>
              <a:gd name="adj2" fmla="val 116144"/>
              <a:gd name="adj3" fmla="val 16667"/>
            </a:avLst>
          </a:prstGeom>
          <a:solidFill>
            <a:srgbClr val="FFFF99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zh-CN" b="0"/>
          </a:p>
        </p:txBody>
      </p:sp>
      <p:grpSp>
        <p:nvGrpSpPr>
          <p:cNvPr id="14339" name="Group 3"/>
          <p:cNvGrpSpPr>
            <a:grpSpLocks/>
          </p:cNvGrpSpPr>
          <p:nvPr/>
        </p:nvGrpSpPr>
        <p:grpSpPr bwMode="auto">
          <a:xfrm>
            <a:off x="4895850" y="195262"/>
            <a:ext cx="4248150" cy="4948238"/>
            <a:chOff x="3414" y="264"/>
            <a:chExt cx="2097" cy="3620"/>
          </a:xfrm>
        </p:grpSpPr>
        <p:sp>
          <p:nvSpPr>
            <p:cNvPr id="14340" name="AutoShape 4"/>
            <p:cNvSpPr>
              <a:spLocks noChangeArrowheads="1"/>
            </p:cNvSpPr>
            <p:nvPr/>
          </p:nvSpPr>
          <p:spPr bwMode="auto">
            <a:xfrm>
              <a:off x="3651" y="3657"/>
              <a:ext cx="922" cy="227"/>
            </a:xfrm>
            <a:prstGeom prst="flowChartAlternate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zh-CN" altLang="en-US">
                  <a:ea typeface="楷体_GB2312" pitchFamily="49" charset="-122"/>
                </a:rPr>
                <a:t>结束</a:t>
              </a:r>
            </a:p>
          </p:txBody>
        </p:sp>
        <p:grpSp>
          <p:nvGrpSpPr>
            <p:cNvPr id="14341" name="Group 5"/>
            <p:cNvGrpSpPr>
              <a:grpSpLocks/>
            </p:cNvGrpSpPr>
            <p:nvPr/>
          </p:nvGrpSpPr>
          <p:grpSpPr bwMode="auto">
            <a:xfrm>
              <a:off x="3414" y="264"/>
              <a:ext cx="2097" cy="3431"/>
              <a:chOff x="2213" y="264"/>
              <a:chExt cx="2097" cy="3431"/>
            </a:xfrm>
          </p:grpSpPr>
          <p:sp>
            <p:nvSpPr>
              <p:cNvPr id="14342" name="AutoShape 6"/>
              <p:cNvSpPr>
                <a:spLocks noChangeArrowheads="1"/>
              </p:cNvSpPr>
              <p:nvPr/>
            </p:nvSpPr>
            <p:spPr bwMode="auto">
              <a:xfrm>
                <a:off x="2560" y="264"/>
                <a:ext cx="624" cy="192"/>
              </a:xfrm>
              <a:prstGeom prst="flowChartTerminator">
                <a:avLst/>
              </a:prstGeom>
              <a:solidFill>
                <a:schemeClr val="accent1"/>
              </a:solidFill>
              <a:ln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kumimoji="1" lang="zh-CN" altLang="en-US" sz="1600" b="0">
                    <a:latin typeface="Times New Roman" pitchFamily="18" charset="0"/>
                  </a:rPr>
                  <a:t>开始</a:t>
                </a:r>
              </a:p>
            </p:txBody>
          </p:sp>
          <p:sp>
            <p:nvSpPr>
              <p:cNvPr id="14343" name="AutoShape 7"/>
              <p:cNvSpPr>
                <a:spLocks noChangeArrowheads="1"/>
              </p:cNvSpPr>
              <p:nvPr/>
            </p:nvSpPr>
            <p:spPr bwMode="auto">
              <a:xfrm>
                <a:off x="2460" y="611"/>
                <a:ext cx="816" cy="192"/>
              </a:xfrm>
              <a:prstGeom prst="flowChartInputOutput">
                <a:avLst/>
              </a:prstGeom>
              <a:solidFill>
                <a:schemeClr val="accent1"/>
              </a:solidFill>
              <a:ln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kumimoji="1" lang="zh-CN" altLang="en-US" sz="1600" b="0">
                    <a:latin typeface="Times New Roman" pitchFamily="18" charset="0"/>
                  </a:rPr>
                  <a:t>输入</a:t>
                </a:r>
                <a:r>
                  <a:rPr kumimoji="1" lang="en-US" altLang="zh-CN" sz="1600" b="0" i="1">
                    <a:latin typeface="Times New Roman" pitchFamily="18" charset="0"/>
                  </a:rPr>
                  <a:t>n</a:t>
                </a:r>
              </a:p>
            </p:txBody>
          </p:sp>
          <p:sp>
            <p:nvSpPr>
              <p:cNvPr id="14344" name="AutoShape 8"/>
              <p:cNvSpPr>
                <a:spLocks noChangeArrowheads="1"/>
              </p:cNvSpPr>
              <p:nvPr/>
            </p:nvSpPr>
            <p:spPr bwMode="auto">
              <a:xfrm>
                <a:off x="2464" y="949"/>
                <a:ext cx="816" cy="192"/>
              </a:xfrm>
              <a:prstGeom prst="flowChartProcess">
                <a:avLst/>
              </a:prstGeom>
              <a:solidFill>
                <a:srgbClr val="A4FAAC"/>
              </a:solidFill>
              <a:ln w="12700" cap="sq">
                <a:solidFill>
                  <a:srgbClr val="000099"/>
                </a:solidFill>
                <a:miter lim="800000"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kumimoji="1" lang="en-US" altLang="zh-CN" sz="1600" b="0" i="1">
                    <a:latin typeface="Times New Roman" pitchFamily="18" charset="0"/>
                  </a:rPr>
                  <a:t>i</a:t>
                </a:r>
                <a:r>
                  <a:rPr kumimoji="1" lang="en-US" altLang="zh-CN" sz="1600" b="0">
                    <a:latin typeface="Times New Roman" pitchFamily="18" charset="0"/>
                  </a:rPr>
                  <a:t>=2</a:t>
                </a:r>
              </a:p>
            </p:txBody>
          </p:sp>
          <p:sp>
            <p:nvSpPr>
              <p:cNvPr id="14345" name="AutoShape 9"/>
              <p:cNvSpPr>
                <a:spLocks noChangeArrowheads="1"/>
              </p:cNvSpPr>
              <p:nvPr/>
            </p:nvSpPr>
            <p:spPr bwMode="auto">
              <a:xfrm>
                <a:off x="2454" y="1469"/>
                <a:ext cx="825" cy="192"/>
              </a:xfrm>
              <a:prstGeom prst="flowChartProcess">
                <a:avLst/>
              </a:prstGeom>
              <a:solidFill>
                <a:srgbClr val="A4FAAC"/>
              </a:solidFill>
              <a:ln w="12700" cap="sq">
                <a:solidFill>
                  <a:srgbClr val="000099"/>
                </a:solidFill>
                <a:miter lim="800000"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kumimoji="1" lang="en-US" altLang="zh-CN" sz="1600" b="0" i="1" dirty="0">
                    <a:latin typeface="Times New Roman" pitchFamily="18" charset="0"/>
                  </a:rPr>
                  <a:t>n</a:t>
                </a:r>
                <a:r>
                  <a:rPr kumimoji="1" lang="zh-CN" altLang="en-US" sz="1600" b="0" dirty="0">
                    <a:latin typeface="Times New Roman" pitchFamily="18" charset="0"/>
                  </a:rPr>
                  <a:t>除以</a:t>
                </a:r>
                <a:r>
                  <a:rPr kumimoji="1" lang="en-US" altLang="zh-CN" sz="1600" b="0" i="1" dirty="0" err="1">
                    <a:latin typeface="Times New Roman" pitchFamily="18" charset="0"/>
                  </a:rPr>
                  <a:t>i</a:t>
                </a:r>
                <a:r>
                  <a:rPr kumimoji="1" lang="zh-CN" altLang="en-US" sz="1600" b="0" dirty="0">
                    <a:latin typeface="Times New Roman" pitchFamily="18" charset="0"/>
                  </a:rPr>
                  <a:t>的余数</a:t>
                </a:r>
                <a:r>
                  <a:rPr kumimoji="1" lang="en-US" altLang="zh-CN" sz="1600" b="0" i="1" dirty="0">
                    <a:latin typeface="Times New Roman" pitchFamily="18" charset="0"/>
                  </a:rPr>
                  <a:t>r</a:t>
                </a:r>
              </a:p>
            </p:txBody>
          </p:sp>
          <p:sp>
            <p:nvSpPr>
              <p:cNvPr id="14346" name="AutoShape 10"/>
              <p:cNvSpPr>
                <a:spLocks noChangeArrowheads="1"/>
              </p:cNvSpPr>
              <p:nvPr/>
            </p:nvSpPr>
            <p:spPr bwMode="auto">
              <a:xfrm>
                <a:off x="2526" y="1877"/>
                <a:ext cx="672" cy="192"/>
              </a:xfrm>
              <a:prstGeom prst="flowChartProcess">
                <a:avLst/>
              </a:prstGeom>
              <a:solidFill>
                <a:srgbClr val="A4FAAC"/>
              </a:solidFill>
              <a:ln w="12700" cap="sq">
                <a:solidFill>
                  <a:srgbClr val="000099"/>
                </a:solidFill>
                <a:miter lim="800000"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kumimoji="1" lang="en-US" altLang="zh-CN" sz="1600" b="0" i="1">
                    <a:latin typeface="Times New Roman" pitchFamily="18" charset="0"/>
                  </a:rPr>
                  <a:t>i</a:t>
                </a:r>
                <a:r>
                  <a:rPr kumimoji="1" lang="en-US" altLang="zh-CN" sz="1600" b="0">
                    <a:latin typeface="Times New Roman" pitchFamily="18" charset="0"/>
                  </a:rPr>
                  <a:t>=</a:t>
                </a:r>
                <a:r>
                  <a:rPr kumimoji="1" lang="en-US" altLang="zh-CN" sz="1600" b="0" i="1">
                    <a:latin typeface="Times New Roman" pitchFamily="18" charset="0"/>
                  </a:rPr>
                  <a:t>i</a:t>
                </a:r>
                <a:r>
                  <a:rPr kumimoji="1" lang="en-US" altLang="zh-CN" sz="1600" b="0">
                    <a:latin typeface="Times New Roman" pitchFamily="18" charset="0"/>
                  </a:rPr>
                  <a:t>+1</a:t>
                </a:r>
              </a:p>
            </p:txBody>
          </p:sp>
          <p:sp>
            <p:nvSpPr>
              <p:cNvPr id="14347" name="AutoShape 11"/>
              <p:cNvSpPr>
                <a:spLocks noChangeArrowheads="1"/>
              </p:cNvSpPr>
              <p:nvPr/>
            </p:nvSpPr>
            <p:spPr bwMode="auto">
              <a:xfrm>
                <a:off x="2213" y="2305"/>
                <a:ext cx="1296" cy="288"/>
              </a:xfrm>
              <a:prstGeom prst="flowChartDecision">
                <a:avLst/>
              </a:prstGeom>
              <a:solidFill>
                <a:schemeClr val="accent1"/>
              </a:solidFill>
              <a:ln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kumimoji="1" lang="en-US" altLang="zh-CN" sz="1600" b="0" i="1">
                    <a:latin typeface="Times New Roman" pitchFamily="18" charset="0"/>
                  </a:rPr>
                  <a:t>i</a:t>
                </a:r>
                <a:r>
                  <a:rPr kumimoji="1" lang="en-US" altLang="zh-CN" sz="1600" b="0">
                    <a:latin typeface="Times New Roman" pitchFamily="18" charset="0"/>
                  </a:rPr>
                  <a:t>&gt;</a:t>
                </a:r>
                <a:r>
                  <a:rPr kumimoji="1" lang="en-US" altLang="zh-CN" sz="1600" b="0" i="1">
                    <a:latin typeface="Times New Roman" pitchFamily="18" charset="0"/>
                  </a:rPr>
                  <a:t>n-1</a:t>
                </a:r>
                <a:r>
                  <a:rPr kumimoji="1" lang="zh-CN" altLang="en-US" sz="1600" b="0">
                    <a:latin typeface="Times New Roman" pitchFamily="18" charset="0"/>
                  </a:rPr>
                  <a:t>或</a:t>
                </a:r>
                <a:r>
                  <a:rPr kumimoji="1" lang="en-US" altLang="zh-CN" sz="1600" b="0" i="1">
                    <a:latin typeface="Times New Roman" pitchFamily="18" charset="0"/>
                  </a:rPr>
                  <a:t>r</a:t>
                </a:r>
                <a:r>
                  <a:rPr kumimoji="1" lang="en-US" altLang="zh-CN" sz="1600" b="0">
                    <a:latin typeface="Times New Roman" pitchFamily="18" charset="0"/>
                  </a:rPr>
                  <a:t>=0?</a:t>
                </a:r>
              </a:p>
            </p:txBody>
          </p:sp>
          <p:sp>
            <p:nvSpPr>
              <p:cNvPr id="14348" name="AutoShape 12"/>
              <p:cNvSpPr>
                <a:spLocks noChangeArrowheads="1"/>
              </p:cNvSpPr>
              <p:nvPr/>
            </p:nvSpPr>
            <p:spPr bwMode="auto">
              <a:xfrm>
                <a:off x="2463" y="3207"/>
                <a:ext cx="816" cy="240"/>
              </a:xfrm>
              <a:prstGeom prst="flowChartInputOutput">
                <a:avLst/>
              </a:prstGeom>
              <a:solidFill>
                <a:schemeClr val="accent1"/>
              </a:solidFill>
              <a:ln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kumimoji="1" lang="en-US" altLang="zh-CN" sz="1600" b="0" i="1">
                    <a:latin typeface="Times New Roman" pitchFamily="18" charset="0"/>
                  </a:rPr>
                  <a:t>n</a:t>
                </a:r>
                <a:r>
                  <a:rPr kumimoji="1" lang="zh-CN" altLang="en-US" sz="1600" b="0">
                    <a:latin typeface="Times New Roman" pitchFamily="18" charset="0"/>
                  </a:rPr>
                  <a:t>不是质数</a:t>
                </a:r>
              </a:p>
            </p:txBody>
          </p:sp>
          <p:sp>
            <p:nvSpPr>
              <p:cNvPr id="14349" name="AutoShape 13"/>
              <p:cNvSpPr>
                <a:spLocks noChangeArrowheads="1"/>
              </p:cNvSpPr>
              <p:nvPr/>
            </p:nvSpPr>
            <p:spPr bwMode="auto">
              <a:xfrm>
                <a:off x="3494" y="3203"/>
                <a:ext cx="816" cy="240"/>
              </a:xfrm>
              <a:prstGeom prst="flowChartInputOutput">
                <a:avLst/>
              </a:prstGeom>
              <a:solidFill>
                <a:schemeClr val="accent1"/>
              </a:solidFill>
              <a:ln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kumimoji="1" lang="en-US" altLang="zh-CN" sz="1600" b="0" i="1">
                    <a:latin typeface="Times New Roman" pitchFamily="18" charset="0"/>
                  </a:rPr>
                  <a:t>n</a:t>
                </a:r>
                <a:r>
                  <a:rPr kumimoji="1" lang="zh-CN" altLang="en-US" sz="1600" b="0">
                    <a:latin typeface="Times New Roman" pitchFamily="18" charset="0"/>
                  </a:rPr>
                  <a:t>是质数</a:t>
                </a:r>
              </a:p>
            </p:txBody>
          </p:sp>
          <p:cxnSp>
            <p:nvCxnSpPr>
              <p:cNvPr id="14350" name="AutoShape 14"/>
              <p:cNvCxnSpPr>
                <a:cxnSpLocks noChangeShapeType="1"/>
                <a:stCxn id="14342" idx="2"/>
                <a:endCxn id="14343" idx="1"/>
              </p:cNvCxnSpPr>
              <p:nvPr/>
            </p:nvCxnSpPr>
            <p:spPr bwMode="auto">
              <a:xfrm flipH="1">
                <a:off x="2868" y="456"/>
                <a:ext cx="4" cy="155"/>
              </a:xfrm>
              <a:prstGeom prst="straightConnector1">
                <a:avLst/>
              </a:prstGeom>
              <a:noFill/>
              <a:ln w="12700" cap="sq">
                <a:solidFill>
                  <a:schemeClr val="tx1"/>
                </a:solidFill>
                <a:round/>
                <a:headEnd type="none" w="sm" len="sm"/>
                <a:tailEnd type="triangl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4351" name="AutoShape 15"/>
              <p:cNvCxnSpPr>
                <a:cxnSpLocks noChangeShapeType="1"/>
                <a:stCxn id="14343" idx="4"/>
                <a:endCxn id="14344" idx="0"/>
              </p:cNvCxnSpPr>
              <p:nvPr/>
            </p:nvCxnSpPr>
            <p:spPr bwMode="auto">
              <a:xfrm>
                <a:off x="2868" y="803"/>
                <a:ext cx="4" cy="146"/>
              </a:xfrm>
              <a:prstGeom prst="straightConnector1">
                <a:avLst/>
              </a:prstGeom>
              <a:noFill/>
              <a:ln w="12700" cap="sq">
                <a:solidFill>
                  <a:schemeClr val="tx1"/>
                </a:solidFill>
                <a:round/>
                <a:headEnd type="none" w="sm" len="sm"/>
                <a:tailEnd type="triangl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4352" name="AutoShape 16"/>
              <p:cNvCxnSpPr>
                <a:cxnSpLocks noChangeShapeType="1"/>
                <a:stCxn id="14347" idx="2"/>
              </p:cNvCxnSpPr>
              <p:nvPr/>
            </p:nvCxnSpPr>
            <p:spPr bwMode="auto">
              <a:xfrm>
                <a:off x="2861" y="2593"/>
                <a:ext cx="1" cy="220"/>
              </a:xfrm>
              <a:prstGeom prst="straightConnector1">
                <a:avLst/>
              </a:prstGeom>
              <a:noFill/>
              <a:ln w="12700" cap="sq">
                <a:solidFill>
                  <a:schemeClr val="tx1"/>
                </a:solidFill>
                <a:round/>
                <a:headEnd type="none" w="sm" len="sm"/>
                <a:tailEnd type="triangl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4353" name="AutoShape 17"/>
              <p:cNvCxnSpPr>
                <a:cxnSpLocks noChangeShapeType="1"/>
                <a:endCxn id="14348" idx="1"/>
              </p:cNvCxnSpPr>
              <p:nvPr/>
            </p:nvCxnSpPr>
            <p:spPr bwMode="auto">
              <a:xfrm>
                <a:off x="2862" y="3101"/>
                <a:ext cx="9" cy="106"/>
              </a:xfrm>
              <a:prstGeom prst="straightConnector1">
                <a:avLst/>
              </a:prstGeom>
              <a:noFill/>
              <a:ln w="12700" cap="sq">
                <a:solidFill>
                  <a:schemeClr val="tx1"/>
                </a:solidFill>
                <a:round/>
                <a:headEnd type="none" w="sm" len="sm"/>
                <a:tailEnd type="triangl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4354" name="AutoShape 18"/>
              <p:cNvCxnSpPr>
                <a:cxnSpLocks noChangeShapeType="1"/>
                <a:stCxn id="14348" idx="4"/>
              </p:cNvCxnSpPr>
              <p:nvPr/>
            </p:nvCxnSpPr>
            <p:spPr bwMode="auto">
              <a:xfrm>
                <a:off x="2871" y="3447"/>
                <a:ext cx="0" cy="248"/>
              </a:xfrm>
              <a:prstGeom prst="straightConnector1">
                <a:avLst/>
              </a:prstGeom>
              <a:noFill/>
              <a:ln w="12700" cap="sq">
                <a:solidFill>
                  <a:schemeClr val="tx1"/>
                </a:solidFill>
                <a:round/>
                <a:headEnd type="none" w="sm" len="sm"/>
                <a:tailEnd type="triangl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4355" name="AutoShape 19"/>
              <p:cNvCxnSpPr>
                <a:cxnSpLocks noChangeShapeType="1"/>
                <a:endCxn id="14349" idx="1"/>
              </p:cNvCxnSpPr>
              <p:nvPr/>
            </p:nvCxnSpPr>
            <p:spPr bwMode="auto">
              <a:xfrm>
                <a:off x="3366" y="2957"/>
                <a:ext cx="536" cy="246"/>
              </a:xfrm>
              <a:prstGeom prst="bentConnector2">
                <a:avLst/>
              </a:prstGeom>
              <a:noFill/>
              <a:ln w="12700" cap="sq">
                <a:solidFill>
                  <a:schemeClr val="tx1"/>
                </a:solidFill>
                <a:miter lim="800000"/>
                <a:headEnd type="none" w="sm" len="sm"/>
                <a:tailEnd type="triangl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4356" name="AutoShape 20"/>
              <p:cNvCxnSpPr>
                <a:cxnSpLocks noChangeShapeType="1"/>
                <a:stCxn id="14349" idx="4"/>
              </p:cNvCxnSpPr>
              <p:nvPr/>
            </p:nvCxnSpPr>
            <p:spPr bwMode="auto">
              <a:xfrm rot="5400000">
                <a:off x="3319" y="2983"/>
                <a:ext cx="123" cy="1043"/>
              </a:xfrm>
              <a:prstGeom prst="bentConnector2">
                <a:avLst/>
              </a:prstGeom>
              <a:noFill/>
              <a:ln w="12700" cap="sq">
                <a:solidFill>
                  <a:schemeClr val="tx1"/>
                </a:solidFill>
                <a:miter lim="800000"/>
                <a:headEnd type="none" w="sm" len="sm"/>
                <a:tailEnd type="triangl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sp>
            <p:nvSpPr>
              <p:cNvPr id="14357" name="Text Box 21"/>
              <p:cNvSpPr txBox="1">
                <a:spLocks noChangeArrowheads="1"/>
              </p:cNvSpPr>
              <p:nvPr/>
            </p:nvSpPr>
            <p:spPr bwMode="auto">
              <a:xfrm>
                <a:off x="3470" y="2271"/>
                <a:ext cx="192" cy="24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chemeClr val="tx1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kumimoji="1" lang="zh-CN" altLang="en-US" sz="1600" b="0">
                    <a:latin typeface="Times New Roman" pitchFamily="18" charset="0"/>
                  </a:rPr>
                  <a:t>否</a:t>
                </a:r>
              </a:p>
            </p:txBody>
          </p:sp>
          <p:sp>
            <p:nvSpPr>
              <p:cNvPr id="14358" name="Text Box 22"/>
              <p:cNvSpPr txBox="1">
                <a:spLocks noChangeArrowheads="1"/>
              </p:cNvSpPr>
              <p:nvPr/>
            </p:nvSpPr>
            <p:spPr bwMode="auto">
              <a:xfrm>
                <a:off x="2849" y="2586"/>
                <a:ext cx="192" cy="24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chemeClr val="tx1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kumimoji="1" lang="zh-CN" altLang="en-US" sz="1600" b="0">
                    <a:latin typeface="Times New Roman" pitchFamily="18" charset="0"/>
                  </a:rPr>
                  <a:t>是</a:t>
                </a:r>
              </a:p>
            </p:txBody>
          </p:sp>
          <p:sp>
            <p:nvSpPr>
              <p:cNvPr id="14359" name="Text Box 23"/>
              <p:cNvSpPr txBox="1">
                <a:spLocks noChangeArrowheads="1"/>
              </p:cNvSpPr>
              <p:nvPr/>
            </p:nvSpPr>
            <p:spPr bwMode="auto">
              <a:xfrm>
                <a:off x="2918" y="3018"/>
                <a:ext cx="192" cy="24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chemeClr val="tx1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kumimoji="1" lang="zh-CN" altLang="en-US" sz="1600" b="0">
                    <a:latin typeface="Times New Roman" pitchFamily="18" charset="0"/>
                  </a:rPr>
                  <a:t>是</a:t>
                </a:r>
              </a:p>
            </p:txBody>
          </p:sp>
          <p:sp>
            <p:nvSpPr>
              <p:cNvPr id="14360" name="Text Box 24"/>
              <p:cNvSpPr txBox="1">
                <a:spLocks noChangeArrowheads="1"/>
              </p:cNvSpPr>
              <p:nvPr/>
            </p:nvSpPr>
            <p:spPr bwMode="auto">
              <a:xfrm>
                <a:off x="3315" y="2759"/>
                <a:ext cx="192" cy="24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chemeClr val="tx1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kumimoji="1" lang="zh-CN" altLang="en-US" sz="1600" b="0">
                    <a:latin typeface="Times New Roman" pitchFamily="18" charset="0"/>
                  </a:rPr>
                  <a:t>否</a:t>
                </a:r>
              </a:p>
            </p:txBody>
          </p:sp>
          <p:cxnSp>
            <p:nvCxnSpPr>
              <p:cNvPr id="14361" name="AutoShape 25"/>
              <p:cNvCxnSpPr>
                <a:cxnSpLocks noChangeShapeType="1"/>
                <a:stCxn id="14344" idx="2"/>
                <a:endCxn id="14345" idx="0"/>
              </p:cNvCxnSpPr>
              <p:nvPr/>
            </p:nvCxnSpPr>
            <p:spPr bwMode="auto">
              <a:xfrm flipH="1">
                <a:off x="2867" y="1141"/>
                <a:ext cx="5" cy="328"/>
              </a:xfrm>
              <a:prstGeom prst="straightConnector1">
                <a:avLst/>
              </a:prstGeom>
              <a:noFill/>
              <a:ln w="12700" cap="sq">
                <a:solidFill>
                  <a:schemeClr val="tx1"/>
                </a:solidFill>
                <a:round/>
                <a:headEnd type="none" w="sm" len="sm"/>
                <a:tailEnd type="triangl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4362" name="AutoShape 26"/>
              <p:cNvCxnSpPr>
                <a:cxnSpLocks noChangeShapeType="1"/>
                <a:stCxn id="14345" idx="2"/>
                <a:endCxn id="14346" idx="0"/>
              </p:cNvCxnSpPr>
              <p:nvPr/>
            </p:nvCxnSpPr>
            <p:spPr bwMode="auto">
              <a:xfrm flipH="1">
                <a:off x="2862" y="1661"/>
                <a:ext cx="5" cy="216"/>
              </a:xfrm>
              <a:prstGeom prst="straightConnector1">
                <a:avLst/>
              </a:prstGeom>
              <a:noFill/>
              <a:ln w="12700" cap="sq">
                <a:solidFill>
                  <a:schemeClr val="tx1"/>
                </a:solidFill>
                <a:round/>
                <a:headEnd type="none" w="sm" len="sm"/>
                <a:tailEnd type="triangl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4363" name="AutoShape 27"/>
              <p:cNvCxnSpPr>
                <a:cxnSpLocks noChangeShapeType="1"/>
                <a:stCxn id="14346" idx="2"/>
                <a:endCxn id="14347" idx="0"/>
              </p:cNvCxnSpPr>
              <p:nvPr/>
            </p:nvCxnSpPr>
            <p:spPr bwMode="auto">
              <a:xfrm flipH="1">
                <a:off x="2861" y="2069"/>
                <a:ext cx="1" cy="236"/>
              </a:xfrm>
              <a:prstGeom prst="straightConnector1">
                <a:avLst/>
              </a:prstGeom>
              <a:noFill/>
              <a:ln w="12700" cap="sq">
                <a:solidFill>
                  <a:schemeClr val="tx1"/>
                </a:solidFill>
                <a:round/>
                <a:headEnd type="none" w="sm" len="sm"/>
                <a:tailEnd type="triangl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4364" name="AutoShape 28"/>
              <p:cNvCxnSpPr>
                <a:cxnSpLocks noChangeShapeType="1"/>
              </p:cNvCxnSpPr>
              <p:nvPr/>
            </p:nvCxnSpPr>
            <p:spPr bwMode="auto">
              <a:xfrm flipH="1" flipV="1">
                <a:off x="2864" y="1251"/>
                <a:ext cx="629" cy="1198"/>
              </a:xfrm>
              <a:prstGeom prst="bentConnector4">
                <a:avLst>
                  <a:gd name="adj1" fmla="val -62481"/>
                  <a:gd name="adj2" fmla="val 100500"/>
                </a:avLst>
              </a:prstGeom>
              <a:noFill/>
              <a:ln w="12700" cap="sq">
                <a:solidFill>
                  <a:schemeClr val="tx1"/>
                </a:solidFill>
                <a:miter lim="800000"/>
                <a:headEnd type="none" w="sm" len="sm"/>
                <a:tailEnd type="triangl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</p:grpSp>
        <p:sp>
          <p:nvSpPr>
            <p:cNvPr id="14365" name="AutoShape 29"/>
            <p:cNvSpPr>
              <a:spLocks noChangeArrowheads="1"/>
            </p:cNvSpPr>
            <p:nvPr/>
          </p:nvSpPr>
          <p:spPr bwMode="auto">
            <a:xfrm>
              <a:off x="3550" y="2813"/>
              <a:ext cx="1008" cy="288"/>
            </a:xfrm>
            <a:prstGeom prst="flowChartDecision">
              <a:avLst/>
            </a:prstGeom>
            <a:solidFill>
              <a:schemeClr val="accent1"/>
            </a:solidFill>
            <a:ln w="12700" cap="sq">
              <a:solidFill>
                <a:schemeClr val="tx1"/>
              </a:solidFill>
              <a:miter lim="800000"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kumimoji="1" lang="en-US" altLang="zh-CN" sz="1200" b="0" i="1">
                  <a:latin typeface="Times New Roman" pitchFamily="18" charset="0"/>
                </a:rPr>
                <a:t>r</a:t>
              </a:r>
              <a:r>
                <a:rPr kumimoji="1" lang="en-US" altLang="zh-CN" sz="1200" b="0">
                  <a:latin typeface="Times New Roman" pitchFamily="18" charset="0"/>
                </a:rPr>
                <a:t>=0?</a:t>
              </a:r>
            </a:p>
          </p:txBody>
        </p:sp>
      </p:grpSp>
      <p:sp>
        <p:nvSpPr>
          <p:cNvPr id="14366" name="AutoShape 30"/>
          <p:cNvSpPr>
            <a:spLocks noChangeArrowheads="1"/>
          </p:cNvSpPr>
          <p:nvPr/>
        </p:nvSpPr>
        <p:spPr bwMode="auto">
          <a:xfrm>
            <a:off x="1692276" y="1220391"/>
            <a:ext cx="1871663" cy="756047"/>
          </a:xfrm>
          <a:prstGeom prst="wedgeRoundRectCallout">
            <a:avLst>
              <a:gd name="adj1" fmla="val 143468"/>
              <a:gd name="adj2" fmla="val 48426"/>
              <a:gd name="adj3" fmla="val 16667"/>
            </a:avLst>
          </a:prstGeom>
          <a:solidFill>
            <a:srgbClr val="FFFF99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zh-CN" b="0"/>
          </a:p>
        </p:txBody>
      </p:sp>
      <p:sp>
        <p:nvSpPr>
          <p:cNvPr id="14367" name="AutoShape 31"/>
          <p:cNvSpPr>
            <a:spLocks noChangeArrowheads="1"/>
          </p:cNvSpPr>
          <p:nvPr/>
        </p:nvSpPr>
        <p:spPr bwMode="auto">
          <a:xfrm>
            <a:off x="468314" y="1113235"/>
            <a:ext cx="3743325" cy="971550"/>
          </a:xfrm>
          <a:prstGeom prst="wedgeRoundRectCallout">
            <a:avLst>
              <a:gd name="adj1" fmla="val 82148"/>
              <a:gd name="adj2" fmla="val -41667"/>
              <a:gd name="adj3" fmla="val 16667"/>
            </a:avLst>
          </a:prstGeom>
          <a:solidFill>
            <a:srgbClr val="FFFF99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zh-CN" altLang="en-US" sz="2800" dirty="0">
                <a:solidFill>
                  <a:srgbClr val="CC3300"/>
                </a:solidFill>
              </a:rPr>
              <a:t>处理框（执行框）</a:t>
            </a:r>
          </a:p>
          <a:p>
            <a:pPr algn="ctr"/>
            <a:r>
              <a:rPr lang="zh-CN" altLang="en-US" sz="2800" dirty="0">
                <a:solidFill>
                  <a:srgbClr val="CC3300"/>
                </a:solidFill>
              </a:rPr>
              <a:t>赋值、计算</a:t>
            </a:r>
          </a:p>
        </p:txBody>
      </p:sp>
      <p:sp>
        <p:nvSpPr>
          <p:cNvPr id="14368" name="Rectangle 32"/>
          <p:cNvSpPr>
            <a:spLocks noChangeArrowheads="1"/>
          </p:cNvSpPr>
          <p:nvPr/>
        </p:nvSpPr>
        <p:spPr bwMode="auto">
          <a:xfrm>
            <a:off x="755651" y="2733675"/>
            <a:ext cx="1655763" cy="540544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9953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4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4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animBg="1"/>
      <p:bldP spid="14366" grpId="0" animBg="1"/>
      <p:bldP spid="14367" grpId="0" animBg="1"/>
      <p:bldP spid="14368" grpId="0" animBg="1"/>
    </p:bldLst>
  </p:timing>
</p:sld>
</file>

<file path=ppt/theme/theme1.xml><?xml version="1.0" encoding="utf-8"?>
<a:theme xmlns:a="http://schemas.openxmlformats.org/drawingml/2006/main" name="650TGp_Proper_pride_light">
  <a:themeElements>
    <a:clrScheme name="650TGp_Proper_pride_light 3">
      <a:dk1>
        <a:srgbClr val="000000"/>
      </a:dk1>
      <a:lt1>
        <a:srgbClr val="8FD2FB"/>
      </a:lt1>
      <a:dk2>
        <a:srgbClr val="0A2252"/>
      </a:dk2>
      <a:lt2>
        <a:srgbClr val="808080"/>
      </a:lt2>
      <a:accent1>
        <a:srgbClr val="0E8BE0"/>
      </a:accent1>
      <a:accent2>
        <a:srgbClr val="E66036"/>
      </a:accent2>
      <a:accent3>
        <a:srgbClr val="C6E5FD"/>
      </a:accent3>
      <a:accent4>
        <a:srgbClr val="000000"/>
      </a:accent4>
      <a:accent5>
        <a:srgbClr val="AAC4ED"/>
      </a:accent5>
      <a:accent6>
        <a:srgbClr val="D05630"/>
      </a:accent6>
      <a:hlink>
        <a:srgbClr val="2FAB2F"/>
      </a:hlink>
      <a:folHlink>
        <a:srgbClr val="3DB8DF"/>
      </a:folHlink>
    </a:clrScheme>
    <a:fontScheme name="数学课件字体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650TGp_Proper_pride_light 1">
        <a:dk1>
          <a:srgbClr val="000000"/>
        </a:dk1>
        <a:lt1>
          <a:srgbClr val="ABC5C2"/>
        </a:lt1>
        <a:dk2>
          <a:srgbClr val="003F3E"/>
        </a:dk2>
        <a:lt2>
          <a:srgbClr val="808080"/>
        </a:lt2>
        <a:accent1>
          <a:srgbClr val="54B1B8"/>
        </a:accent1>
        <a:accent2>
          <a:srgbClr val="F79D25"/>
        </a:accent2>
        <a:accent3>
          <a:srgbClr val="D2DFDD"/>
        </a:accent3>
        <a:accent4>
          <a:srgbClr val="000000"/>
        </a:accent4>
        <a:accent5>
          <a:srgbClr val="B3D5D8"/>
        </a:accent5>
        <a:accent6>
          <a:srgbClr val="E08E20"/>
        </a:accent6>
        <a:hlink>
          <a:srgbClr val="8ECA52"/>
        </a:hlink>
        <a:folHlink>
          <a:srgbClr val="E05E5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50TGp_Proper_pride_light 2">
        <a:dk1>
          <a:srgbClr val="000000"/>
        </a:dk1>
        <a:lt1>
          <a:srgbClr val="C4D1E6"/>
        </a:lt1>
        <a:dk2>
          <a:srgbClr val="000066"/>
        </a:dk2>
        <a:lt2>
          <a:srgbClr val="808080"/>
        </a:lt2>
        <a:accent1>
          <a:srgbClr val="465CBA"/>
        </a:accent1>
        <a:accent2>
          <a:srgbClr val="589CE6"/>
        </a:accent2>
        <a:accent3>
          <a:srgbClr val="DEE5F0"/>
        </a:accent3>
        <a:accent4>
          <a:srgbClr val="000000"/>
        </a:accent4>
        <a:accent5>
          <a:srgbClr val="B0B5D9"/>
        </a:accent5>
        <a:accent6>
          <a:srgbClr val="4F8DD0"/>
        </a:accent6>
        <a:hlink>
          <a:srgbClr val="A6B743"/>
        </a:hlink>
        <a:folHlink>
          <a:srgbClr val="63C9B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50TGp_Proper_pride_light 3">
        <a:dk1>
          <a:srgbClr val="000000"/>
        </a:dk1>
        <a:lt1>
          <a:srgbClr val="8FD2FB"/>
        </a:lt1>
        <a:dk2>
          <a:srgbClr val="0A2252"/>
        </a:dk2>
        <a:lt2>
          <a:srgbClr val="808080"/>
        </a:lt2>
        <a:accent1>
          <a:srgbClr val="0E8BE0"/>
        </a:accent1>
        <a:accent2>
          <a:srgbClr val="E66036"/>
        </a:accent2>
        <a:accent3>
          <a:srgbClr val="C6E5FD"/>
        </a:accent3>
        <a:accent4>
          <a:srgbClr val="000000"/>
        </a:accent4>
        <a:accent5>
          <a:srgbClr val="AAC4ED"/>
        </a:accent5>
        <a:accent6>
          <a:srgbClr val="D05630"/>
        </a:accent6>
        <a:hlink>
          <a:srgbClr val="2FAB2F"/>
        </a:hlink>
        <a:folHlink>
          <a:srgbClr val="3DB8D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数学课件模板.potx" id="{E31E65B4-3CB4-44FC-8BC6-45AF1FEBA736}" vid="{DCE916F6-B9CC-495B-BDAA-62EA6B1E237E}"/>
    </a:ext>
  </a:extLst>
</a:theme>
</file>

<file path=ppt/theme/theme2.xml><?xml version="1.0" encoding="utf-8"?>
<a:theme xmlns:a="http://schemas.openxmlformats.org/drawingml/2006/main" name="9_Office 主题">
  <a:themeElements>
    <a:clrScheme name="9_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9_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9_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650TGp_Proper_pride_light">
  <a:themeElements>
    <a:clrScheme name="650TGp_Proper_pride_light 3">
      <a:dk1>
        <a:srgbClr val="000000"/>
      </a:dk1>
      <a:lt1>
        <a:srgbClr val="8FD2FB"/>
      </a:lt1>
      <a:dk2>
        <a:srgbClr val="0A2252"/>
      </a:dk2>
      <a:lt2>
        <a:srgbClr val="808080"/>
      </a:lt2>
      <a:accent1>
        <a:srgbClr val="0E8BE0"/>
      </a:accent1>
      <a:accent2>
        <a:srgbClr val="E66036"/>
      </a:accent2>
      <a:accent3>
        <a:srgbClr val="C6E5FD"/>
      </a:accent3>
      <a:accent4>
        <a:srgbClr val="000000"/>
      </a:accent4>
      <a:accent5>
        <a:srgbClr val="AAC4ED"/>
      </a:accent5>
      <a:accent6>
        <a:srgbClr val="D05630"/>
      </a:accent6>
      <a:hlink>
        <a:srgbClr val="2FAB2F"/>
      </a:hlink>
      <a:folHlink>
        <a:srgbClr val="3DB8DF"/>
      </a:folHlink>
    </a:clrScheme>
    <a:fontScheme name="数学课件字体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650TGp_Proper_pride_light 1">
        <a:dk1>
          <a:srgbClr val="000000"/>
        </a:dk1>
        <a:lt1>
          <a:srgbClr val="ABC5C2"/>
        </a:lt1>
        <a:dk2>
          <a:srgbClr val="003F3E"/>
        </a:dk2>
        <a:lt2>
          <a:srgbClr val="808080"/>
        </a:lt2>
        <a:accent1>
          <a:srgbClr val="54B1B8"/>
        </a:accent1>
        <a:accent2>
          <a:srgbClr val="F79D25"/>
        </a:accent2>
        <a:accent3>
          <a:srgbClr val="D2DFDD"/>
        </a:accent3>
        <a:accent4>
          <a:srgbClr val="000000"/>
        </a:accent4>
        <a:accent5>
          <a:srgbClr val="B3D5D8"/>
        </a:accent5>
        <a:accent6>
          <a:srgbClr val="E08E20"/>
        </a:accent6>
        <a:hlink>
          <a:srgbClr val="8ECA52"/>
        </a:hlink>
        <a:folHlink>
          <a:srgbClr val="E05E5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50TGp_Proper_pride_light 2">
        <a:dk1>
          <a:srgbClr val="000000"/>
        </a:dk1>
        <a:lt1>
          <a:srgbClr val="C4D1E6"/>
        </a:lt1>
        <a:dk2>
          <a:srgbClr val="000066"/>
        </a:dk2>
        <a:lt2>
          <a:srgbClr val="808080"/>
        </a:lt2>
        <a:accent1>
          <a:srgbClr val="465CBA"/>
        </a:accent1>
        <a:accent2>
          <a:srgbClr val="589CE6"/>
        </a:accent2>
        <a:accent3>
          <a:srgbClr val="DEE5F0"/>
        </a:accent3>
        <a:accent4>
          <a:srgbClr val="000000"/>
        </a:accent4>
        <a:accent5>
          <a:srgbClr val="B0B5D9"/>
        </a:accent5>
        <a:accent6>
          <a:srgbClr val="4F8DD0"/>
        </a:accent6>
        <a:hlink>
          <a:srgbClr val="A6B743"/>
        </a:hlink>
        <a:folHlink>
          <a:srgbClr val="63C9B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50TGp_Proper_pride_light 3">
        <a:dk1>
          <a:srgbClr val="000000"/>
        </a:dk1>
        <a:lt1>
          <a:srgbClr val="8FD2FB"/>
        </a:lt1>
        <a:dk2>
          <a:srgbClr val="0A2252"/>
        </a:dk2>
        <a:lt2>
          <a:srgbClr val="808080"/>
        </a:lt2>
        <a:accent1>
          <a:srgbClr val="0E8BE0"/>
        </a:accent1>
        <a:accent2>
          <a:srgbClr val="E66036"/>
        </a:accent2>
        <a:accent3>
          <a:srgbClr val="C6E5FD"/>
        </a:accent3>
        <a:accent4>
          <a:srgbClr val="000000"/>
        </a:accent4>
        <a:accent5>
          <a:srgbClr val="AAC4ED"/>
        </a:accent5>
        <a:accent6>
          <a:srgbClr val="D05630"/>
        </a:accent6>
        <a:hlink>
          <a:srgbClr val="2FAB2F"/>
        </a:hlink>
        <a:folHlink>
          <a:srgbClr val="3DB8D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数学课件模板.potx" id="{E31E65B4-3CB4-44FC-8BC6-45AF1FEBA736}" vid="{DCE916F6-B9CC-495B-BDAA-62EA6B1E237E}"/>
    </a:ext>
  </a:extLst>
</a:theme>
</file>

<file path=ppt/theme/theme4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1091</TotalTime>
  <Words>1446</Words>
  <Application>Microsoft Office PowerPoint</Application>
  <PresentationFormat>全屏显示(16:9)</PresentationFormat>
  <Paragraphs>287</Paragraphs>
  <Slides>25</Slides>
  <Notes>8</Notes>
  <HiddenSlides>0</HiddenSlides>
  <MMClips>0</MMClips>
  <ScaleCrop>false</ScaleCrop>
  <HeadingPairs>
    <vt:vector size="6" baseType="variant">
      <vt:variant>
        <vt:lpstr>主题</vt:lpstr>
      </vt:variant>
      <vt:variant>
        <vt:i4>3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30" baseType="lpstr">
      <vt:lpstr>650TGp_Proper_pride_light</vt:lpstr>
      <vt:lpstr>9_Office 主题</vt:lpstr>
      <vt:lpstr>1_650TGp_Proper_pride_light</vt:lpstr>
      <vt:lpstr>Equation</vt:lpstr>
      <vt:lpstr>公式</vt:lpstr>
      <vt:lpstr>§1.1.2 程序框图与算法的基本逻辑结构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ThemeGallery PowerTemplate</dc:title>
  <dc:creator>User</dc:creator>
  <cp:lastModifiedBy>Sky123.Org</cp:lastModifiedBy>
  <cp:revision>83</cp:revision>
  <dcterms:created xsi:type="dcterms:W3CDTF">2011-09-29T10:22:55Z</dcterms:created>
  <dcterms:modified xsi:type="dcterms:W3CDTF">2015-01-15T03:24:50Z</dcterms:modified>
</cp:coreProperties>
</file>