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58" r:id="rId2"/>
    <p:sldId id="412" r:id="rId3"/>
    <p:sldId id="264" r:id="rId4"/>
    <p:sldId id="265" r:id="rId5"/>
    <p:sldId id="366" r:id="rId6"/>
    <p:sldId id="368" r:id="rId7"/>
    <p:sldId id="370" r:id="rId8"/>
    <p:sldId id="367" r:id="rId9"/>
    <p:sldId id="275" r:id="rId10"/>
    <p:sldId id="371" r:id="rId11"/>
    <p:sldId id="373" r:id="rId12"/>
    <p:sldId id="374" r:id="rId13"/>
    <p:sldId id="375" r:id="rId14"/>
    <p:sldId id="378" r:id="rId15"/>
    <p:sldId id="376" r:id="rId16"/>
    <p:sldId id="377" r:id="rId17"/>
    <p:sldId id="379" r:id="rId18"/>
    <p:sldId id="361" r:id="rId19"/>
    <p:sldId id="380" r:id="rId20"/>
    <p:sldId id="381" r:id="rId21"/>
    <p:sldId id="382" r:id="rId22"/>
    <p:sldId id="383" r:id="rId23"/>
    <p:sldId id="384" r:id="rId24"/>
    <p:sldId id="385" r:id="rId25"/>
    <p:sldId id="362" r:id="rId26"/>
    <p:sldId id="386" r:id="rId27"/>
    <p:sldId id="387" r:id="rId28"/>
    <p:sldId id="388" r:id="rId29"/>
    <p:sldId id="389" r:id="rId30"/>
    <p:sldId id="390" r:id="rId31"/>
    <p:sldId id="404" r:id="rId32"/>
    <p:sldId id="408" r:id="rId33"/>
    <p:sldId id="405" r:id="rId34"/>
    <p:sldId id="406" r:id="rId35"/>
    <p:sldId id="410" r:id="rId36"/>
    <p:sldId id="407" r:id="rId37"/>
    <p:sldId id="411"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9" d="100"/>
          <a:sy n="89" d="100"/>
        </p:scale>
        <p:origin x="978"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1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第一节　地球的宇宙环境</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25.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slide" Target="slide25.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4.jpeg"/><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slide" Target="slide9.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25.xml"/><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slide" Target="slide9.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25.xml"/><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36.xml"/><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6.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slide" Target="slide36.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6.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6.xml"/><Relationship Id="rId4"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slide" Target="slide36.xml"/><Relationship Id="rId4" Type="http://schemas.openxmlformats.org/officeDocument/2006/relationships/slide" Target="slide34.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6.xml"/><Relationship Id="rId4"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8.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8.xml"/><Relationship Id="rId4" Type="http://schemas.openxmlformats.org/officeDocument/2006/relationships/slide" Target="slide5.xml"/><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第一单元　宇宙中的地球</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62880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牛郎星、织女星属于哪类天体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牛郎星、织女星属于恒星。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与银河系相同级别的天体系统是什么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银河系又可以分为哪些层次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与银河系相同级别的天体系统是河外星系。银河系的层次如下图所示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51190" y="2492896"/>
            <a:ext cx="445285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W04.eps" descr="id:2147495646;FounderCES"/>
          <p:cNvPicPr/>
          <p:nvPr/>
        </p:nvPicPr>
        <p:blipFill>
          <a:blip r:embed="rId5"/>
          <a:stretch>
            <a:fillRect/>
          </a:stretch>
        </p:blipFill>
        <p:spPr>
          <a:xfrm>
            <a:off x="1331640" y="4725143"/>
            <a:ext cx="5400600" cy="1119885"/>
          </a:xfrm>
          <a:prstGeom prst="rect">
            <a:avLst/>
          </a:prstGeom>
        </p:spPr>
      </p:pic>
      <p:sp>
        <p:nvSpPr>
          <p:cNvPr id="8" name="矩形 7"/>
          <p:cNvSpPr/>
          <p:nvPr/>
        </p:nvSpPr>
        <p:spPr>
          <a:xfrm>
            <a:off x="477820" y="3716152"/>
            <a:ext cx="8117723" cy="2305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7119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84784"/>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天体是宇宙间各种物质的通称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其表现是多种多样的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05.eps" descr="id:2147495660;FounderCES"/>
          <p:cNvPicPr/>
          <p:nvPr/>
        </p:nvPicPr>
        <p:blipFill>
          <a:blip r:embed="rId5"/>
          <a:stretch>
            <a:fillRect/>
          </a:stretch>
        </p:blipFill>
        <p:spPr>
          <a:xfrm>
            <a:off x="1187624" y="2924944"/>
            <a:ext cx="6552728" cy="3306795"/>
          </a:xfrm>
          <a:prstGeom prst="rect">
            <a:avLst/>
          </a:prstGeom>
        </p:spPr>
      </p:pic>
    </p:spTree>
    <p:extLst>
      <p:ext uri="{BB962C8B-B14F-4D97-AF65-F5344CB8AC3E}">
        <p14:creationId xmlns:p14="http://schemas.microsoft.com/office/powerpoint/2010/main" val="22105573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827584" y="1916832"/>
            <a:ext cx="7297118" cy="3996655"/>
          </a:xfrm>
          <a:prstGeom prst="rect">
            <a:avLst/>
          </a:prstGeom>
        </p:spPr>
      </p:pic>
    </p:spTree>
    <p:extLst>
      <p:ext uri="{BB962C8B-B14F-4D97-AF65-F5344CB8AC3E}">
        <p14:creationId xmlns:p14="http://schemas.microsoft.com/office/powerpoint/2010/main" val="25679617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991721" y="1556792"/>
            <a:ext cx="7124700" cy="4914900"/>
          </a:xfrm>
          <a:prstGeom prst="rect">
            <a:avLst/>
          </a:prstGeom>
        </p:spPr>
      </p:pic>
    </p:spTree>
    <p:extLst>
      <p:ext uri="{BB962C8B-B14F-4D97-AF65-F5344CB8AC3E}">
        <p14:creationId xmlns:p14="http://schemas.microsoft.com/office/powerpoint/2010/main" val="3497465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47694" y="1412776"/>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天体</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系统</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07.eps" descr="id:2147495667;FounderCES"/>
          <p:cNvPicPr/>
          <p:nvPr/>
        </p:nvPicPr>
        <p:blipFill>
          <a:blip r:embed="rId5"/>
          <a:stretch>
            <a:fillRect/>
          </a:stretch>
        </p:blipFill>
        <p:spPr>
          <a:xfrm>
            <a:off x="496077" y="2348880"/>
            <a:ext cx="3518058" cy="3384376"/>
          </a:xfrm>
          <a:prstGeom prst="rect">
            <a:avLst/>
          </a:prstGeom>
        </p:spPr>
      </p:pic>
      <p:pic>
        <p:nvPicPr>
          <p:cNvPr id="9" name="W08.eps" descr="id:2147495674;FounderCES"/>
          <p:cNvPicPr/>
          <p:nvPr/>
        </p:nvPicPr>
        <p:blipFill>
          <a:blip r:embed="rId6"/>
          <a:stretch>
            <a:fillRect/>
          </a:stretch>
        </p:blipFill>
        <p:spPr>
          <a:xfrm>
            <a:off x="4139952" y="2492896"/>
            <a:ext cx="4497267" cy="2930555"/>
          </a:xfrm>
          <a:prstGeom prst="rect">
            <a:avLst/>
          </a:prstGeom>
        </p:spPr>
      </p:pic>
    </p:spTree>
    <p:extLst>
      <p:ext uri="{BB962C8B-B14F-4D97-AF65-F5344CB8AC3E}">
        <p14:creationId xmlns:p14="http://schemas.microsoft.com/office/powerpoint/2010/main" val="41244288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453887" y="1916832"/>
            <a:ext cx="8543049" cy="3865786"/>
          </a:xfrm>
          <a:prstGeom prst="rect">
            <a:avLst/>
          </a:prstGeom>
        </p:spPr>
      </p:pic>
    </p:spTree>
    <p:extLst>
      <p:ext uri="{BB962C8B-B14F-4D97-AF65-F5344CB8AC3E}">
        <p14:creationId xmlns:p14="http://schemas.microsoft.com/office/powerpoint/2010/main" val="35029382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36510" y="1556792"/>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为科学家用计算机模拟出的宇宙中一个可能孕育生命的外星天体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它本身不发光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但该天体上光照良好。据此完成下列各题。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09.eps" descr="id:2147495688;FounderCES"/>
          <p:cNvPicPr/>
          <p:nvPr/>
        </p:nvPicPr>
        <p:blipFill>
          <a:blip r:embed="rId5"/>
          <a:stretch>
            <a:fillRect/>
          </a:stretch>
        </p:blipFill>
        <p:spPr>
          <a:xfrm>
            <a:off x="2134598" y="3227647"/>
            <a:ext cx="5097606" cy="3178646"/>
          </a:xfrm>
          <a:prstGeom prst="rect">
            <a:avLst/>
          </a:prstGeom>
        </p:spPr>
      </p:pic>
    </p:spTree>
    <p:extLst>
      <p:ext uri="{BB962C8B-B14F-4D97-AF65-F5344CB8AC3E}">
        <p14:creationId xmlns:p14="http://schemas.microsoft.com/office/powerpoint/2010/main" val="33861635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9248" y="198884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蓝月亮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行星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恒星</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卫星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彗星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与图中包含的最高一级的天体系统级别相同的是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总星系</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银河系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太阳系</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地月系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绕行星旋转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应属于卫星。第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围绕行星旋转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构成最低一级的天体系统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行星携带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围绕恒星旋转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构成图中最高一级的天体系统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属于恒星系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与选项中太阳系的级别相同。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矩形 26"/>
          <p:cNvSpPr/>
          <p:nvPr/>
        </p:nvSpPr>
        <p:spPr>
          <a:xfrm>
            <a:off x="527218" y="4089439"/>
            <a:ext cx="8293254" cy="1582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7218" y="5672007"/>
            <a:ext cx="8293254" cy="4346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27735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58281" y="1656527"/>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美国航天局宣布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火星车发现火星表面存在一些不同寻常的浅色岩石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这是首次发现火星表面潜在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大陆地壳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的证据。勘测分析发现火星岩石样本非常类似于地球地壳成分。随着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火星的神秘面纱正在被人类一点点地揭开。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0.eps" descr="id:2147495709;FounderCES"/>
          <p:cNvPicPr/>
          <p:nvPr/>
        </p:nvPicPr>
        <p:blipFill>
          <a:blip r:embed="rId5"/>
          <a:stretch>
            <a:fillRect/>
          </a:stretch>
        </p:blipFill>
        <p:spPr>
          <a:xfrm>
            <a:off x="2555776" y="3744759"/>
            <a:ext cx="4150328" cy="2326933"/>
          </a:xfrm>
          <a:prstGeom prst="rect">
            <a:avLst/>
          </a:prstGeom>
        </p:spPr>
      </p:pic>
      <p:sp>
        <p:nvSpPr>
          <p:cNvPr id="3" name="矩形 2"/>
          <p:cNvSpPr/>
          <p:nvPr/>
        </p:nvSpPr>
        <p:spPr>
          <a:xfrm>
            <a:off x="3851920" y="6156012"/>
            <a:ext cx="1569660"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太阳系模式图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207260"/>
            <a:ext cx="4153701" cy="498598"/>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太阳系的组成及其特征</a:t>
            </a:r>
            <a:r>
              <a:rPr lang="en-US" altLang="zh-CN" sz="2200" u="sng">
                <a:solidFill>
                  <a:srgbClr val="FF0000"/>
                </a:solidFill>
                <a:uFill>
                  <a:solidFill>
                    <a:srgbClr val="000000"/>
                  </a:solidFill>
                </a:uFill>
                <a:latin typeface="宋体" panose="02010600030101010101" pitchFamily="2" charset="-122"/>
                <a:cs typeface="Times New Roman" panose="02020603050405020304" pitchFamily="18" charset="0"/>
              </a:rPr>
              <a:t> </a:t>
            </a:r>
            <a:r>
              <a:rPr lang="en-US" altLang="zh-CN" sz="2200" u="sng" smtClean="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sz="2200"/>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62880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图中字母代表的天体中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表示火星的是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太阳系的中心天体是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。它为什么能成为太阳系的中心天体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由于太阳的质量约占整个太阳系质量的</a:t>
            </a:r>
            <a:r>
              <a:rPr lang="en-US" altLang="zh-CN" sz="2200" dirty="0">
                <a:solidFill>
                  <a:srgbClr val="000000"/>
                </a:solidFill>
                <a:latin typeface="Times New Roman" panose="02020603050405020304" pitchFamily="18" charset="0"/>
                <a:cs typeface="Times New Roman" panose="02020603050405020304" pitchFamily="18" charset="0"/>
              </a:rPr>
              <a:t>99.86%,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在强大的引力作用下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其他天体都围绕太阳运行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故太阳是太阳系的中心天体。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火星、地球及太阳系的其他行星围绕太阳公转运动的特征有哪些相同或相似之处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八颗行星绕日公转的运动特征具有同向性、近圆性、共面性。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23257" y="2564904"/>
            <a:ext cx="208823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2648" y="3722172"/>
            <a:ext cx="8093768" cy="1146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2648" y="5753958"/>
            <a:ext cx="8669832" cy="6993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42592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smtClean="0"/>
              <a:t>第一</a:t>
            </a:r>
            <a:r>
              <a:rPr lang="zh-CN" altLang="en-US" sz="3200" dirty="0" smtClean="0"/>
              <a:t>节</a:t>
            </a:r>
            <a:r>
              <a:rPr lang="zh-CN" altLang="zh-CN" sz="3200" dirty="0"/>
              <a:t>　</a:t>
            </a:r>
            <a:r>
              <a:rPr lang="zh-CN" altLang="zh-CN" sz="3200" b="1" dirty="0"/>
              <a:t>地球的宇宙环境</a:t>
            </a:r>
            <a:endParaRPr lang="zh-CN" altLang="zh-CN" sz="3200" dirty="0"/>
          </a:p>
        </p:txBody>
      </p:sp>
    </p:spTree>
    <p:extLst>
      <p:ext uri="{BB962C8B-B14F-4D97-AF65-F5344CB8AC3E}">
        <p14:creationId xmlns:p14="http://schemas.microsoft.com/office/powerpoint/2010/main" val="379393457"/>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太阳系的组成与分布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1.eps" descr="id:2147495723;FounderCES"/>
          <p:cNvPicPr/>
          <p:nvPr/>
        </p:nvPicPr>
        <p:blipFill>
          <a:blip r:embed="rId5"/>
          <a:stretch>
            <a:fillRect/>
          </a:stretch>
        </p:blipFill>
        <p:spPr>
          <a:xfrm>
            <a:off x="827584" y="2501837"/>
            <a:ext cx="7849985" cy="3701117"/>
          </a:xfrm>
          <a:prstGeom prst="rect">
            <a:avLst/>
          </a:prstGeom>
        </p:spPr>
      </p:pic>
    </p:spTree>
    <p:extLst>
      <p:ext uri="{BB962C8B-B14F-4D97-AF65-F5344CB8AC3E}">
        <p14:creationId xmlns:p14="http://schemas.microsoft.com/office/powerpoint/2010/main" val="2665928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556792"/>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八颗行星分类及</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特征</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2.eps" descr="id:2147495730;FounderCES"/>
          <p:cNvPicPr/>
          <p:nvPr/>
        </p:nvPicPr>
        <p:blipFill>
          <a:blip r:embed="rId5"/>
          <a:stretch>
            <a:fillRect/>
          </a:stretch>
        </p:blipFill>
        <p:spPr>
          <a:xfrm>
            <a:off x="827584" y="2391292"/>
            <a:ext cx="7396692" cy="3567643"/>
          </a:xfrm>
          <a:prstGeom prst="rect">
            <a:avLst/>
          </a:prstGeom>
        </p:spPr>
      </p:pic>
    </p:spTree>
    <p:extLst>
      <p:ext uri="{BB962C8B-B14F-4D97-AF65-F5344CB8AC3E}">
        <p14:creationId xmlns:p14="http://schemas.microsoft.com/office/powerpoint/2010/main" val="5960933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5152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读太阳系局部图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W13.eps" descr="id:2147495744;FounderCES"/>
          <p:cNvPicPr/>
          <p:nvPr/>
        </p:nvPicPr>
        <p:blipFill>
          <a:blip r:embed="rId5"/>
          <a:stretch>
            <a:fillRect/>
          </a:stretch>
        </p:blipFill>
        <p:spPr>
          <a:xfrm>
            <a:off x="1515898" y="2708920"/>
            <a:ext cx="5479557" cy="3650635"/>
          </a:xfrm>
          <a:prstGeom prst="rect">
            <a:avLst/>
          </a:prstGeom>
        </p:spPr>
      </p:pic>
    </p:spTree>
    <p:extLst>
      <p:ext uri="{BB962C8B-B14F-4D97-AF65-F5344CB8AC3E}">
        <p14:creationId xmlns:p14="http://schemas.microsoft.com/office/powerpoint/2010/main" val="28162377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行星处标出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行星绕日公转的方向。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表示彗星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当其运行到距离太阳较近的位置时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外层物质呈现为背向太阳的尾状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其尾部所留下的碎屑残留物质与地球大气摩擦会形成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现象。著名的哈雷彗星围绕太阳运行的周期约为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八颗行星的公转方向具有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公转的轨道具有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且它们的轨道大体在同一平面上。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98879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62880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从北极上空看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八颗行星按逆时针方向公转。第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在小行星带之外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为木星。第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彗星由冰物质组成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其运行到离太阳较近的位置时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冰物质受热升华成气体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在背向太阳方向形成扫帚状彗尾。彗尾中的一些物质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被地球吸引后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有的会坠入大气层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并与大气摩擦产生流星现象。著名的哈雷彗星围绕太阳运行的周期约为</a:t>
            </a:r>
            <a:r>
              <a:rPr lang="en-US" altLang="zh-CN" sz="2200" dirty="0">
                <a:solidFill>
                  <a:srgbClr val="000000"/>
                </a:solidFill>
                <a:latin typeface="Times New Roman" panose="02020603050405020304" pitchFamily="18" charset="0"/>
                <a:cs typeface="Times New Roman" panose="02020603050405020304" pitchFamily="18" charset="0"/>
              </a:rPr>
              <a:t>76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八颗行星都围绕太阳做逆时针公转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即具有同向性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公转轨道形状近似椭圆形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即具有近圆性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公转轨道几乎在一个平面内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即具有共面性。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逆时针方向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木星　小行星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扫帚　流星雨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76</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同向　近圆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11560" y="4869159"/>
            <a:ext cx="4248472" cy="1688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52672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地球的特殊性</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存在生命</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美国航天局宣布天文学家发现第一颗与地球大小相似的太阳系外行星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这是至今为止发现的最接近地球的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孪生星球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有可能拥有大气层和流动水。这颗类地行星与地球相似指数达到</a:t>
            </a:r>
            <a:r>
              <a:rPr lang="en-US" altLang="zh-CN" sz="2200" dirty="0">
                <a:solidFill>
                  <a:srgbClr val="000000"/>
                </a:solidFill>
                <a:latin typeface="Times New Roman" panose="02020603050405020304" pitchFamily="18" charset="0"/>
                <a:cs typeface="Times New Roman" panose="02020603050405020304" pitchFamily="18" charset="0"/>
              </a:rPr>
              <a:t>0.98,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距离地球</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绕着一颗与太阳非常相似的恒星运行。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00808"/>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孪生星球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如果适合生物的生存和繁衍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应该具备怎样的外部条件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恒星的状态稳定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孪生星球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所处的光照条件比较稳定。</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孪生星球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附近的行星际空间中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大、小行星绕恒星运行方向大多一致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各行其道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互不干扰。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孪生星球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如果适合生物生存和繁衍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应该具备怎样的自身条件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充足的水分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恰到好处的大气厚度和大气成分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适宜的光照和温度条件。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2924944"/>
            <a:ext cx="8352927"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5013175"/>
            <a:ext cx="8136904" cy="7886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39811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40763125"/>
              </p:ext>
            </p:extLst>
          </p:nvPr>
        </p:nvGraphicFramePr>
        <p:xfrm>
          <a:off x="437389" y="2276872"/>
          <a:ext cx="8128000" cy="3680416"/>
        </p:xfrm>
        <a:graphic>
          <a:graphicData uri="http://schemas.openxmlformats.org/presentationml/2006/ole">
            <mc:AlternateContent xmlns:mc="http://schemas.openxmlformats.org/markup-compatibility/2006">
              <mc:Choice xmlns:v="urn:schemas-microsoft-com:vml" Requires="v">
                <p:oleObj spid="_x0000_s4106" name="文档" r:id="rId7" imgW="3902033" imgH="1767412" progId="Word.Document.12">
                  <p:embed/>
                </p:oleObj>
              </mc:Choice>
              <mc:Fallback>
                <p:oleObj name="文档" r:id="rId7" imgW="3902033" imgH="1767412" progId="Word.Document.12">
                  <p:embed/>
                  <p:pic>
                    <p:nvPicPr>
                      <p:cNvPr id="0" name=""/>
                      <p:cNvPicPr/>
                      <p:nvPr/>
                    </p:nvPicPr>
                    <p:blipFill>
                      <a:blip r:embed="rId8"/>
                      <a:stretch>
                        <a:fillRect/>
                      </a:stretch>
                    </p:blipFill>
                    <p:spPr>
                      <a:xfrm>
                        <a:off x="437389" y="2276872"/>
                        <a:ext cx="8128000" cy="3680416"/>
                      </a:xfrm>
                      <a:prstGeom prst="rect">
                        <a:avLst/>
                      </a:prstGeom>
                    </p:spPr>
                  </p:pic>
                </p:oleObj>
              </mc:Fallback>
            </mc:AlternateContent>
          </a:graphicData>
        </a:graphic>
      </p:graphicFrame>
    </p:spTree>
    <p:extLst>
      <p:ext uri="{BB962C8B-B14F-4D97-AF65-F5344CB8AC3E}">
        <p14:creationId xmlns:p14="http://schemas.microsoft.com/office/powerpoint/2010/main" val="18506178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91298993"/>
              </p:ext>
            </p:extLst>
          </p:nvPr>
        </p:nvGraphicFramePr>
        <p:xfrm>
          <a:off x="447530" y="2636912"/>
          <a:ext cx="8128000" cy="2675163"/>
        </p:xfrm>
        <a:graphic>
          <a:graphicData uri="http://schemas.openxmlformats.org/presentationml/2006/ole">
            <mc:AlternateContent xmlns:mc="http://schemas.openxmlformats.org/markup-compatibility/2006">
              <mc:Choice xmlns:v="urn:schemas-microsoft-com:vml" Requires="v">
                <p:oleObj spid="_x0000_s5130" name="文档" r:id="rId7" imgW="3902033" imgH="1284835" progId="Word.Document.12">
                  <p:embed/>
                </p:oleObj>
              </mc:Choice>
              <mc:Fallback>
                <p:oleObj name="文档" r:id="rId7" imgW="3902033" imgH="1284835" progId="Word.Document.12">
                  <p:embed/>
                  <p:pic>
                    <p:nvPicPr>
                      <p:cNvPr id="0" name=""/>
                      <p:cNvPicPr/>
                      <p:nvPr/>
                    </p:nvPicPr>
                    <p:blipFill>
                      <a:blip r:embed="rId8"/>
                      <a:stretch>
                        <a:fillRect/>
                      </a:stretch>
                    </p:blipFill>
                    <p:spPr>
                      <a:xfrm>
                        <a:off x="447530" y="2636912"/>
                        <a:ext cx="8128000" cy="2675163"/>
                      </a:xfrm>
                      <a:prstGeom prst="rect">
                        <a:avLst/>
                      </a:prstGeom>
                    </p:spPr>
                  </p:pic>
                </p:oleObj>
              </mc:Fallback>
            </mc:AlternateContent>
          </a:graphicData>
        </a:graphic>
      </p:graphicFrame>
    </p:spTree>
    <p:extLst>
      <p:ext uri="{BB962C8B-B14F-4D97-AF65-F5344CB8AC3E}">
        <p14:creationId xmlns:p14="http://schemas.microsoft.com/office/powerpoint/2010/main" val="40134355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51520" y="148478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下图为天文学家公认的恒星周围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生命宜居带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生命宜居带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是指恒星周围的一个适合生命存在的最佳区域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示意图。横坐标表示行星距离恒星的远近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纵坐标表示恒星的大小。在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生命宜居带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之所以可能出现生命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14.eps" descr="id:2147495787;FounderCES"/>
          <p:cNvPicPr/>
          <p:nvPr/>
        </p:nvPicPr>
        <p:blipFill>
          <a:blip r:embed="rId5"/>
          <a:stretch>
            <a:fillRect/>
          </a:stretch>
        </p:blipFill>
        <p:spPr>
          <a:xfrm>
            <a:off x="1979712" y="3569585"/>
            <a:ext cx="4868967" cy="3068097"/>
          </a:xfrm>
          <a:prstGeom prst="rect">
            <a:avLst/>
          </a:prstGeom>
        </p:spPr>
      </p:pic>
    </p:spTree>
    <p:extLst>
      <p:ext uri="{BB962C8B-B14F-4D97-AF65-F5344CB8AC3E}">
        <p14:creationId xmlns:p14="http://schemas.microsoft.com/office/powerpoint/2010/main" val="8557222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79319266"/>
              </p:ext>
            </p:extLst>
          </p:nvPr>
        </p:nvGraphicFramePr>
        <p:xfrm>
          <a:off x="395536" y="1325279"/>
          <a:ext cx="8128000" cy="5532721"/>
        </p:xfrm>
        <a:graphic>
          <a:graphicData uri="http://schemas.openxmlformats.org/presentationml/2006/ole">
            <mc:AlternateContent xmlns:mc="http://schemas.openxmlformats.org/markup-compatibility/2006">
              <mc:Choice xmlns:v="urn:schemas-microsoft-com:vml" Requires="v">
                <p:oleObj spid="_x0000_s1034" name="文档" r:id="rId4" imgW="3998108" imgH="2720340" progId="Word.Document.12">
                  <p:embed/>
                </p:oleObj>
              </mc:Choice>
              <mc:Fallback>
                <p:oleObj name="文档" r:id="rId4" imgW="3998108" imgH="2720340" progId="Word.Document.12">
                  <p:embed/>
                  <p:pic>
                    <p:nvPicPr>
                      <p:cNvPr id="0" name=""/>
                      <p:cNvPicPr/>
                      <p:nvPr/>
                    </p:nvPicPr>
                    <p:blipFill>
                      <a:blip r:embed="rId5"/>
                      <a:stretch>
                        <a:fillRect/>
                      </a:stretch>
                    </p:blipFill>
                    <p:spPr>
                      <a:xfrm>
                        <a:off x="395536" y="1325279"/>
                        <a:ext cx="8128000" cy="553272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液态水的存在</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宇宙辐射的强度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行星的体积</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适宜呼吸的大气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生命宜居带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最大的特点是与恒星距离适中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地表温度适中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水以液态形式存在。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34143" y="3389266"/>
            <a:ext cx="8168456" cy="7996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0779" y="4188958"/>
            <a:ext cx="1029714" cy="409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71755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6" name="矩形 5">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404436" y="1484784"/>
            <a:ext cx="8128000" cy="87235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地球绕着太阳跑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月亮绕着地球跑。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重温儿时的童谣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结合下图完成第</a:t>
            </a:r>
            <a:r>
              <a:rPr lang="en-US" altLang="zh-CN" sz="2200" dirty="0">
                <a:solidFill>
                  <a:srgbClr val="000000"/>
                </a:solidFill>
                <a:latin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en-US" sz="2200" dirty="0"/>
          </a:p>
        </p:txBody>
      </p:sp>
      <p:pic>
        <p:nvPicPr>
          <p:cNvPr id="11" name="W15.eps" descr="id:2147495801;FounderCES"/>
          <p:cNvPicPr/>
          <p:nvPr/>
        </p:nvPicPr>
        <p:blipFill>
          <a:blip r:embed="rId6"/>
          <a:stretch>
            <a:fillRect/>
          </a:stretch>
        </p:blipFill>
        <p:spPr>
          <a:xfrm>
            <a:off x="1690542" y="2635879"/>
            <a:ext cx="5384735" cy="2379189"/>
          </a:xfrm>
          <a:prstGeom prst="rect">
            <a:avLst/>
          </a:prstGeom>
        </p:spPr>
      </p:pic>
    </p:spTree>
    <p:extLst>
      <p:ext uri="{BB962C8B-B14F-4D97-AF65-F5344CB8AC3E}">
        <p14:creationId xmlns:p14="http://schemas.microsoft.com/office/powerpoint/2010/main" val="2209535843"/>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7544" y="141277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童谣中出现的天体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按先后顺序排列的是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恒星、行星、卫星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恒星、小行星、流星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星云、恒星、行星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恒星、行星、小行星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图中最低一级的天体系统的中心天体是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地球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月球</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恒星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童谣中出现的天体有太阳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属于恒星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。图中的天体系统有太阳系和地月系两级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地月系是最低一级的天体系统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地球是其中心天体。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467544" y="4653136"/>
            <a:ext cx="812800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6" name="矩形 15">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0993" y="5877271"/>
            <a:ext cx="8128000" cy="4361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881339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7544" y="908720"/>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20" name="矩形 1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hlinkClick r:id="rId3" action="ppaction://hlinksldjump"/>
          </p:cNvPr>
          <p:cNvSpPr/>
          <p:nvPr/>
        </p:nvSpPr>
        <p:spPr>
          <a:xfrm>
            <a:off x="6498476" y="856251"/>
            <a:ext cx="47120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467544" y="141277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图中的行星</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土星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火星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金星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地球与木星相比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两者绕日公转的轨道都是正圆形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两者都自西向东绕日公转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地球的体积和质量都比木星大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地球表面的温度比木星低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在太阳系模式图中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火星轨道位于地球轨道和木星轨道之间。第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地球与木星绕日公转的轨道是近圆而不是正圆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公转方向都是自西向东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木星是巨行星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体积和质量都比地球大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地球距日较近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表面温度比木星高。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51520" y="4653136"/>
            <a:ext cx="828092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W16.eps" descr="id:2147495808;FounderCES"/>
          <p:cNvPicPr/>
          <p:nvPr/>
        </p:nvPicPr>
        <p:blipFill>
          <a:blip r:embed="rId6"/>
          <a:stretch>
            <a:fillRect/>
          </a:stretch>
        </p:blipFill>
        <p:spPr>
          <a:xfrm>
            <a:off x="4803713" y="1386385"/>
            <a:ext cx="3389526" cy="1890209"/>
          </a:xfrm>
          <a:prstGeom prst="rect">
            <a:avLst/>
          </a:prstGeom>
        </p:spPr>
      </p:pic>
      <p:sp>
        <p:nvSpPr>
          <p:cNvPr id="12" name="矩形 11"/>
          <p:cNvSpPr/>
          <p:nvPr/>
        </p:nvSpPr>
        <p:spPr>
          <a:xfrm>
            <a:off x="275082" y="6309319"/>
            <a:ext cx="3576838" cy="4647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543925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地球是太阳系中的一颗普通行星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然而地球贵在是一颗适于生物生存和繁衍的行星。虽然我们相信宇宙中还会有能够繁衍生命的星球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但是至今我们还没有发现它们。据此完成第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地球上有生物存在的温度条件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该条件形成的原因是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太阳的光照稳定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日地距离适中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地球的体积适中</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地球的质量适中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4" name="矩形 13">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061822" y="870315"/>
            <a:ext cx="46250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9236576"/>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39552" y="148478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地球之所以有恰到好处的大气厚度和大气成分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生物循环作用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适宜的质量和体积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大气经过漫长的演化过程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地球的宇宙环境比较安全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日地距离适中使地球上的温度条件适宜生物的生存。地球之所以有恰到好处的大气厚度和大气成分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是因为地球适中的体积和质量所产生的引力使得地球上大气厚度适宜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大气经过漫长的演化过程形成了适合生物呼吸的大气成分。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3933056"/>
            <a:ext cx="8344024"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061822" y="870315"/>
            <a:ext cx="46250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5589240"/>
            <a:ext cx="8344024" cy="449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147046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62186" cy="369332"/>
          </a:xfrm>
          <a:prstGeom prst="rect">
            <a:avLst/>
          </a:prstGeom>
          <a:noFill/>
          <a:ln>
            <a:noFill/>
          </a:ln>
        </p:spPr>
        <p:txBody>
          <a:bodyPr wrap="square" rtlCol="0">
            <a:spAutoFit/>
          </a:bodyPr>
          <a:lstStyle/>
          <a:p>
            <a:r>
              <a:rPr lang="en-US" altLang="zh-CN" dirty="0" smtClean="0"/>
              <a:t>1-2       3-4     5-6     7</a:t>
            </a:r>
            <a:endParaRPr lang="zh-CN" altLang="en-US" dirty="0"/>
          </a:p>
        </p:txBody>
      </p:sp>
      <p:sp>
        <p:nvSpPr>
          <p:cNvPr id="3" name="矩形 2">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44460" y="856252"/>
            <a:ext cx="339908" cy="326972"/>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323528" y="1206044"/>
            <a:ext cx="307648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W17.eps" descr="id:2147495815;FounderCES"/>
          <p:cNvPicPr/>
          <p:nvPr/>
        </p:nvPicPr>
        <p:blipFill>
          <a:blip r:embed="rId6" cstate="print">
            <a:extLst>
              <a:ext uri="{28A0092B-C50C-407E-A947-70E740481C1C}">
                <a14:useLocalDpi xmlns:a14="http://schemas.microsoft.com/office/drawing/2010/main" val="0"/>
              </a:ext>
            </a:extLst>
          </a:blip>
          <a:stretch>
            <a:fillRect/>
          </a:stretch>
        </p:blipFill>
        <p:spPr>
          <a:xfrm>
            <a:off x="391142" y="1916832"/>
            <a:ext cx="7833523" cy="4608512"/>
          </a:xfrm>
          <a:prstGeom prst="rect">
            <a:avLst/>
          </a:prstGeom>
        </p:spPr>
      </p:pic>
    </p:spTree>
    <p:extLst>
      <p:ext uri="{BB962C8B-B14F-4D97-AF65-F5344CB8AC3E}">
        <p14:creationId xmlns:p14="http://schemas.microsoft.com/office/powerpoint/2010/main" val="2021095112"/>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3" name="矩形 2">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75681" y="888356"/>
            <a:ext cx="31028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写出图中字母代表的天体名称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图中的天体系统中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包含有地球的是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其中较高一级天体系统的中心天体是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根据八颗行星的位置可以判断出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为地球</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为天王星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图为太阳系示意图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因此包含地球的天体系统为太阳系和地月系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级别最高的太阳系的中心天体为太阳。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地球　天王星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太阳系　地月系　太阳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23528" y="3140968"/>
            <a:ext cx="8568952"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4365104"/>
            <a:ext cx="8568952"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93255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一、人类对宇宙的认识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可见宇宙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人类已经观测到的有限宇宙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半径约</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140</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亿</a:t>
            </a:r>
            <a:r>
              <a:rPr lang="zh-CN" altLang="zh-CN" sz="2200" dirty="0">
                <a:solidFill>
                  <a:srgbClr val="000000"/>
                </a:solidFill>
                <a:latin typeface="Times New Roman" panose="02020603050405020304" pitchFamily="18" charset="0"/>
                <a:cs typeface="Times New Roman" panose="02020603050405020304" pitchFamily="18" charset="0"/>
              </a:rPr>
              <a:t>光年。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380312" y="3445299"/>
            <a:ext cx="73191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05550832"/>
              </p:ext>
            </p:extLst>
          </p:nvPr>
        </p:nvGraphicFramePr>
        <p:xfrm>
          <a:off x="539552" y="1772816"/>
          <a:ext cx="8128000" cy="4420609"/>
        </p:xfrm>
        <a:graphic>
          <a:graphicData uri="http://schemas.openxmlformats.org/presentationml/2006/ole">
            <mc:AlternateContent xmlns:mc="http://schemas.openxmlformats.org/markup-compatibility/2006">
              <mc:Choice xmlns:v="urn:schemas-microsoft-com:vml" Requires="v">
                <p:oleObj spid="_x0000_s2059" name="文档" r:id="rId7" imgW="3836183" imgH="2086733" progId="Word.Document.12">
                  <p:embed/>
                </p:oleObj>
              </mc:Choice>
              <mc:Fallback>
                <p:oleObj name="文档" r:id="rId7" imgW="3836183" imgH="2086733" progId="Word.Document.12">
                  <p:embed/>
                  <p:pic>
                    <p:nvPicPr>
                      <p:cNvPr id="0" name=""/>
                      <p:cNvPicPr/>
                      <p:nvPr/>
                    </p:nvPicPr>
                    <p:blipFill>
                      <a:blip r:embed="rId8"/>
                      <a:stretch>
                        <a:fillRect/>
                      </a:stretch>
                    </p:blipFill>
                    <p:spPr>
                      <a:xfrm>
                        <a:off x="539552" y="1772816"/>
                        <a:ext cx="8128000" cy="4420609"/>
                      </a:xfrm>
                      <a:prstGeom prst="rect">
                        <a:avLst/>
                      </a:prstGeom>
                    </p:spPr>
                  </p:pic>
                </p:oleObj>
              </mc:Fallback>
            </mc:AlternateContent>
          </a:graphicData>
        </a:graphic>
      </p:graphicFrame>
      <p:sp>
        <p:nvSpPr>
          <p:cNvPr id="8" name="矩形 7"/>
          <p:cNvSpPr/>
          <p:nvPr/>
        </p:nvSpPr>
        <p:spPr>
          <a:xfrm>
            <a:off x="3347864" y="2132856"/>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05433" y="2132856"/>
            <a:ext cx="5825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04048" y="2132856"/>
            <a:ext cx="6480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7544" y="2924944"/>
            <a:ext cx="70567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91113" y="3219615"/>
            <a:ext cx="113752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7664" y="4799473"/>
            <a:ext cx="86409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50670" y="4374626"/>
            <a:ext cx="849321" cy="3497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42334918"/>
              </p:ext>
            </p:extLst>
          </p:nvPr>
        </p:nvGraphicFramePr>
        <p:xfrm>
          <a:off x="395536" y="1700808"/>
          <a:ext cx="8128000" cy="1937801"/>
        </p:xfrm>
        <a:graphic>
          <a:graphicData uri="http://schemas.openxmlformats.org/presentationml/2006/ole">
            <mc:AlternateContent xmlns:mc="http://schemas.openxmlformats.org/markup-compatibility/2006">
              <mc:Choice xmlns:v="urn:schemas-microsoft-com:vml" Requires="v">
                <p:oleObj spid="_x0000_s3083" name="文档" r:id="rId7" imgW="3836183" imgH="914811" progId="Word.Document.12">
                  <p:embed/>
                </p:oleObj>
              </mc:Choice>
              <mc:Fallback>
                <p:oleObj name="文档" r:id="rId7" imgW="3836183" imgH="914811" progId="Word.Document.12">
                  <p:embed/>
                  <p:pic>
                    <p:nvPicPr>
                      <p:cNvPr id="0" name=""/>
                      <p:cNvPicPr/>
                      <p:nvPr/>
                    </p:nvPicPr>
                    <p:blipFill>
                      <a:blip r:embed="rId8"/>
                      <a:stretch>
                        <a:fillRect/>
                      </a:stretch>
                    </p:blipFill>
                    <p:spPr>
                      <a:xfrm>
                        <a:off x="395536" y="1700808"/>
                        <a:ext cx="8128000" cy="1937801"/>
                      </a:xfrm>
                      <a:prstGeom prst="rect">
                        <a:avLst/>
                      </a:prstGeom>
                    </p:spPr>
                  </p:pic>
                </p:oleObj>
              </mc:Fallback>
            </mc:AlternateContent>
          </a:graphicData>
        </a:graphic>
      </p:graphicFrame>
      <p:pic>
        <p:nvPicPr>
          <p:cNvPr id="8" name="W02.eps" descr="id:2147495610;FounderCES"/>
          <p:cNvPicPr/>
          <p:nvPr/>
        </p:nvPicPr>
        <p:blipFill>
          <a:blip r:embed="rId9"/>
          <a:stretch>
            <a:fillRect/>
          </a:stretch>
        </p:blipFill>
        <p:spPr>
          <a:xfrm>
            <a:off x="1835696" y="3645024"/>
            <a:ext cx="5976664" cy="2689499"/>
          </a:xfrm>
          <a:prstGeom prst="rect">
            <a:avLst/>
          </a:prstGeom>
        </p:spPr>
      </p:pic>
      <p:sp>
        <p:nvSpPr>
          <p:cNvPr id="9" name="矩形 8"/>
          <p:cNvSpPr/>
          <p:nvPr/>
        </p:nvSpPr>
        <p:spPr>
          <a:xfrm>
            <a:off x="1534479" y="1714333"/>
            <a:ext cx="58924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5736" y="2132856"/>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14779" y="2139375"/>
            <a:ext cx="63367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47771" y="2139375"/>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89260" y="2132856"/>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95736" y="2665715"/>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25537" y="2662989"/>
            <a:ext cx="63367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14380" y="3192853"/>
            <a:ext cx="806902" cy="3196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68363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小行星运行轨道基本位于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火星</a:t>
            </a:r>
            <a:r>
              <a:rPr lang="zh-CN" altLang="zh-CN" sz="2200" dirty="0">
                <a:solidFill>
                  <a:srgbClr val="000000"/>
                </a:solidFill>
                <a:latin typeface="Times New Roman" panose="02020603050405020304" pitchFamily="18" charset="0"/>
                <a:cs typeface="Times New Roman" panose="02020603050405020304" pitchFamily="18" charset="0"/>
              </a:rPr>
              <a:t>轨道和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木星</a:t>
            </a:r>
            <a:r>
              <a:rPr lang="zh-CN" altLang="zh-CN" sz="2200" dirty="0">
                <a:solidFill>
                  <a:srgbClr val="000000"/>
                </a:solidFill>
                <a:latin typeface="Times New Roman" panose="02020603050405020304" pitchFamily="18" charset="0"/>
                <a:cs typeface="Times New Roman" panose="02020603050405020304" pitchFamily="18" charset="0"/>
              </a:rPr>
              <a:t>轨道之间。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地月系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地球</a:t>
            </a:r>
            <a:r>
              <a:rPr lang="zh-CN" altLang="zh-CN" sz="2200" dirty="0">
                <a:solidFill>
                  <a:srgbClr val="000000"/>
                </a:solidFill>
                <a:latin typeface="Times New Roman" panose="02020603050405020304" pitchFamily="18" charset="0"/>
                <a:cs typeface="Times New Roman" panose="02020603050405020304" pitchFamily="18" charset="0"/>
              </a:rPr>
              <a:t>与月球组成的天体系统。月球本身不发可见光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其自转与公转的方向和周期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相同</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4040449" y="2987430"/>
            <a:ext cx="531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81970" y="2987430"/>
            <a:ext cx="5633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01228" y="3432385"/>
            <a:ext cx="544352" cy="2477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80861" y="3789040"/>
            <a:ext cx="5609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53298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85056" y="1700808"/>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三、普通而特殊的行星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在太阳系行星中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外观</a:t>
            </a:r>
            <a:r>
              <a:rPr lang="zh-CN" altLang="zh-CN" sz="2200" dirty="0">
                <a:solidFill>
                  <a:srgbClr val="000000"/>
                </a:solidFill>
                <a:latin typeface="Times New Roman" panose="02020603050405020304" pitchFamily="18" charset="0"/>
                <a:cs typeface="Times New Roman" panose="02020603050405020304" pitchFamily="18" charset="0"/>
              </a:rPr>
              <a:t>和所处的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位置</a:t>
            </a:r>
            <a:r>
              <a:rPr lang="zh-CN" altLang="zh-CN" sz="2200" dirty="0">
                <a:solidFill>
                  <a:srgbClr val="000000"/>
                </a:solidFill>
                <a:latin typeface="Times New Roman" panose="02020603050405020304" pitchFamily="18" charset="0"/>
                <a:cs typeface="Times New Roman" panose="02020603050405020304" pitchFamily="18" charset="0"/>
              </a:rPr>
              <a:t>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地球是一颗普通的行星。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产生了目前所知道的唯一的高级智慧生命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地球具备了生命存在的基本条件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恰到好处的大气厚度和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大气成分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适宜的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太阳光照</a:t>
            </a:r>
            <a:r>
              <a:rPr lang="zh-CN" altLang="zh-CN" sz="2200" dirty="0">
                <a:solidFill>
                  <a:srgbClr val="000000"/>
                </a:solidFill>
                <a:latin typeface="Times New Roman" panose="02020603050405020304" pitchFamily="18" charset="0"/>
                <a:cs typeface="Times New Roman" panose="02020603050405020304" pitchFamily="18" charset="0"/>
              </a:rPr>
              <a:t>和温度范围等。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假如宇宙探测器发现太空中某颗行星上有生命存在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那么它应当具备哪些条件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安全的宇宙环境、适宜生物生存的温度条件、适宜生物呼吸的大气和液态水。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007407" y="2217161"/>
            <a:ext cx="577948"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89756" y="2204865"/>
            <a:ext cx="529768" cy="2510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16738" y="3367750"/>
            <a:ext cx="5254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8560" y="3776294"/>
            <a:ext cx="1135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52767" y="3776294"/>
            <a:ext cx="112625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5556" y="5013176"/>
            <a:ext cx="8037500"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5049" y="1556792"/>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天体与天体系统</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天阶夜色凉如水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卧看牵牛织女星。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晴夜仰望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但见天穹深邃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繁星闪烁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银河高悬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流星飞逝。茫茫宇宙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渺无边际。亿万星辰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交相辉映。</a:t>
            </a:r>
            <a:endParaRPr lang="zh-CN" altLang="en-US" sz="2200" dirty="0"/>
          </a:p>
        </p:txBody>
      </p:sp>
      <p:pic>
        <p:nvPicPr>
          <p:cNvPr id="6" name="W03.eps" descr="id:2147495639;FounderCES"/>
          <p:cNvPicPr/>
          <p:nvPr/>
        </p:nvPicPr>
        <p:blipFill>
          <a:blip r:embed="rId5"/>
          <a:stretch>
            <a:fillRect/>
          </a:stretch>
        </p:blipFill>
        <p:spPr>
          <a:xfrm>
            <a:off x="2051720" y="3581772"/>
            <a:ext cx="4268690" cy="2871564"/>
          </a:xfrm>
          <a:prstGeom prst="rect">
            <a:avLst/>
          </a:prstGeom>
        </p:spPr>
      </p:pic>
      <p:sp>
        <p:nvSpPr>
          <p:cNvPr id="3" name="矩形 2"/>
          <p:cNvSpPr/>
          <p:nvPr/>
        </p:nvSpPr>
        <p:spPr>
          <a:xfrm>
            <a:off x="3563888" y="6453336"/>
            <a:ext cx="877163" cy="369332"/>
          </a:xfrm>
          <a:prstGeom prst="rect">
            <a:avLst/>
          </a:prstGeom>
        </p:spPr>
        <p:txBody>
          <a:bodyPr wrap="none">
            <a:spAutoFit/>
          </a:bodyPr>
          <a:lstStyle/>
          <a:p>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银河系</a:t>
            </a:r>
            <a:endParaRPr lang="zh-CN" altLang="en-US" dirty="0"/>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348</TotalTime>
  <Words>1283</Words>
  <Application>Microsoft Office PowerPoint</Application>
  <PresentationFormat>全屏显示(4:3)</PresentationFormat>
  <Paragraphs>199</Paragraphs>
  <Slides>37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第一单元　宇宙中的地球</vt:lpstr>
      <vt:lpstr>第一节　地球的宇宙环境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2016-04-27T02:52:56Z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