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Default Extension="emf" ContentType="image/x-emf"/>
  <Default Extension="jpeg" ContentType="image/jpeg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358" r:id="rId2"/>
    <p:sldId id="404" r:id="rId3"/>
    <p:sldId id="264" r:id="rId4"/>
    <p:sldId id="265" r:id="rId5"/>
    <p:sldId id="367" r:id="rId6"/>
    <p:sldId id="366" r:id="rId7"/>
    <p:sldId id="368" r:id="rId8"/>
    <p:sldId id="369" r:id="rId9"/>
    <p:sldId id="275" r:id="rId10"/>
    <p:sldId id="373" r:id="rId11"/>
    <p:sldId id="375" r:id="rId12"/>
    <p:sldId id="370" r:id="rId13"/>
    <p:sldId id="371" r:id="rId14"/>
    <p:sldId id="376" r:id="rId15"/>
    <p:sldId id="377" r:id="rId16"/>
    <p:sldId id="361" r:id="rId17"/>
    <p:sldId id="378" r:id="rId18"/>
    <p:sldId id="379" r:id="rId19"/>
    <p:sldId id="380" r:id="rId20"/>
    <p:sldId id="405" r:id="rId21"/>
    <p:sldId id="382" r:id="rId22"/>
    <p:sldId id="383" r:id="rId23"/>
    <p:sldId id="381" r:id="rId24"/>
    <p:sldId id="384" r:id="rId25"/>
    <p:sldId id="385" r:id="rId26"/>
    <p:sldId id="362" r:id="rId27"/>
    <p:sldId id="386" r:id="rId28"/>
    <p:sldId id="387" r:id="rId29"/>
    <p:sldId id="388" r:id="rId30"/>
    <p:sldId id="389" r:id="rId31"/>
    <p:sldId id="391" r:id="rId32"/>
    <p:sldId id="392" r:id="rId33"/>
    <p:sldId id="393" r:id="rId34"/>
    <p:sldId id="394" r:id="rId35"/>
    <p:sldId id="395" r:id="rId36"/>
    <p:sldId id="396" r:id="rId37"/>
    <p:sldId id="270" r:id="rId38"/>
    <p:sldId id="397" r:id="rId39"/>
    <p:sldId id="398" r:id="rId40"/>
    <p:sldId id="277" r:id="rId41"/>
    <p:sldId id="399" r:id="rId42"/>
    <p:sldId id="400" r:id="rId43"/>
    <p:sldId id="311" r:id="rId44"/>
    <p:sldId id="401" r:id="rId45"/>
    <p:sldId id="355" r:id="rId46"/>
    <p:sldId id="402" r:id="rId4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5488" autoAdjust="0"/>
  </p:normalViewPr>
  <p:slideViewPr>
    <p:cSldViewPr showGuides="1">
      <p:cViewPr varScale="1">
        <p:scale>
          <a:sx n="89" d="100"/>
          <a:sy n="89" d="100"/>
        </p:scale>
        <p:origin x="444" y="102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2016-04-26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7.xml"/><Relationship Id="rId7" Type="http://schemas.openxmlformats.org/officeDocument/2006/relationships/image" Target="../media/image6.png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5.png"/><Relationship Id="rId4" Type="http://schemas.openxmlformats.org/officeDocument/2006/relationships/slide" Target="../slides/slide9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9.xml"/><Relationship Id="rId4" Type="http://schemas.openxmlformats.org/officeDocument/2006/relationships/slide" Target="../slides/slide37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7.xml"/><Relationship Id="rId7" Type="http://schemas.openxmlformats.org/officeDocument/2006/relationships/slide" Target="../slides/slide3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9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3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9.xml"/><Relationship Id="rId4" Type="http://schemas.openxmlformats.org/officeDocument/2006/relationships/slide" Target="../slides/slide3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2141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smtClean="0">
                  <a:solidFill>
                    <a:srgbClr val="333333"/>
                  </a:solidFill>
                  <a:latin typeface="+mn-lt"/>
                  <a:ea typeface="+mn-ea"/>
                </a:rPr>
                <a:t>INZHI 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195591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191706" y="-1"/>
            <a:ext cx="13194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78897" y="1"/>
            <a:ext cx="1220385" cy="836712"/>
            <a:chOff x="5378897" y="1"/>
            <a:chExt cx="1220385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17092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18529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X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INZHIDAOXUE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新知导学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102368" cy="584775"/>
              <a:chOff x="29482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160032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AYIJIEHUO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答疑解惑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317990" cy="584775"/>
              <a:chOff x="29482" y="2927145"/>
              <a:chExt cx="1624284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624284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smtClean="0">
                    <a:solidFill>
                      <a:schemeClr val="bg1"/>
                    </a:solidFill>
                    <a:latin typeface="+mn-lt"/>
                    <a:ea typeface="+mn-ea"/>
                  </a:rPr>
                  <a:t>ANGTANG JIANCE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当堂检测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107027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2644529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400" smtClean="0"/>
              <a:t>第</a:t>
            </a:r>
            <a:r>
              <a:rPr lang="en-US" altLang="zh-CN" sz="1400" smtClean="0"/>
              <a:t>1</a:t>
            </a:r>
            <a:r>
              <a:rPr lang="zh-CN" altLang="en-US" sz="1400" smtClean="0"/>
              <a:t>课时　地球的自转</a:t>
            </a:r>
            <a:endParaRPr lang="zh-CN" altLang="zh-CN" sz="14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slide" Target="slide9.xml"/><Relationship Id="rId7" Type="http://schemas.openxmlformats.org/officeDocument/2006/relationships/package" Target="../embeddings/Microsoft_Word___4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5" Type="http://schemas.openxmlformats.org/officeDocument/2006/relationships/slide" Target="slide26.xml"/><Relationship Id="rId4" Type="http://schemas.openxmlformats.org/officeDocument/2006/relationships/slide" Target="slide1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slide" Target="slide9.xml"/><Relationship Id="rId7" Type="http://schemas.openxmlformats.org/officeDocument/2006/relationships/package" Target="../embeddings/Microsoft_Word___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.bin"/><Relationship Id="rId5" Type="http://schemas.openxmlformats.org/officeDocument/2006/relationships/slide" Target="slide26.xml"/><Relationship Id="rId4" Type="http://schemas.openxmlformats.org/officeDocument/2006/relationships/slide" Target="slide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eg"/><Relationship Id="rId4" Type="http://schemas.openxmlformats.org/officeDocument/2006/relationships/slide" Target="slide2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jpeg"/><Relationship Id="rId4" Type="http://schemas.openxmlformats.org/officeDocument/2006/relationships/slide" Target="slide2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png"/><Relationship Id="rId4" Type="http://schemas.openxmlformats.org/officeDocument/2006/relationships/slide" Target="slide2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eg"/><Relationship Id="rId4" Type="http://schemas.openxmlformats.org/officeDocument/2006/relationships/slide" Target="slide2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eg"/><Relationship Id="rId4" Type="http://schemas.openxmlformats.org/officeDocument/2006/relationships/slide" Target="sl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3" Type="http://schemas.openxmlformats.org/officeDocument/2006/relationships/slide" Target="slide9.xml"/><Relationship Id="rId7" Type="http://schemas.openxmlformats.org/officeDocument/2006/relationships/package" Target="../embeddings/Microsoft_Word___6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6.bin"/><Relationship Id="rId5" Type="http://schemas.openxmlformats.org/officeDocument/2006/relationships/slide" Target="slide26.xml"/><Relationship Id="rId4" Type="http://schemas.openxmlformats.org/officeDocument/2006/relationships/slide" Target="slide1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jpeg"/><Relationship Id="rId4" Type="http://schemas.openxmlformats.org/officeDocument/2006/relationships/slide" Target="slide2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slide" Target="slide2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png"/><Relationship Id="rId4" Type="http://schemas.openxmlformats.org/officeDocument/2006/relationships/slide" Target="slide2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png"/><Relationship Id="rId4" Type="http://schemas.openxmlformats.org/officeDocument/2006/relationships/slide" Target="slide2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png"/><Relationship Id="rId4" Type="http://schemas.openxmlformats.org/officeDocument/2006/relationships/slide" Target="slide2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7" Type="http://schemas.openxmlformats.org/officeDocument/2006/relationships/image" Target="../media/image28.jpeg"/><Relationship Id="rId2" Type="http://schemas.openxmlformats.org/officeDocument/2006/relationships/slide" Target="slide3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5.xml"/><Relationship Id="rId5" Type="http://schemas.openxmlformats.org/officeDocument/2006/relationships/slide" Target="slide43.xml"/><Relationship Id="rId4" Type="http://schemas.openxmlformats.org/officeDocument/2006/relationships/slide" Target="slide3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7" Type="http://schemas.openxmlformats.org/officeDocument/2006/relationships/image" Target="../media/image29.jpeg"/><Relationship Id="rId2" Type="http://schemas.openxmlformats.org/officeDocument/2006/relationships/slide" Target="slide3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5.xml"/><Relationship Id="rId5" Type="http://schemas.openxmlformats.org/officeDocument/2006/relationships/slide" Target="slide43.xml"/><Relationship Id="rId4" Type="http://schemas.openxmlformats.org/officeDocument/2006/relationships/slide" Target="slide3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slide" Target="slide3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5.xml"/><Relationship Id="rId5" Type="http://schemas.openxmlformats.org/officeDocument/2006/relationships/slide" Target="slide43.xml"/><Relationship Id="rId4" Type="http://schemas.openxmlformats.org/officeDocument/2006/relationships/slide" Target="slide3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oleObject" Target="../embeddings/oleObject2.bin"/><Relationship Id="rId7" Type="http://schemas.openxmlformats.org/officeDocument/2006/relationships/slide" Target="slide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slide" Target="slide4.xml"/><Relationship Id="rId5" Type="http://schemas.openxmlformats.org/officeDocument/2006/relationships/image" Target="../media/image9.emf"/><Relationship Id="rId4" Type="http://schemas.openxmlformats.org/officeDocument/2006/relationships/package" Target="../embeddings/Microsoft_Word___2.docx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7" Type="http://schemas.openxmlformats.org/officeDocument/2006/relationships/image" Target="../media/image30.jpeg"/><Relationship Id="rId2" Type="http://schemas.openxmlformats.org/officeDocument/2006/relationships/slide" Target="slide3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5.xml"/><Relationship Id="rId5" Type="http://schemas.openxmlformats.org/officeDocument/2006/relationships/slide" Target="slide43.xml"/><Relationship Id="rId4" Type="http://schemas.openxmlformats.org/officeDocument/2006/relationships/slide" Target="slide3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slide" Target="slide3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5.xml"/><Relationship Id="rId5" Type="http://schemas.openxmlformats.org/officeDocument/2006/relationships/slide" Target="slide43.xml"/><Relationship Id="rId4" Type="http://schemas.openxmlformats.org/officeDocument/2006/relationships/slide" Target="slide3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7" Type="http://schemas.openxmlformats.org/officeDocument/2006/relationships/image" Target="../media/image31.jpeg"/><Relationship Id="rId2" Type="http://schemas.openxmlformats.org/officeDocument/2006/relationships/slide" Target="slide3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5.xml"/><Relationship Id="rId5" Type="http://schemas.openxmlformats.org/officeDocument/2006/relationships/slide" Target="slide43.xml"/><Relationship Id="rId4" Type="http://schemas.openxmlformats.org/officeDocument/2006/relationships/slide" Target="slide3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slide" Target="slide3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5.xml"/><Relationship Id="rId5" Type="http://schemas.openxmlformats.org/officeDocument/2006/relationships/slide" Target="slide43.xml"/><Relationship Id="rId4" Type="http://schemas.openxmlformats.org/officeDocument/2006/relationships/slide" Target="slide3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slide" Target="slide3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5.xml"/><Relationship Id="rId5" Type="http://schemas.openxmlformats.org/officeDocument/2006/relationships/slide" Target="slide43.xml"/><Relationship Id="rId4" Type="http://schemas.openxmlformats.org/officeDocument/2006/relationships/slide" Target="slide39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7" Type="http://schemas.openxmlformats.org/officeDocument/2006/relationships/image" Target="../media/image32.jpeg"/><Relationship Id="rId2" Type="http://schemas.openxmlformats.org/officeDocument/2006/relationships/slide" Target="slide3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5.xml"/><Relationship Id="rId5" Type="http://schemas.openxmlformats.org/officeDocument/2006/relationships/slide" Target="slide43.xml"/><Relationship Id="rId4" Type="http://schemas.openxmlformats.org/officeDocument/2006/relationships/slide" Target="slide39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slide" Target="slide3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5.xml"/><Relationship Id="rId5" Type="http://schemas.openxmlformats.org/officeDocument/2006/relationships/slide" Target="slide43.xml"/><Relationship Id="rId4" Type="http://schemas.openxmlformats.org/officeDocument/2006/relationships/slide" Target="slide3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.docx"/><Relationship Id="rId5" Type="http://schemas.openxmlformats.org/officeDocument/2006/relationships/oleObject" Target="../embeddings/oleObject3.bin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slide" Target="slide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874708"/>
            <a:ext cx="6203032" cy="576064"/>
          </a:xfrm>
        </p:spPr>
        <p:txBody>
          <a:bodyPr/>
          <a:lstStyle/>
          <a:p>
            <a:r>
              <a:rPr lang="zh-CN" altLang="zh-CN" sz="3200" dirty="0" smtClean="0"/>
              <a:t>第</a:t>
            </a:r>
            <a:r>
              <a:rPr lang="zh-CN" altLang="en-US" sz="3200" dirty="0" smtClean="0"/>
              <a:t>三节</a:t>
            </a:r>
            <a:r>
              <a:rPr lang="zh-CN" altLang="zh-CN" sz="3200" dirty="0"/>
              <a:t>　</a:t>
            </a:r>
            <a:r>
              <a:rPr lang="zh-CN" altLang="zh-CN" sz="3200" b="1" dirty="0"/>
              <a:t>地球的运动</a:t>
            </a:r>
            <a:endParaRPr lang="zh-CN" altLang="zh-CN" sz="3200" dirty="0"/>
          </a:p>
        </p:txBody>
      </p:sp>
    </p:spTree>
    <p:extLst>
      <p:ext uri="{BB962C8B-B14F-4D97-AF65-F5344CB8AC3E}">
        <p14:creationId xmlns:p14="http://schemas.microsoft.com/office/powerpoint/2010/main" val="32205552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弧线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是晨线还是昏线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弧线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弧线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为晨昏线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据东经度数增加方向为地球自转方向知地球呈逆时针方向旋转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可判断弧线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为昏线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弧线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为晨线。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由图可知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晨昏线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与太阳光线有何关系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与赤道有何关系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晨昏线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所在平面与太阳光线垂直。晨昏线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平分赤道。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000" y="2150844"/>
            <a:ext cx="7880424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9080" y="3393440"/>
            <a:ext cx="7893359" cy="1061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4455100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两点的地方时分别为几时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点的地方时为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点为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时。因为赤道上昼夜平分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昼长、夜长分别为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小时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所以赤道上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时日出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时日落。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点位于昏线上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正值日落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点位于晨线上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正值日出。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8000" y="4951344"/>
            <a:ext cx="8127999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2159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484784"/>
            <a:ext cx="8128000" cy="4941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名师精讲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晨昏线的特点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晨昏线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平分地球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是过球心的大圆。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晨昏线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平面与太阳光线垂直。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晨昏线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永远平分赤道。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晨昏线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只有在春秋分时才与经线重合。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晨昏线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在二至日时与极圈相切。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晨昏线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自东向西移动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每小时移动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与地球自转方向相反。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晨线与赤道交点所在经线地方时为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昏线与赤道交点所在经线地方时为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晨昏线上太阳高度同为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但地方时不一定相同。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4923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35666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晨线、昏线的判断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方法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9290463"/>
              </p:ext>
            </p:extLst>
          </p:nvPr>
        </p:nvGraphicFramePr>
        <p:xfrm>
          <a:off x="508000" y="1988840"/>
          <a:ext cx="8128000" cy="35896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文档" r:id="rId7" imgW="3903930" imgH="1723666" progId="Word.Document.12">
                  <p:embed/>
                </p:oleObj>
              </mc:Choice>
              <mc:Fallback>
                <p:oleObj name="文档" r:id="rId7" imgW="3903930" imgH="172366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988840"/>
                        <a:ext cx="8128000" cy="35896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54875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362675"/>
              </p:ext>
            </p:extLst>
          </p:nvPr>
        </p:nvGraphicFramePr>
        <p:xfrm>
          <a:off x="508000" y="1340768"/>
          <a:ext cx="8128000" cy="54054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文档" r:id="rId7" imgW="3895290" imgH="2590620" progId="Word.Document.12">
                  <p:embed/>
                </p:oleObj>
              </mc:Choice>
              <mc:Fallback>
                <p:oleObj name="文档" r:id="rId7" imgW="3895290" imgH="259062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340768"/>
                        <a:ext cx="8128000" cy="54054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25977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67544" y="148478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典例剖析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下列各图中的阴影部分代表黑夜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箭头表示地球自转的方向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其中代表晨线的序号是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W53.eps" descr="id:2147496341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123728" y="2767054"/>
            <a:ext cx="4536504" cy="3285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736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①④⑤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由图中可以看出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顺着地球自转的方向越过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线即进入昼半球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为晨线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顺着地球自转的方向越过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即进入夜半球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为昏线。同理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为晨线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为昏线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为晨线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为昏线。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000" y="3159235"/>
            <a:ext cx="7848872" cy="11822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3688" y="4416309"/>
            <a:ext cx="113200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959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412776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地方时、区时的计算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问题</a:t>
            </a:r>
            <a:r>
              <a:rPr lang="zh-CN" altLang="zh-CN" sz="22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导引</a:t>
            </a:r>
            <a:endParaRPr lang="en-US" altLang="zh-CN" sz="2200" smtClean="0">
              <a:solidFill>
                <a:srgbClr val="000000"/>
              </a:solidFill>
              <a:latin typeface="NEU-BZ-S92"/>
              <a:ea typeface="方正宋黑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NEU-BZ-S92"/>
              <a:ea typeface="方正宋黑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NEU-BZ-S92"/>
              <a:ea typeface="方正宋黑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NEU-BZ-S92"/>
              <a:ea typeface="方正宋黑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NEU-BZ-S92"/>
              <a:ea typeface="方正宋黑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NEU-BZ-S92"/>
              <a:ea typeface="方正宋黑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纪念中国人民抗日战争暨世界反法西斯战争胜利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周年大阅兵在北京举行。北京时间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中国国家领导人发表重要讲话。北京时间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空中护旗方队飞过天安门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架直升机呈现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“70”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让观众眼前一亮。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W54.eps" descr="id:2147496362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121605" y="1804836"/>
            <a:ext cx="4150692" cy="2920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01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844824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架直升机呈现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“70”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字样图案飞越天安门时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(116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地方时大约是多少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经度相差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地方时相差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分钟。北京时间是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的地方时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北京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(116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的地方时比北京时间晚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北京时间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架直升机呈现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“70”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字样时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北京的地方时为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当中国国家领导人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时开始发表重要讲话时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位于美国旧金山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西八区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的华侨同步收看电视直播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当地区时是几时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北京时间是东八区区时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旧金山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西八区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区时比北京时间晚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小时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北京时间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日上午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旧金山区时为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7544" y="3131446"/>
            <a:ext cx="8128000" cy="1161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7544" y="5085184"/>
            <a:ext cx="8128000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283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90938" y="1988840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名师精讲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地方时的计算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根据经度确定两地的东西相对位置关系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此相对位置判定仅用于时间计算中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不用于方向判定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若两地均为东经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经度数值大的在东侧。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若两地均为西经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经度数值大的在西侧。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若两地分别在东、西经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东经在东、西经在西。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求两地的经度差。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两地同在东经或西经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则将两地的经度数相减。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两地分别在东、西经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则将两地的经度数相加。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6301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291038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确定两地的地方时。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经度每隔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地方时相差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经度每隔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地方时相差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代入公式计算。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计算公式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某地地方时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已知地方时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±4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/1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两地经度差。如果所求地方时的某地在已知地点的东边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用加号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在已知地点的西边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用减号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东加西减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4804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874708"/>
            <a:ext cx="6203032" cy="576064"/>
          </a:xfrm>
        </p:spPr>
        <p:txBody>
          <a:bodyPr/>
          <a:lstStyle/>
          <a:p>
            <a:r>
              <a:rPr lang="zh-CN" altLang="zh-CN" sz="3200" dirty="0" smtClean="0"/>
              <a:t>第</a:t>
            </a:r>
            <a:r>
              <a:rPr lang="en-US" altLang="zh-CN" sz="3200" dirty="0" smtClean="0"/>
              <a:t>1</a:t>
            </a:r>
            <a:r>
              <a:rPr lang="zh-CN" altLang="en-US" sz="3200" dirty="0" smtClean="0"/>
              <a:t>课时</a:t>
            </a:r>
            <a:r>
              <a:rPr lang="zh-CN" altLang="zh-CN" sz="3200" dirty="0"/>
              <a:t>　地球的</a:t>
            </a:r>
            <a:r>
              <a:rPr lang="zh-CN" altLang="zh-CN" sz="3200" dirty="0" smtClean="0"/>
              <a:t>自转</a:t>
            </a:r>
            <a:endParaRPr lang="zh-CN" altLang="zh-CN" sz="3200" dirty="0"/>
          </a:p>
        </p:txBody>
      </p:sp>
    </p:spTree>
    <p:extLst>
      <p:ext uri="{BB962C8B-B14F-4D97-AF65-F5344CB8AC3E}">
        <p14:creationId xmlns:p14="http://schemas.microsoft.com/office/powerpoint/2010/main" val="282856786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76448" y="1716948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区时的计算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如果已知该地经度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求时区数。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该地所在时区数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该地经度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÷15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余数处理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若小于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则直接舍去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若大于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7.5,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则结果加上一个时区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求两地的时区差。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若两地均为东时区或均为西时区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则把两地的时区序号相减即得时区差。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4653136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若一地为东时区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另一地为西时区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则把两地的时区序号相加即得时区差。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8134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84774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代入公式计算。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计算公式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某地区时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已知地的区时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两地的时区差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结果大于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说明未知地和已知地为同一天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这个结果就是钟点数。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结果为负数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说明未知地比已知地晚一天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把这个负数加上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即得钟点数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但日期要减一天。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结果大于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说明未知地比已知地早一天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用这个数减去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即得钟点数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但日期要加一天。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3290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504" y="2492896"/>
            <a:ext cx="8856984" cy="2549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843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23528" y="1412776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典例剖析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由中国承办的第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届青年夏季奥林匹克运动会于北京时间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时在南京完美闭幕。结合下图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W55.eps" descr="id:2147496383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899592" y="2923742"/>
            <a:ext cx="7198389" cy="3378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045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届青年夏季奥林匹克运动会闭幕之时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,64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的地方时为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A.27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B.28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C.28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D.29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下列城市能收听、收看到现场直播的时间是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伦敦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日清晨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纽约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日上午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新加坡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日中午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巴西利亚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日下午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5432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,64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的西侧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184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因而其地方时比北京时间晚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184×4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由此可计算出第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届青年夏季奥林匹克运动闭幕时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,64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的地方时。第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从图中可以看出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纽约、新加坡、伦敦、巴西利亚的经度分别约为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:74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104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进而可以分别计算出它们所处的区时。当北京时间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东八区区时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位于中时区的伦敦区时为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位于西五区的纽约区时为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位于东七区的新加坡区时为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位于西三区的巴西利亚区时为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3688" y="5013175"/>
            <a:ext cx="2500159" cy="397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529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95536" y="1267402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究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国际日期变更线及日期范围的确定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问题导引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有一艘客轮从西太平洋向东航行。航行途中海上起了大风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船体剧烈摇晃。这时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一位孕妇耐不住轮船的颠簸而临产。一对孪生姐妹先后降生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后出生的妹妹却比先出生的姐姐大一天。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W56.eps" descr="id:2147496404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051720" y="3391060"/>
            <a:ext cx="4070964" cy="2918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78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为什么后出生的妹妹反而比先出生的姐姐大一天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这对孪生姐妹出生时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客轮自西向东越过日界线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日期减一天。假设姐姐出生时日期是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妹妹在日界线东侧出生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日期为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妹妹反而比姐姐大一天。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6942" y="3140968"/>
            <a:ext cx="8415538" cy="1254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566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68760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名师精讲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国际日期变更线的特征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7677913"/>
              </p:ext>
            </p:extLst>
          </p:nvPr>
        </p:nvGraphicFramePr>
        <p:xfrm>
          <a:off x="508000" y="2182798"/>
          <a:ext cx="8128000" cy="45972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1" name="文档" r:id="rId7" imgW="3895290" imgH="2204049" progId="Word.Document.12">
                  <p:embed/>
                </p:oleObj>
              </mc:Choice>
              <mc:Fallback>
                <p:oleObj name="文档" r:id="rId7" imgW="3895290" imgH="220404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182798"/>
                        <a:ext cx="8128000" cy="45972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53289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地球上日期界线的确定方法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一般情况下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地球的日期界线有两条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一条是国际日界线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它是人为规定的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原则上是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另一条是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所在的经线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在地表的位置是不断变动的。当太阳直射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经线时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,180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经线与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所在的经线重合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此时全球一个日期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太阳直射其他经线时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地球上分属两个日期。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5037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5393428"/>
              </p:ext>
            </p:extLst>
          </p:nvPr>
        </p:nvGraphicFramePr>
        <p:xfrm>
          <a:off x="467544" y="1006356"/>
          <a:ext cx="8128000" cy="58716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文档" r:id="rId4" imgW="3998108" imgH="2888271" progId="Word.Document.12">
                  <p:embed/>
                </p:oleObj>
              </mc:Choice>
              <mc:Fallback>
                <p:oleObj name="文档" r:id="rId4" imgW="3998108" imgH="288827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7544" y="1006356"/>
                        <a:ext cx="8128000" cy="58716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67544" y="1412776"/>
            <a:ext cx="160332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日期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范围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pic>
        <p:nvPicPr>
          <p:cNvPr id="10" name="W58.eps" descr="id:2147496426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187624" y="1940958"/>
            <a:ext cx="5348843" cy="2707863"/>
          </a:xfrm>
          <a:prstGeom prst="rect">
            <a:avLst/>
          </a:prstGeom>
        </p:spPr>
      </p:pic>
      <p:sp>
        <p:nvSpPr>
          <p:cNvPr id="11" name="矩形 10"/>
          <p:cNvSpPr>
            <a:spLocks noChangeAspect="1"/>
          </p:cNvSpPr>
          <p:nvPr/>
        </p:nvSpPr>
        <p:spPr>
          <a:xfrm>
            <a:off x="508000" y="4678405"/>
            <a:ext cx="8128000" cy="169174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新的一天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时所在经线向东到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经线向西到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时所在经线。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旧的一天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经线向东到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时所在经线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时所在经线向西到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经线。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1481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31709" y="1556792"/>
            <a:ext cx="215603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日期的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变换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W59.eps" descr="id:2147496433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482962" y="2408143"/>
            <a:ext cx="3737748" cy="2028359"/>
          </a:xfrm>
          <a:prstGeom prst="rect">
            <a:avLst/>
          </a:prstGeom>
        </p:spPr>
      </p:pic>
      <p:pic>
        <p:nvPicPr>
          <p:cNvPr id="10" name="W60.eps" descr="id:2147496440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4427984" y="2204864"/>
            <a:ext cx="4062950" cy="2060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317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1482103"/>
            <a:ext cx="8128000" cy="4147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200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/>
          <a:srcRect b="42998"/>
          <a:stretch/>
        </p:blipFill>
        <p:spPr>
          <a:xfrm>
            <a:off x="508000" y="2607447"/>
            <a:ext cx="8128000" cy="1897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034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1412776"/>
            <a:ext cx="8128000" cy="4609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624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8655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典例剖析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北京时间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分在尼泊尔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28.2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84.7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发生里氏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级地震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震源深度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千米。据此完成下列各题。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地震发生时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当地区时为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地震发生时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地球上处于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日的范围约占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A.1/2	B.3/4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C.1/4	D.2/3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2188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尼泊尔位于东经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84.7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属于东六区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比北京晚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个小时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因此地震发生时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当地区时为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东十二区为几时就有多少个时区位于新的一天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东十二区为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日的范围约占全球的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3/4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3688" y="4149080"/>
            <a:ext cx="242815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943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/>
          <p:cNvSpPr txBox="1"/>
          <p:nvPr/>
        </p:nvSpPr>
        <p:spPr>
          <a:xfrm>
            <a:off x="5794190" y="836712"/>
            <a:ext cx="2601994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     6-7       8</a:t>
            </a:r>
            <a:endParaRPr lang="zh-CN" altLang="en-US" dirty="0"/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hlinkClick r:id="rId4" action="ppaction://hlinksldjump"/>
          </p:cNvPr>
          <p:cNvSpPr/>
          <p:nvPr/>
        </p:nvSpPr>
        <p:spPr>
          <a:xfrm>
            <a:off x="7005774" y="870315"/>
            <a:ext cx="34748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hlinkClick r:id="rId5" action="ppaction://hlinksldjump"/>
          </p:cNvPr>
          <p:cNvSpPr/>
          <p:nvPr/>
        </p:nvSpPr>
        <p:spPr>
          <a:xfrm>
            <a:off x="7445125" y="888356"/>
            <a:ext cx="499725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hlinkClick r:id="rId6" action="ppaction://hlinksldjump"/>
          </p:cNvPr>
          <p:cNvSpPr/>
          <p:nvPr/>
        </p:nvSpPr>
        <p:spPr>
          <a:xfrm>
            <a:off x="8063889" y="870315"/>
            <a:ext cx="34748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95536" y="1206044"/>
            <a:ext cx="273504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1~2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pic>
        <p:nvPicPr>
          <p:cNvPr id="19" name="W61.eps" descr="id:2147496461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2194516" y="1772816"/>
            <a:ext cx="4033668" cy="4745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/>
          <p:cNvSpPr txBox="1"/>
          <p:nvPr/>
        </p:nvSpPr>
        <p:spPr>
          <a:xfrm>
            <a:off x="5794190" y="836712"/>
            <a:ext cx="2601994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     6-7       8</a:t>
            </a:r>
            <a:endParaRPr lang="zh-CN" altLang="en-US" dirty="0"/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hlinkClick r:id="rId4" action="ppaction://hlinksldjump"/>
          </p:cNvPr>
          <p:cNvSpPr/>
          <p:nvPr/>
        </p:nvSpPr>
        <p:spPr>
          <a:xfrm>
            <a:off x="7005774" y="870315"/>
            <a:ext cx="34748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hlinkClick r:id="rId5" action="ppaction://hlinksldjump"/>
          </p:cNvPr>
          <p:cNvSpPr/>
          <p:nvPr/>
        </p:nvSpPr>
        <p:spPr>
          <a:xfrm>
            <a:off x="7445125" y="888356"/>
            <a:ext cx="499725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hlinkClick r:id="rId6" action="ppaction://hlinksldjump"/>
          </p:cNvPr>
          <p:cNvSpPr/>
          <p:nvPr/>
        </p:nvSpPr>
        <p:spPr>
          <a:xfrm>
            <a:off x="8063889" y="870315"/>
            <a:ext cx="34748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68184" y="1556792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若某人在丁处观察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则此人所见的经纬网为下面的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2" name="W62.eps" descr="id:2147496468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1923153" y="2132856"/>
            <a:ext cx="4810926" cy="4432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843317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/>
          <p:cNvSpPr txBox="1"/>
          <p:nvPr/>
        </p:nvSpPr>
        <p:spPr>
          <a:xfrm>
            <a:off x="5794190" y="836712"/>
            <a:ext cx="2601994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     6-7       8</a:t>
            </a:r>
            <a:endParaRPr lang="zh-CN" altLang="en-US" dirty="0"/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hlinkClick r:id="rId4" action="ppaction://hlinksldjump"/>
          </p:cNvPr>
          <p:cNvSpPr/>
          <p:nvPr/>
        </p:nvSpPr>
        <p:spPr>
          <a:xfrm>
            <a:off x="7005774" y="870315"/>
            <a:ext cx="34748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hlinkClick r:id="rId5" action="ppaction://hlinksldjump"/>
          </p:cNvPr>
          <p:cNvSpPr/>
          <p:nvPr/>
        </p:nvSpPr>
        <p:spPr>
          <a:xfrm>
            <a:off x="7445125" y="888356"/>
            <a:ext cx="499725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hlinkClick r:id="rId6" action="ppaction://hlinksldjump"/>
          </p:cNvPr>
          <p:cNvSpPr/>
          <p:nvPr/>
        </p:nvSpPr>
        <p:spPr>
          <a:xfrm>
            <a:off x="8063889" y="870315"/>
            <a:ext cx="34748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若图中大圆是地球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则甲、乙、丙、丁四人看到的地球自转线速度最快的是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丁处视野中心位于南极上空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从南极上空看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地球自转方向呈顺时针方向。第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地球自转线速度在赤道处最快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甲、乙、丙、丁四点中丙处看到的是赤道。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1032" y="3429000"/>
            <a:ext cx="8712968" cy="11099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8000" y="4623054"/>
            <a:ext cx="1903760" cy="3816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16930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3542575"/>
              </p:ext>
            </p:extLst>
          </p:nvPr>
        </p:nvGraphicFramePr>
        <p:xfrm>
          <a:off x="548456" y="2480291"/>
          <a:ext cx="8128000" cy="10823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文档" r:id="rId4" imgW="3838050" imgH="510846" progId="Word.Document.12">
                  <p:embed/>
                </p:oleObj>
              </mc:Choice>
              <mc:Fallback>
                <p:oleObj name="文档" r:id="rId4" imgW="3838050" imgH="51084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8456" y="2480291"/>
                        <a:ext cx="8128000" cy="10823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86746" y="1340768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一、地球自转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自转轴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地轴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北端始终指向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北极星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附近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17847" y="1857133"/>
            <a:ext cx="549897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03583" y="1805492"/>
            <a:ext cx="84220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54766" y="2583720"/>
            <a:ext cx="8253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654766" y="3104471"/>
            <a:ext cx="8253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704256" y="2551446"/>
            <a:ext cx="21602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704256" y="3072197"/>
            <a:ext cx="21602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W49.eps" descr="id:2147496268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1455519" y="3725250"/>
            <a:ext cx="5938333" cy="2284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3" grpId="0" animBg="1"/>
      <p:bldP spid="12" grpId="0" animBg="1"/>
      <p:bldP spid="1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601994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     6-7       8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7005774" y="870315"/>
            <a:ext cx="34748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445125" y="888356"/>
            <a:ext cx="499725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6" action="ppaction://hlinksldjump"/>
          </p:cNvPr>
          <p:cNvSpPr/>
          <p:nvPr/>
        </p:nvSpPr>
        <p:spPr>
          <a:xfrm>
            <a:off x="8063889" y="870315"/>
            <a:ext cx="34748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95536" y="1484784"/>
            <a:ext cx="273504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3~4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6" name="W63.eps" descr="id:2147496475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1577750" y="2015093"/>
            <a:ext cx="5156329" cy="4067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9649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601994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     6-7       8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7005774" y="870315"/>
            <a:ext cx="34748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445125" y="888356"/>
            <a:ext cx="499725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6" action="ppaction://hlinksldjump"/>
          </p:cNvPr>
          <p:cNvSpPr/>
          <p:nvPr/>
        </p:nvSpPr>
        <p:spPr>
          <a:xfrm>
            <a:off x="8063889" y="870315"/>
            <a:ext cx="34748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位于晨线上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位于昏线上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当地时间为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当地时间为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点的地方时为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根据地球自转的方向以及昼夜的分布状况可以判断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点为晨昏线与赤道的交点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地方时为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点所在的经线与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点所在的经线相差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地方时相差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个小时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点的东边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所以地方时为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15764" y="3573016"/>
            <a:ext cx="8312472" cy="1529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8000" y="5209355"/>
            <a:ext cx="1903760" cy="4047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89171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601994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     6-7       8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7005774" y="870315"/>
            <a:ext cx="347487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445125" y="888356"/>
            <a:ext cx="499725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6" action="ppaction://hlinksldjump"/>
          </p:cNvPr>
          <p:cNvSpPr/>
          <p:nvPr/>
        </p:nvSpPr>
        <p:spPr>
          <a:xfrm>
            <a:off x="8063889" y="870315"/>
            <a:ext cx="34748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06770" y="1340768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下图是某条河的剖面图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因受地转偏向力的影响造成平直河道两岸冲刷与堆积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阴影部分为堆积物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。根据此图判断该河流位于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" name="W64.eps" descr="id:2147496482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1788026" y="2292095"/>
            <a:ext cx="4447431" cy="1376996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467544" y="3694680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赤道上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南半球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北半球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回归线上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读图可知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该河流左岸泥沙堆积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右岸侵蚀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应位于北半球。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7544" y="4577928"/>
            <a:ext cx="7704856" cy="3408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37804" y="4997239"/>
            <a:ext cx="1425884" cy="28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93274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601994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     6-7       8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7005774" y="870315"/>
            <a:ext cx="34748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445125" y="888356"/>
            <a:ext cx="499725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6" action="ppaction://hlinksldjump"/>
          </p:cNvPr>
          <p:cNvSpPr/>
          <p:nvPr/>
        </p:nvSpPr>
        <p:spPr>
          <a:xfrm>
            <a:off x="8063889" y="870315"/>
            <a:ext cx="34748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0:00(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届冬季奥林匹克运动会在俄罗斯联邦索契市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(43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27'00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N,39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57'24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正式开幕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日结束。据此完成第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6~7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索契冬季奥林匹克运动会开幕时当地的区时为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0:00	B.2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0:00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5:00	D.2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19:00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索契冬季奥林匹克运动会开幕时新的一天的地区约占全球面积的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A.0	B.1/3	C.1/2	D.1/6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601994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     6-7       8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7005774" y="870315"/>
            <a:ext cx="34748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445125" y="888356"/>
            <a:ext cx="499725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6" action="ppaction://hlinksldjump"/>
          </p:cNvPr>
          <p:cNvSpPr/>
          <p:nvPr/>
        </p:nvSpPr>
        <p:spPr>
          <a:xfrm>
            <a:off x="8063889" y="870315"/>
            <a:ext cx="34748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已知索契冬季奥林匹克运动会开幕时北京时间为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0:00,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索契市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(43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27'00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N,39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57'24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属于东三区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与北京时间相差五个时区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东加西减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的时间计算方法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此时当地的区时为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19:00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索契冬季奥林匹克运动会开幕时北京时间为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0:00,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则新的一天的范围应该是东八区向东到东十二区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个时区。新的一天的地区约占全球面积的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4/24,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1/6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457200" algn="l"/>
                <a:tab pos="914400" algn="l"/>
                <a:tab pos="1371600" algn="l"/>
                <a:tab pos="182880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8000" y="4797152"/>
            <a:ext cx="2047776" cy="4106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62725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601994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     6-7       8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7005774" y="870315"/>
            <a:ext cx="34748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445125" y="888356"/>
            <a:ext cx="499725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6" action="ppaction://hlinksldjump"/>
          </p:cNvPr>
          <p:cNvSpPr/>
          <p:nvPr/>
        </p:nvSpPr>
        <p:spPr>
          <a:xfrm>
            <a:off x="8063889" y="870315"/>
            <a:ext cx="347487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95536" y="1412776"/>
            <a:ext cx="307648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6" name="W65.eps" descr="id:2147496489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5447256" y="2132856"/>
            <a:ext cx="3359844" cy="3195015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1907625"/>
            <a:ext cx="4712072" cy="374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图中表示的是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半球。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地方时较早的是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地球自转线速度最快的是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北京时间为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北半球上由高纬度向低纬度做水平运动的物体均向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偏移。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46822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601994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     6-7       8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7005774" y="870315"/>
            <a:ext cx="34748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445125" y="888356"/>
            <a:ext cx="499725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6" action="ppaction://hlinksldjump"/>
          </p:cNvPr>
          <p:cNvSpPr/>
          <p:nvPr/>
        </p:nvSpPr>
        <p:spPr>
          <a:xfrm>
            <a:off x="8063889" y="870315"/>
            <a:ext cx="347487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67544" y="1412776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本题考查的知识点综合性较强。第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根据箭头所示地球自转方向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可以判断这是北半球。第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按经度差小于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的方向判断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地在最东面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地方时最早。线速度随纬度增高而降低。第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按东加西减原则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可以较容易推算出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地地方时和北京时间。第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位于北半球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水平运动物体向右偏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因此北半球由高纬度向低纬度运动的物体均向西偏移。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48456" y="3942699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23528" y="3898847"/>
            <a:ext cx="8352928" cy="24275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57026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恒星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以恒星为参照物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时间为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56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是地球自转的真正周期。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太阳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以太阳为参照物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时间为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小时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是昼夜交替的周期。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自转速度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角速度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南北极点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任何地点的自转角速度均约为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线速度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由赤道向两极逐渐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减小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赤道最大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极点为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毛泽东的诗句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坐地日行八万里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是指何处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赤道。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22589" y="2181390"/>
            <a:ext cx="60488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12557" y="2128135"/>
            <a:ext cx="112154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4234" y="2904459"/>
            <a:ext cx="49990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90164" y="2977807"/>
            <a:ext cx="828698" cy="281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23728" y="3793043"/>
            <a:ext cx="1152128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236296" y="3747608"/>
            <a:ext cx="93610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49639" y="4134203"/>
            <a:ext cx="61279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3528" y="4941168"/>
            <a:ext cx="2088232" cy="4045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049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34076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二、地球自转的地理意义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地球自转的意义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W50.eps" descr="id:2147496275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043608" y="2132856"/>
            <a:ext cx="6552728" cy="427879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213915" y="2225879"/>
            <a:ext cx="58372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21477" y="2976997"/>
            <a:ext cx="124288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789030" y="3664803"/>
            <a:ext cx="34744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804823" y="4261493"/>
            <a:ext cx="31585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498365" y="4800493"/>
            <a:ext cx="68002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992218" y="5959332"/>
            <a:ext cx="93079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21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时区和区时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时区划分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国际上规定将全球划分为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个时区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每个时区占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个经度。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以该时区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中央经线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的地方时为整个时区的统一时间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叫作区时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又称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标准时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区时的换算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位于同一时区内的各地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相同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的区时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相邻时区的区时相差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小时。在同一日期内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东早西晚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20072" y="2348880"/>
            <a:ext cx="23839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12360" y="2363079"/>
            <a:ext cx="28803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99792" y="3140968"/>
            <a:ext cx="108012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07595" y="3573016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209314" y="4375862"/>
            <a:ext cx="57606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27990" y="4693901"/>
            <a:ext cx="11967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143552" y="4781451"/>
            <a:ext cx="114852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217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2166535"/>
            <a:ext cx="8128000" cy="8792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日期和国际日期变更线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一条大体沿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180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经线穿行的折线。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090981"/>
              </p:ext>
            </p:extLst>
          </p:nvPr>
        </p:nvGraphicFramePr>
        <p:xfrm>
          <a:off x="548456" y="3034864"/>
          <a:ext cx="8128000" cy="9520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文档" r:id="rId6" imgW="3836183" imgH="449494" progId="Word.Document.12">
                  <p:embed/>
                </p:oleObj>
              </mc:Choice>
              <mc:Fallback>
                <p:oleObj name="文档" r:id="rId6" imgW="3836183" imgH="44949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48456" y="3034864"/>
                        <a:ext cx="8128000" cy="9520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407818" y="4149080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一位同学说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在一天内他能过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个新年。你认为可能吗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可能。由于相邻时区的时间相差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小时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该同学首先在东十二区内过新年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然后每隔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小时就飞往西侧的时区。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50484" y="2606142"/>
            <a:ext cx="51418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04906" y="3131446"/>
            <a:ext cx="55106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60791" y="3594626"/>
            <a:ext cx="73108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1520" y="5074610"/>
            <a:ext cx="8284298" cy="753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264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62880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晨昏线及其判读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问题导引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同一时间里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太阳只能照亮地球表面的一半。向着太阳的半球是昼半球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背着太阳的半球是夜半球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昼夜半球的分界线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叫晨昏线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W51.eps" descr="id:2147496304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092194" y="3573016"/>
            <a:ext cx="4216213" cy="2916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313</TotalTime>
  <Words>2625</Words>
  <Application>Microsoft Office PowerPoint</Application>
  <PresentationFormat>全屏显示(4:3)</PresentationFormat>
  <Paragraphs>267</Paragraphs>
  <Slides>46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9" baseType="lpstr">
      <vt:lpstr>NEU-BZ-S92</vt:lpstr>
      <vt:lpstr>方正书宋_GBK</vt:lpstr>
      <vt:lpstr>方正宋黑_GBK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第三节　地球的运动</vt:lpstr>
      <vt:lpstr>第1课时　地球的自转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地理备课大师【全免费】</dc:title>
  <dc:creator>地理备课大师【全免费】</dc:creator>
  <dc:description>地理备课大师【全免费】</dc:description>
  <cp:lastModifiedBy>dbc</cp:lastModifiedBy>
  <cp:revision>地理备课大师【全免费】</cp:revision>
  <dcterms:created xsi:type="dcterms:W3CDTF">2014-04-23T05:53:17Z</dcterms:created>
  <dcterms:modified xsi:type="dcterms:W3CDTF">2016-04-26T08:39:12Z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地理备课大师【全免费】</vt:lpwstr>
  </property>
</Properties>
</file>