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358" r:id="rId2"/>
    <p:sldId id="264" r:id="rId3"/>
    <p:sldId id="265" r:id="rId4"/>
    <p:sldId id="367" r:id="rId5"/>
    <p:sldId id="368" r:id="rId6"/>
    <p:sldId id="366" r:id="rId7"/>
    <p:sldId id="369" r:id="rId8"/>
    <p:sldId id="370" r:id="rId9"/>
    <p:sldId id="371" r:id="rId10"/>
    <p:sldId id="372" r:id="rId11"/>
    <p:sldId id="275" r:id="rId12"/>
    <p:sldId id="373" r:id="rId13"/>
    <p:sldId id="374" r:id="rId14"/>
    <p:sldId id="375" r:id="rId15"/>
    <p:sldId id="376" r:id="rId16"/>
    <p:sldId id="377" r:id="rId17"/>
    <p:sldId id="379" r:id="rId18"/>
    <p:sldId id="380" r:id="rId19"/>
    <p:sldId id="381" r:id="rId20"/>
    <p:sldId id="382" r:id="rId21"/>
    <p:sldId id="383" r:id="rId22"/>
    <p:sldId id="384" r:id="rId23"/>
    <p:sldId id="361" r:id="rId24"/>
    <p:sldId id="385" r:id="rId25"/>
    <p:sldId id="386" r:id="rId26"/>
    <p:sldId id="387" r:id="rId27"/>
    <p:sldId id="388" r:id="rId28"/>
    <p:sldId id="389" r:id="rId29"/>
    <p:sldId id="390" r:id="rId30"/>
    <p:sldId id="391" r:id="rId31"/>
    <p:sldId id="392" r:id="rId32"/>
    <p:sldId id="393" r:id="rId33"/>
    <p:sldId id="394" r:id="rId34"/>
    <p:sldId id="362" r:id="rId35"/>
    <p:sldId id="395" r:id="rId36"/>
    <p:sldId id="396" r:id="rId37"/>
    <p:sldId id="397" r:id="rId38"/>
    <p:sldId id="398" r:id="rId39"/>
    <p:sldId id="399" r:id="rId40"/>
    <p:sldId id="400" r:id="rId41"/>
    <p:sldId id="401" r:id="rId42"/>
    <p:sldId id="413" r:id="rId43"/>
    <p:sldId id="402" r:id="rId44"/>
    <p:sldId id="403" r:id="rId45"/>
    <p:sldId id="404" r:id="rId46"/>
    <p:sldId id="405" r:id="rId47"/>
    <p:sldId id="406" r:id="rId48"/>
    <p:sldId id="407" r:id="rId49"/>
    <p:sldId id="270" r:id="rId50"/>
    <p:sldId id="409" r:id="rId51"/>
    <p:sldId id="277" r:id="rId52"/>
    <p:sldId id="410" r:id="rId53"/>
    <p:sldId id="310" r:id="rId54"/>
    <p:sldId id="311" r:id="rId55"/>
    <p:sldId id="411" r:id="rId56"/>
    <p:sldId id="412" r:id="rId5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444" y="102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831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9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slide" Target="../slides/slide4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9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slide" Target="../slides/slide4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</a:t>
            </a:r>
            <a:r>
              <a:rPr lang="en-US" altLang="zh-CN" sz="1400" smtClean="0"/>
              <a:t>2</a:t>
            </a:r>
            <a:r>
              <a:rPr lang="zh-CN" altLang="en-US" sz="1400" smtClean="0"/>
              <a:t>课时　地球的公转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slide" Target="slide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slide" Target="slide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34.xml"/><Relationship Id="rId4" Type="http://schemas.openxmlformats.org/officeDocument/2006/relationships/slide" Target="slide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34.xml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slide" Target="slide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slide" Target="slide3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3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slide" Target="slide3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slide" Target="slide3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34.xml"/><Relationship Id="rId4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34.xml"/><Relationship Id="rId4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slide" Target="slide34.xml"/><Relationship Id="rId4" Type="http://schemas.openxmlformats.org/officeDocument/2006/relationships/slide" Target="slide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slide" Target="slide34.xml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slide" Target="slide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slide" Target="slide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slide" Target="slide3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slide" Target="slide3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slide" Target="slide3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slide" Target="slide3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slide" Target="slide3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slide" Target="slide34.xml"/><Relationship Id="rId4" Type="http://schemas.openxmlformats.org/officeDocument/2006/relationships/slide" Target="slide2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slide" Target="slide54.xml"/><Relationship Id="rId4" Type="http://schemas.openxmlformats.org/officeDocument/2006/relationships/slide" Target="slide5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4.xml"/><Relationship Id="rId4" Type="http://schemas.openxmlformats.org/officeDocument/2006/relationships/slide" Target="slide5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slide" Target="slide49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54.xml"/><Relationship Id="rId5" Type="http://schemas.openxmlformats.org/officeDocument/2006/relationships/slide" Target="slide53.xml"/><Relationship Id="rId4" Type="http://schemas.openxmlformats.org/officeDocument/2006/relationships/slide" Target="slide5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4.xml"/><Relationship Id="rId4" Type="http://schemas.openxmlformats.org/officeDocument/2006/relationships/slide" Target="slide5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4.xml"/><Relationship Id="rId4" Type="http://schemas.openxmlformats.org/officeDocument/2006/relationships/slide" Target="sl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4.xml"/><Relationship Id="rId5" Type="http://schemas.openxmlformats.org/officeDocument/2006/relationships/slide" Target="slide53.xml"/><Relationship Id="rId4" Type="http://schemas.openxmlformats.org/officeDocument/2006/relationships/slide" Target="slide51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3" Type="http://schemas.openxmlformats.org/officeDocument/2006/relationships/package" Target="../embeddings/Microsoft_Word___11.docx"/><Relationship Id="rId7" Type="http://schemas.openxmlformats.org/officeDocument/2006/relationships/slide" Target="slide5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51.xml"/><Relationship Id="rId5" Type="http://schemas.openxmlformats.org/officeDocument/2006/relationships/slide" Target="slide49.xml"/><Relationship Id="rId4" Type="http://schemas.openxmlformats.org/officeDocument/2006/relationships/image" Target="../media/image38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slide" Target="slide54.xml"/><Relationship Id="rId4" Type="http://schemas.openxmlformats.org/officeDocument/2006/relationships/slide" Target="slide5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smtClean="0"/>
              <a:t>第</a:t>
            </a:r>
            <a:r>
              <a:rPr lang="en-US" altLang="zh-CN" sz="3200" smtClean="0"/>
              <a:t>2</a:t>
            </a:r>
            <a:r>
              <a:rPr lang="zh-CN" altLang="en-US" sz="3200" smtClean="0"/>
              <a:t>课时</a:t>
            </a:r>
            <a:r>
              <a:rPr lang="zh-CN" altLang="zh-CN" sz="3200" dirty="0"/>
              <a:t>　</a:t>
            </a:r>
            <a:r>
              <a:rPr lang="zh-CN" altLang="en-US" sz="3200"/>
              <a:t>地球</a:t>
            </a:r>
            <a:r>
              <a:rPr lang="zh-CN" altLang="en-US" sz="3200" smtClean="0"/>
              <a:t>的公转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52909" y="1340768"/>
            <a:ext cx="1885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五带的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划分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80.eps" descr="id:214749665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115616" y="2132856"/>
            <a:ext cx="6255585" cy="415893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34572" y="2483374"/>
            <a:ext cx="29157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09108" y="2206045"/>
            <a:ext cx="722938" cy="226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53765" y="2898549"/>
            <a:ext cx="737469" cy="2577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71181" y="3970610"/>
            <a:ext cx="279529" cy="257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3765" y="5165952"/>
            <a:ext cx="737469" cy="2577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35976" y="5517232"/>
            <a:ext cx="296439" cy="329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49052" y="5969404"/>
            <a:ext cx="473964" cy="218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04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4847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地球的公转及太阳直射点的移动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从北极上空俯视的地球公转示意图。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81.eps" descr="id:214749668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595306" y="2757055"/>
            <a:ext cx="5267307" cy="273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70857" y="148478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太阳直射点在地球表面移动示意图。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82.eps" descr="id:214749669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83891" y="2492896"/>
            <a:ext cx="7301932" cy="325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36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5679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材料一中地球由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所示的位置公转至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所示的位置的过程中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地球公转速度有何变化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先变快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后变慢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再变快。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点运行至近日点的过程中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公转速度逐渐变快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近日点时最快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由近日点运行到远日点的过程中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速度逐渐变慢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远日点最慢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由远日点运行至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速度逐渐加快。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四点表示二分、二至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其各自表示的是哪个节气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为春分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为夏至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为冬至。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太阳直射点在地球表面哪个范围之间来回移动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太阳直射点在南、北回归线之间来回移动。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2780927"/>
            <a:ext cx="8352928" cy="1674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4352" y="5279168"/>
            <a:ext cx="5379815" cy="38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0220" y="6058204"/>
            <a:ext cx="6402059" cy="42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2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从夏至日到冬至日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太阳直射点向哪个方向移动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从夏至日到冬至日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太阳直射点向南移动。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日太阳直射点向北移动。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3579528"/>
            <a:ext cx="8439647" cy="136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93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679544"/>
              </p:ext>
            </p:extLst>
          </p:nvPr>
        </p:nvGraphicFramePr>
        <p:xfrm>
          <a:off x="508000" y="1569376"/>
          <a:ext cx="8128000" cy="3973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文档" r:id="rId6" imgW="3909330" imgH="1911829" progId="Word.Document.12">
                  <p:embed/>
                </p:oleObj>
              </mc:Choice>
              <mc:Fallback>
                <p:oleObj name="文档" r:id="rId6" imgW="3909330" imgH="19118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569376"/>
                        <a:ext cx="8128000" cy="3973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984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107627"/>
              </p:ext>
            </p:extLst>
          </p:nvPr>
        </p:nvGraphicFramePr>
        <p:xfrm>
          <a:off x="508000" y="1628800"/>
          <a:ext cx="8128000" cy="408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文档" r:id="rId6" imgW="3909330" imgH="1965205" progId="Word.Document.12">
                  <p:embed/>
                </p:oleObj>
              </mc:Choice>
              <mc:Fallback>
                <p:oleObj name="文档" r:id="rId6" imgW="3909330" imgH="19652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28800"/>
                        <a:ext cx="8128000" cy="408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677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3528" y="1556792"/>
            <a:ext cx="329609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太阳直射点的回归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86.eps" descr="id:214749672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043608" y="2204864"/>
            <a:ext cx="6255596" cy="29419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15816" y="5296308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太阳直射点的移动过程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85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W87.eps" descr="id:214749672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547664" y="1772816"/>
            <a:ext cx="5654345" cy="351716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27313" y="540731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太阳直射点的移动示意图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501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950079"/>
              </p:ext>
            </p:extLst>
          </p:nvPr>
        </p:nvGraphicFramePr>
        <p:xfrm>
          <a:off x="508000" y="2457086"/>
          <a:ext cx="8128000" cy="2197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文档" r:id="rId6" imgW="3909330" imgH="1057005" progId="Word.Document.12">
                  <p:embed/>
                </p:oleObj>
              </mc:Choice>
              <mc:Fallback>
                <p:oleObj name="文档" r:id="rId6" imgW="3909330" imgH="10570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457086"/>
                        <a:ext cx="8128000" cy="2197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238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427550"/>
              </p:ext>
            </p:extLst>
          </p:nvPr>
        </p:nvGraphicFramePr>
        <p:xfrm>
          <a:off x="467544" y="1844824"/>
          <a:ext cx="8128000" cy="4125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3" imgW="3998108" imgH="2029197" progId="Word.Document.12">
                  <p:embed/>
                </p:oleObj>
              </mc:Choice>
              <mc:Fallback>
                <p:oleObj name="文档" r:id="rId3" imgW="3998108" imgH="20291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1844824"/>
                        <a:ext cx="8128000" cy="41253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95198" y="148478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读地球公转示意图和太阳直射点移动示意图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88.eps" descr="id:214749675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11560" y="2924944"/>
            <a:ext cx="7488832" cy="320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05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与乙图中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的对应关系应为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地球位于甲图中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位置时最接近近日点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位置公转到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太阳直射点移动的方向为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纬度变化的范围是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乙图中太阳直射点由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B→C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发生的地理现象有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日地距离逐渐缩短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阳光直射琼州海峡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长城内外千里冰封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太行山区层林尽染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22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2307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甲图为地球公转示意图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依据地轴倾向可知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为北半球冬至日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为北半球夏至日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依据公转方向可推知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为北半球春分日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为北半球秋分日。乙图为太阳直射点移动示意图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为北半球春分日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为北半球夏至日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为北半球秋分日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为北半球冬至日。第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近日点为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此时太阳直射南回归线。第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由北半球春分日至夏至日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太阳直射点由赤道向北移动到北回归线。第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B→C,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即北半球夏至日至秋分日期间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日地距离先变远后变近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太阳直射点位于北回归线与赤道之间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长城内外未冰封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太行山区林木尚未发黄枯落。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　南回归线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向北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~23.5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5157192"/>
            <a:ext cx="4680520" cy="1700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08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12776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正午太阳高度的变化规律及应用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下图为二分二至日全球的正午太阳高度随纬度分布图。</a:t>
            </a:r>
            <a:endParaRPr lang="zh-CN" altLang="en-US" sz="2200" dirty="0"/>
          </a:p>
        </p:txBody>
      </p:sp>
      <p:pic>
        <p:nvPicPr>
          <p:cNvPr id="6" name="W89.eps" descr="id:214749677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573467" y="2666988"/>
            <a:ext cx="5838311" cy="371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同一纬线上的各点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正午太阳高度是否相同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太阳直射的纬线上正午太阳高度是多少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地球上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同一纬线上各点正午太阳高度相同。太阳直射的纬线正午太阳高度为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正午太阳高度的变化有何规律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二分二至日全球的正午太阳高度随纬度分布有何规律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同一时刻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正午太阳高度由太阳直射点向南北两侧递减。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春秋分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由赤道向南北两侧递减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夏至日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由北回归线向南北两侧递减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由南回归线向南北两侧递减。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298" y="2708920"/>
            <a:ext cx="8356173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298" y="4428431"/>
            <a:ext cx="8171702" cy="1592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15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夏至日时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北半球各地正午太阳高度都达到了一年中的最大值吗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不是。夏至日时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北回归线及其以北地区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正午太阳高度达到一年中的最大值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赤道与北回归线之间的地区有太阳直射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直射时正午太阳高度最大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而非在夏至日时。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426894"/>
            <a:ext cx="8064896" cy="1298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11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96821" y="15567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正午太阳高度的变化规律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正午太阳高度的纬度变化。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849809"/>
              </p:ext>
            </p:extLst>
          </p:nvPr>
        </p:nvGraphicFramePr>
        <p:xfrm>
          <a:off x="522784" y="2944274"/>
          <a:ext cx="8128000" cy="3913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文档" r:id="rId6" imgW="3907430" imgH="1881763" progId="Word.Document.12">
                  <p:embed/>
                </p:oleObj>
              </mc:Choice>
              <mc:Fallback>
                <p:oleObj name="文档" r:id="rId6" imgW="3907430" imgH="18817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2784" y="2944274"/>
                        <a:ext cx="8128000" cy="3913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086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728770"/>
              </p:ext>
            </p:extLst>
          </p:nvPr>
        </p:nvGraphicFramePr>
        <p:xfrm>
          <a:off x="611560" y="1340768"/>
          <a:ext cx="7839677" cy="5896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文档" r:id="rId6" imgW="3907430" imgH="2937895" progId="Word.Document.12">
                  <p:embed/>
                </p:oleObj>
              </mc:Choice>
              <mc:Fallback>
                <p:oleObj name="文档" r:id="rId6" imgW="3907430" imgH="29378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1560" y="1340768"/>
                        <a:ext cx="7839677" cy="58964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827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955576"/>
              </p:ext>
            </p:extLst>
          </p:nvPr>
        </p:nvGraphicFramePr>
        <p:xfrm>
          <a:off x="467544" y="1378782"/>
          <a:ext cx="8128000" cy="5479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文档" r:id="rId6" imgW="3907430" imgH="2634397" progId="Word.Document.12">
                  <p:embed/>
                </p:oleObj>
              </mc:Choice>
              <mc:Fallback>
                <p:oleObj name="文档" r:id="rId6" imgW="3907430" imgH="26343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1378782"/>
                        <a:ext cx="8128000" cy="54792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643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189403"/>
              </p:ext>
            </p:extLst>
          </p:nvPr>
        </p:nvGraphicFramePr>
        <p:xfrm>
          <a:off x="488571" y="1603367"/>
          <a:ext cx="8128000" cy="5254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文档" r:id="rId6" imgW="3907430" imgH="2525080" progId="Word.Document.12">
                  <p:embed/>
                </p:oleObj>
              </mc:Choice>
              <mc:Fallback>
                <p:oleObj name="文档" r:id="rId6" imgW="3907430" imgH="25250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8571" y="1603367"/>
                        <a:ext cx="8128000" cy="52546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729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37456" y="119675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一、地球公转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地球绕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近似正圆的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椭圆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太阳位于其中一个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焦点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自西向东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随公转位置而变化。如下图所示。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77.eps" descr="id:214749663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02647" y="3645024"/>
            <a:ext cx="5946221" cy="270574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23231" y="1700808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73128" y="2090671"/>
            <a:ext cx="574736" cy="258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1528" y="2090671"/>
            <a:ext cx="61665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3648" y="2479985"/>
            <a:ext cx="1080120" cy="28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35495" y="4687055"/>
            <a:ext cx="125368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73128" y="5198821"/>
            <a:ext cx="201906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20272" y="4697216"/>
            <a:ext cx="125368" cy="2032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02812" y="5230918"/>
            <a:ext cx="222097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正午太阳高度的计算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H=90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是指正午太阳高度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纬度差指所求地点的纬度与太阳直射点的纬度的差值。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纬度差的求法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若两地同在北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两地纬度差为大数减去小数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若两地分别属于南北不同半球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两地纬度差为两地的纬度之和。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56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51520" y="155679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读某地正午太阳高度年变化折线图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95.eps" descr="id:214749681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043608" y="2564904"/>
            <a:ext cx="6047319" cy="237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根据该地正午太阳高度年变化规律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判断该地点可能位于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北温带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南温带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~23.5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D. 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~23.5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处所表示的这一天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黑夜最短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正午旗杆的影子最短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气温最高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受太阳活动影响强烈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5050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C→D→E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这段时间内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太阳直射点的移动方向为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一直向北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一直向南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先向南再向北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先向北再向南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95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8884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该地有两日正午太阳高度达到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说明有两次太阳直射。根据正午太阳高度变化规律可以判定该地位于赤道至南回归线之间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所以应该位于南半球热带地区。第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处所示太阳直射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正午旗杆的影子最短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无影子。第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由图中可看出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所示日期为冬至日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根据太阳直射点的回归运动规律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,C→D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太阳直射点向南运动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,D→E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太阳直射点向北运动。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0307" y="4452342"/>
            <a:ext cx="2942162" cy="555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49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36510" y="14127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昼夜长短的变化与计算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下图为北半球二分二至日全球的昼夜分布图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阴影部分表示黑夜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96.eps" descr="id:214749683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55576" y="3091312"/>
            <a:ext cx="7253797" cy="322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分析夏至、冬至、春秋分三图中太阳直射哪条纬线。全球昼长的纬度分布有什么规律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夏至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太阳直射北回归线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北半球各纬度的昼长达到一年中最大值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越往北昼越长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北极圈及以北地区出现极昼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南极圈及以南地区出现极夜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冬至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太阳直射南回归线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南半球各纬度的昼长达到一年中最大值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越往南昼越长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南极圈及以南地区出现极昼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北极圈及其以北地区出现极夜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春分、秋分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全球昼夜平分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无极昼极夜现象。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680" y="2924944"/>
            <a:ext cx="8116783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49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太阳直射点与所在半球的昼夜长短有什么关系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太阳直射点所在的半球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其昼长大于夜长。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一年中全球昼夜等长的地区在哪里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赤道。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1602" y="3212976"/>
            <a:ext cx="62626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4353" y="4012163"/>
            <a:ext cx="1943552" cy="496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21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昼夜长短的变化规律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以北半球为例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97.eps" descr="id:214749685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55576" y="2496699"/>
            <a:ext cx="7512269" cy="393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66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昼夜长短的潜在规律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太阳直射点与昼夜长短变化的关系。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太阳直射点所在的半球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昼长夜短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昼越长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极圈内出现极昼现象。另一半球的昼夜长短情况与之相反。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太阳直射点的纬度越高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即越接近夏至日或冬至日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地球上各地昼夜相差越大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出现极昼、极夜的范围越大。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太阳直射点向哪个方向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北方、南方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哪个半球昼变长、夜变短。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纬度与昼夜长短变化的关系。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昼夜长短变化的幅度越大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全年昼夜长短无变化。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纬度数相同的南北半球的两条纬线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昼夜长短是互补关系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的昼长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的夜长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昼夜等长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有两种情况。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无论时间怎么变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全年昼夜等长。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无论地方怎么变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春秋分日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全球各地昼夜等长。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21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268760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黄赤交角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地球的赤道面与黄道面之间的夹角叫黄赤交角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其构成如下图。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78.eps" descr="id:214749664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059071" y="2119699"/>
            <a:ext cx="6944945" cy="435725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60505" y="3140968"/>
            <a:ext cx="7200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1296" y="5013176"/>
            <a:ext cx="7200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40424" y="1974743"/>
            <a:ext cx="1090871" cy="442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33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628800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极圈内的极昼、极夜情况。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从空间分布来看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极圈内纬度越高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极昼和极夜的天数越多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极点半年极昼、半年极夜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极圈一天极昼、一天极夜。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从时间变化来看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越靠近春分和秋分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极昼和极夜的范围越小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越靠近夏至和冬至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极昼和极夜的范围越大。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的起始纬度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44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W98.eps" descr="id:214749685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411760" y="3755181"/>
            <a:ext cx="3507186" cy="857188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251520" y="461236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昼长时数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=(12-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日出时间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)×2=(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日落时间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-12)×2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夜长时数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日出时间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×2=(24-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日落时间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)×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2644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昼夜长短的计算方法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根据昼弧或夜弧的长度进行计算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长时数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弧度数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/15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根据日出或日落时间进行计算。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地方时正午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时把一天的白昼平分成相等的两份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37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07668"/>
            <a:ext cx="8128000" cy="20966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根据分布特点进行计算。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同纬度各地的昼长相等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夜长相等。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南北半球纬度数相同的地区昼夜长短对称分布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即北半球各地的昼长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与南半球同纬度地区的夜长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相等。例如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的昼长等于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的夜长。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06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1844824"/>
            <a:ext cx="7903937" cy="410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8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1916832"/>
            <a:ext cx="8812195" cy="355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83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2040226"/>
            <a:ext cx="9137037" cy="364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27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7551" y="162880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下图是一位驴友在别德马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30'S,64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拍摄的景观图片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据此完成下列各题。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W99.eps" descr="id:214749687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187624" y="3140968"/>
            <a:ext cx="6148621" cy="335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04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11560" y="2348880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图片拍摄日期最有可能是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北京的昼长大约是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D.14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6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561464"/>
              </p:ext>
            </p:extLst>
          </p:nvPr>
        </p:nvGraphicFramePr>
        <p:xfrm>
          <a:off x="251520" y="1414534"/>
          <a:ext cx="8128000" cy="2543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文档" r:id="rId6" imgW="3836183" imgH="1200330" progId="Word.Document.12">
                  <p:embed/>
                </p:oleObj>
              </mc:Choice>
              <mc:Fallback>
                <p:oleObj name="文档" r:id="rId6" imgW="3836183" imgH="12003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1520" y="1414534"/>
                        <a:ext cx="8128000" cy="25433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23528" y="395789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调动和运用知识解题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掌握北京时间就是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的地方时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北京纬度约为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会进行时间计算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的最大昼长约为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最短夜长约为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日出地方时应在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而日落地方时应在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明确同一日期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南、北纬度数相同的两地昼长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之和等于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254" y="6021288"/>
            <a:ext cx="2776601" cy="479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39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27507" y="1556792"/>
            <a:ext cx="442781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读地球公转示意图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W101.eps" descr="id:214749689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612456" y="2553988"/>
            <a:ext cx="3853327" cy="2449423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48456" y="205539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当地球运行至图中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北半球的节气为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当地球公转至远日点时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地球公转的角速度最慢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地球自转的线速度最快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地球公转的线速度最快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地球自转的角速度最慢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06995"/>
            <a:ext cx="8128000" cy="20980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黄赤交角的大小和回归线、极圈度数有什么关系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若黄赤交角变为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。那么回归线、极圈的度数将怎样变化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回归线的度数与黄赤交角大小相等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极圈度数与黄赤交角的度数和为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。若黄赤交角变为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则回归线度数变为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极圈度数变为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022" y="3356992"/>
            <a:ext cx="8203796" cy="2095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83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在地球公转轨道上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近日点是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远日点是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点向东接近远日点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节气应为夏至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地球公转至远日点时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地球公转的角速度和线速度均最慢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地球自转速度与所处公转轨道的位置无关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9474" y="4221088"/>
            <a:ext cx="2138310" cy="377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37209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825854"/>
              </p:ext>
            </p:extLst>
          </p:nvPr>
        </p:nvGraphicFramePr>
        <p:xfrm>
          <a:off x="508000" y="1484784"/>
          <a:ext cx="8128000" cy="259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文档" r:id="rId7" imgW="3893397" imgH="1241324" progId="Word.Document.12">
                  <p:embed/>
                </p:oleObj>
              </mc:Choice>
              <mc:Fallback>
                <p:oleObj name="文档" r:id="rId7" imgW="3893397" imgH="12413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259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508000" y="366147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四地中属于南半球的是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造成四地白昼时间差异的主要因素是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黄赤交角的存在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地方时的不同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2276872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日是冬至日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太阳直射南回归线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南半球各地昼长夜短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即昼长超过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北半球各地昼长均小于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地球公转运动所产生的地理现象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主要有各地正午太阳高度的变化、昼夜长短变化和四季变化。地球公转运动产生的地理现象主要是由地球公转时地轴始终倾斜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并与公转轨道平面成一夹角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与黄赤交角互余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同时地轴倾斜方向始终不变所致。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4725145"/>
            <a:ext cx="82000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05739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67544" y="125768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日是春分节气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这一天又恰巧是农历二月初二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龙抬头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春分日时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北京市的正午太阳高度为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B.50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D.70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春分日时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广州、北京、哈尔滨的正午太阳高度按由大到小的排序正确的是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广州、哈尔滨、北京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哈尔滨、北京、广州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广州、北京、哈尔滨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北京、哈尔滨、广州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春分日时太阳直射赤道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因此北京的正午太阳高度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-(40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)=50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春分日太阳直射赤道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离赤道越近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正午太阳高度越大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因此正午太阳高度最大的是广州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其次是北京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哈尔滨最小。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4581128"/>
            <a:ext cx="827201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7544" y="6163074"/>
            <a:ext cx="208823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83568" y="1340768"/>
            <a:ext cx="30764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W102.eps" descr="id:214749690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331640" y="1867207"/>
            <a:ext cx="5475714" cy="252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488261"/>
              </p:ext>
            </p:extLst>
          </p:nvPr>
        </p:nvGraphicFramePr>
        <p:xfrm>
          <a:off x="395536" y="1916832"/>
          <a:ext cx="8128000" cy="396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3838050" imgH="187085" progId="Word.Document.12">
                  <p:embed/>
                </p:oleObj>
              </mc:Choice>
              <mc:Fallback>
                <p:oleObj name="文档" r:id="rId3" imgW="3838050" imgH="1870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1916832"/>
                        <a:ext cx="8128000" cy="396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7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69641"/>
            <a:ext cx="8128000" cy="33727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甲图中阴影部分表示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黑夜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晨昏线的一段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请将其转绘到乙图中。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太阳直射点的坐标是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按甲图时刻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点的正午人影朝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点的昼长为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点的正午太阳高度是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点的日出时间是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此时地球公转位置位于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点附近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公转速度较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北京时间为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与北京属于同一日期的范围共跨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个时区。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24827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484784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及其以北有极昼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,135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为夜半球中央经线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此时太阳直射点位于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(23.5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。由乙图中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两点的纬度可知正午太阳高度及所在方位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点位于北极圈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此时昼长为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点位于赤道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昼夜等分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日出地方时为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时。由甲图中光照情况可知此时北半球为夏季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地球位于远日点附近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的时间可推算北京时间。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见下图</a:t>
            </a:r>
            <a:endParaRPr lang="zh-CN" altLang="en-US" sz="2200" dirty="0"/>
          </a:p>
        </p:txBody>
      </p:sp>
      <p:pic>
        <p:nvPicPr>
          <p:cNvPr id="8" name="W103.eps" descr="id:214749691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374446" y="3906324"/>
            <a:ext cx="3157994" cy="247500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899592" y="43884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(2)(23.5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远日　慢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9552" y="3887102"/>
            <a:ext cx="8128000" cy="2494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8565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847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二、地球公转的地理意义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太阳直射点的南北移动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由于黄赤交角的存在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太阳光线直射点在南北回归线之间运动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在图中填注节气名称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79.eps" descr="id:214749664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79012" y="3452716"/>
            <a:ext cx="7705063" cy="300256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39752" y="5271836"/>
            <a:ext cx="720080" cy="37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55776" y="3443499"/>
            <a:ext cx="720080" cy="37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27984" y="4242604"/>
            <a:ext cx="720080" cy="37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76056" y="6023674"/>
            <a:ext cx="720080" cy="37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昼夜长短的变化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北半球昼长夜短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昼越长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夜越短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北极圈内出现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极昼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南半球则昼短夜长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昼越短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夜越长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南极圈内出现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极夜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赤道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昼夜基本上没有什么变化。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日开学到本年末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你所在的城市是否经过二分二至中的某些节气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其昼夜长短情况如何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经过二分二至中的秋分和冬至。秋分日昼长等于夜长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冬至日是一年中昼最短、夜最长的一天。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92511" y="2581816"/>
            <a:ext cx="549139" cy="28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54350" y="2984041"/>
            <a:ext cx="551932" cy="28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9486" y="3341945"/>
            <a:ext cx="499217" cy="33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1448" y="4581128"/>
            <a:ext cx="802099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0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0425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正午太阳高度的变化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太阳相对于地平面的高度角叫太阳高度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太阳高度的最大值为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。各地太阳高度在地方时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称为正午太阳高度。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正午太阳高度在太阳光直射的纬线上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向南、北两侧逐渐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降低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1155350" y="3426895"/>
            <a:ext cx="574736" cy="258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88024" y="3409511"/>
            <a:ext cx="574736" cy="258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8224" y="3761928"/>
            <a:ext cx="574736" cy="312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3151" y="4221088"/>
            <a:ext cx="574736" cy="258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3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四季的更替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一年中昼夜长短和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正午太阳高度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的季节变化。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夏季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是一年中白昼较长、正午太阳高度较大的季节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冬季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是一年中白昼较短、正午太阳高度较小的季节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春秋两季是冬夏两季的过渡季节。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全球哪些纬度地区会有明显的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哪些地区没有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中纬度地区有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低纬度和高纬度地区没有。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1920" y="2522170"/>
            <a:ext cx="1656184" cy="343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3351" y="2996952"/>
            <a:ext cx="574736" cy="258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4288" y="2996951"/>
            <a:ext cx="574736" cy="258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544" y="5013176"/>
            <a:ext cx="6048672" cy="397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2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410</TotalTime>
  <Words>3041</Words>
  <Application>Microsoft Office PowerPoint</Application>
  <PresentationFormat>全屏显示(4:3)</PresentationFormat>
  <Paragraphs>310</Paragraphs>
  <Slides>56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70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第2课时　地球的公转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2016-04-26T08:48:42Z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