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58" r:id="rId2"/>
    <p:sldId id="264" r:id="rId3"/>
    <p:sldId id="265" r:id="rId4"/>
    <p:sldId id="366" r:id="rId5"/>
    <p:sldId id="370" r:id="rId6"/>
    <p:sldId id="372" r:id="rId7"/>
    <p:sldId id="373" r:id="rId8"/>
    <p:sldId id="374" r:id="rId9"/>
    <p:sldId id="375" r:id="rId10"/>
    <p:sldId id="368" r:id="rId11"/>
    <p:sldId id="275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61" r:id="rId20"/>
    <p:sldId id="384" r:id="rId21"/>
    <p:sldId id="385" r:id="rId22"/>
    <p:sldId id="386" r:id="rId23"/>
    <p:sldId id="387" r:id="rId24"/>
    <p:sldId id="388" r:id="rId25"/>
    <p:sldId id="390" r:id="rId26"/>
    <p:sldId id="391" r:id="rId27"/>
    <p:sldId id="392" r:id="rId28"/>
    <p:sldId id="393" r:id="rId29"/>
    <p:sldId id="394" r:id="rId30"/>
    <p:sldId id="362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270" r:id="rId40"/>
    <p:sldId id="403" r:id="rId41"/>
    <p:sldId id="404" r:id="rId42"/>
    <p:sldId id="277" r:id="rId43"/>
    <p:sldId id="405" r:id="rId44"/>
    <p:sldId id="310" r:id="rId45"/>
    <p:sldId id="406" r:id="rId46"/>
    <p:sldId id="311" r:id="rId47"/>
    <p:sldId id="407" r:id="rId48"/>
    <p:sldId id="408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978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C5C579-5EAB-4D4D-A688-CF27E536ED0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0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9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1.xml"/><Relationship Id="rId4" Type="http://schemas.openxmlformats.org/officeDocument/2006/relationships/slide" Target="../slides/slide3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地球表面形态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slide" Target="slide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slide" Target="slide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slide" Target="slide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2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Word___13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15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16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Word___17.docx"/><Relationship Id="rId5" Type="http://schemas.openxmlformats.org/officeDocument/2006/relationships/slide" Target="slide30.xml"/><Relationship Id="rId4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slide" Target="slide3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8.xml"/><Relationship Id="rId5" Type="http://schemas.openxmlformats.org/officeDocument/2006/relationships/image" Target="../media/image10.jpeg"/><Relationship Id="rId4" Type="http://schemas.openxmlformats.org/officeDocument/2006/relationships/slide" Target="slide1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slide" Target="slide39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46.xml"/><Relationship Id="rId5" Type="http://schemas.openxmlformats.org/officeDocument/2006/relationships/slide" Target="slide44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6.xml"/><Relationship Id="rId4" Type="http://schemas.openxmlformats.org/officeDocument/2006/relationships/slide" Target="slide4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package" Target="../embeddings/Microsoft_Word___5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二节</a:t>
            </a:r>
            <a:r>
              <a:rPr lang="zh-CN" altLang="zh-CN" sz="3200" dirty="0"/>
              <a:t>　</a:t>
            </a:r>
            <a:r>
              <a:rPr lang="zh-CN" altLang="zh-CN" sz="3200" b="1" dirty="0" smtClean="0"/>
              <a:t>地球表面</a:t>
            </a:r>
            <a:r>
              <a:rPr lang="zh-CN" altLang="zh-CN" sz="3200" b="1" dirty="0"/>
              <a:t>形态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379261"/>
              </p:ext>
            </p:extLst>
          </p:nvPr>
        </p:nvGraphicFramePr>
        <p:xfrm>
          <a:off x="827584" y="2204864"/>
          <a:ext cx="8674135" cy="1737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6" imgW="3836183" imgH="768456" progId="Word.Document.12">
                  <p:embed/>
                </p:oleObj>
              </mc:Choice>
              <mc:Fallback>
                <p:oleObj name="文档" r:id="rId6" imgW="3836183" imgH="7684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7584" y="2204864"/>
                        <a:ext cx="8674135" cy="17376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255310" y="2725412"/>
            <a:ext cx="517219" cy="284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1523" y="3399050"/>
            <a:ext cx="54100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51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板块运动与宏观地形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青藏高原号称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世界屋脊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白雪皑皑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冰川广布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为人间圣境。一位在青藏高原上的旅行者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捡到一块石头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他惊奇地发现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这块石头中含有古代海洋生物的化石。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青藏高原上能捡到含有古代海洋生物的化石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说明在青藏高原抬升之前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青藏高原所在地区是陆地还是海洋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在青藏高原隆起之前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青藏高原所在地区为海洋。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青藏高原是怎样形成的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青藏高原是由欧亚板块与印度洋板块相互碰撞挤压形成的。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4869160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086" y="5665033"/>
            <a:ext cx="8314386" cy="414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19107" y="1484784"/>
            <a:ext cx="1454244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精讲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46.eps" descr="id:214749800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331640" y="2004511"/>
            <a:ext cx="6390608" cy="452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686710"/>
              </p:ext>
            </p:extLst>
          </p:nvPr>
        </p:nvGraphicFramePr>
        <p:xfrm>
          <a:off x="111448" y="1556792"/>
          <a:ext cx="9032552" cy="5012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6" imgW="3948631" imgH="2190631" progId="Word.Document.12">
                  <p:embed/>
                </p:oleObj>
              </mc:Choice>
              <mc:Fallback>
                <p:oleObj name="文档" r:id="rId6" imgW="3948631" imgH="21906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448" y="1556792"/>
                        <a:ext cx="9032552" cy="5012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34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614599"/>
              </p:ext>
            </p:extLst>
          </p:nvPr>
        </p:nvGraphicFramePr>
        <p:xfrm>
          <a:off x="508000" y="1629399"/>
          <a:ext cx="8128000" cy="3853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6" imgW="3948631" imgH="1871614" progId="Word.Document.12">
                  <p:embed/>
                </p:oleObj>
              </mc:Choice>
              <mc:Fallback>
                <p:oleObj name="文档" r:id="rId6" imgW="3948631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9399"/>
                        <a:ext cx="8128000" cy="3853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002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1844824"/>
            <a:ext cx="8749228" cy="433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0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48478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3.eps" descr="id:214749802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979712" y="2350790"/>
            <a:ext cx="5054847" cy="374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2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写出板块名称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在板块的张裂地区可能会形成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海岸山脉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岛弧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有关板块构造学说的叙述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红海位于非洲板块和印度洋板块的挤压边界附近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新西兰南、北二岛和澳大利亚大陆的地壳都比较稳定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印度、巴基斯坦位于板块的交界附近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太平洋沿岸广大地区主要为生长边界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运用板块构造理论解释下列现象。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日本群岛的形成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苏门答腊岛的形成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大西洋面积的变化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7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解答该题主要抓住三点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六大板块的名称及位置。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为欧亚板块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为非洲板块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为印度洋板块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为太平洋板块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为美洲板块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为南极洲板块。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板块边界的类型及分布。板块碰撞为消亡边界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板块张裂为生长边界。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板块运动形成的宏观地形。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欧亚板块　印度洋板块　美洲板块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太平洋板块和欧亚板块碰撞形成　欧亚板块和印度洋板块碰撞形成　大西洋位于板块生长边界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未来可能会继续变大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392345"/>
            <a:ext cx="8240464" cy="2268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2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地质构造与地表形态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褶皱示意图。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54.eps" descr="id:214749804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83568" y="3036246"/>
            <a:ext cx="7466862" cy="221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403112"/>
              </p:ext>
            </p:extLst>
          </p:nvPr>
        </p:nvGraphicFramePr>
        <p:xfrm>
          <a:off x="539552" y="1268760"/>
          <a:ext cx="8128000" cy="548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998108" imgH="2698045" progId="Word.Document.12">
                  <p:embed/>
                </p:oleObj>
              </mc:Choice>
              <mc:Fallback>
                <p:oleObj name="文档" r:id="rId3" imgW="3998108" imgH="26980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1268760"/>
                        <a:ext cx="8128000" cy="5487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843251"/>
            <a:ext cx="31422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断层示意图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55.eps" descr="id:214749805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339752" y="2420888"/>
            <a:ext cx="3840790" cy="218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1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材料一中的图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分别属于褶皱的哪种基本形态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如何区别它们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是向斜。一般情况下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从形态上可以区别它们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背斜的岩层向上拱起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向斜的岩层向下弯曲。也可以根据岩层的新老关系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中心部分岩层较老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两翼岩层较新为背斜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中心部分岩层较新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两翼岩层较老为向斜。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356992"/>
            <a:ext cx="8128000" cy="186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04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材料一中的图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中甲、乙从地貌形态上分别是什么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是怎样形成的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甲为谷地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成因是背斜的顶部受到张力作用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容易被侵蚀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成为谷地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乙为山岭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成因是向斜的槽部受到的是挤压力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岩石坚硬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侵蚀的速度很慢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形成山岭。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材料三中的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地质构造分别是什么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各自形成怎样的地貌类型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为地垒、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为地堑。地垒往往发育为山岭或高地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地堑形成谷地或低地。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405" y="2564904"/>
            <a:ext cx="8005035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396" y="4594392"/>
            <a:ext cx="7937044" cy="1210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6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08849"/>
              </p:ext>
            </p:extLst>
          </p:nvPr>
        </p:nvGraphicFramePr>
        <p:xfrm>
          <a:off x="493910" y="1268760"/>
          <a:ext cx="8110538" cy="55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6" imgW="3885621" imgH="2539533" progId="Word.Document.12">
                  <p:embed/>
                </p:oleObj>
              </mc:Choice>
              <mc:Fallback>
                <p:oleObj name="文档" r:id="rId6" imgW="3885621" imgH="2539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3910" y="1268760"/>
                        <a:ext cx="8110538" cy="55446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480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878027"/>
              </p:ext>
            </p:extLst>
          </p:nvPr>
        </p:nvGraphicFramePr>
        <p:xfrm>
          <a:off x="508000" y="1340768"/>
          <a:ext cx="8128000" cy="55902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6" imgW="3910459" imgH="2689320" progId="Word.Document.12">
                  <p:embed/>
                </p:oleObj>
              </mc:Choice>
              <mc:Fallback>
                <p:oleObj name="文档" r:id="rId6" imgW="3910459" imgH="26893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5902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01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906363"/>
              </p:ext>
            </p:extLst>
          </p:nvPr>
        </p:nvGraphicFramePr>
        <p:xfrm>
          <a:off x="493507" y="1916832"/>
          <a:ext cx="8128000" cy="4287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6" imgW="3893397" imgH="2054729" progId="Word.Document.12">
                  <p:embed/>
                </p:oleObj>
              </mc:Choice>
              <mc:Fallback>
                <p:oleObj name="文档" r:id="rId6" imgW="3893397" imgH="20547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3507" y="1916832"/>
                        <a:ext cx="8128000" cy="4287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76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0805"/>
              </p:ext>
            </p:extLst>
          </p:nvPr>
        </p:nvGraphicFramePr>
        <p:xfrm>
          <a:off x="539552" y="2060848"/>
          <a:ext cx="8128000" cy="3926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6" imgW="3893397" imgH="1881763" progId="Word.Document.12">
                  <p:embed/>
                </p:oleObj>
              </mc:Choice>
              <mc:Fallback>
                <p:oleObj name="文档" r:id="rId6" imgW="3893397" imgH="18817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552" y="2060848"/>
                        <a:ext cx="8128000" cy="3926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02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41277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  <p:pic>
        <p:nvPicPr>
          <p:cNvPr id="7" name="R60.eps" descr="id:214749809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259632" y="2555637"/>
            <a:ext cx="6870918" cy="341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5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102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图示地质构造为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背斜构造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断层构造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岩浆侵入构造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褶皱构造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若图示范围内有丰富的资源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地地下可能贮藏有丰富的油气资源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地地下可能有大理岩矿分布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地向下钻探可找到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岩层所含资源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D.P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地地下水丰富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19600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844824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地岩层向下弯曲且中间部分岩层较新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两翼岩层较老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地的地质构造为向斜构造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地岩层向上拱起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且中间部分岩层较老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两翼部分岩层较新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地的地质构造为背斜。图中岩层无明显的断裂。因而图示地质构造为褶皱构造。第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地为背斜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是良好的储油构造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但不利于地下水的汇集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地顶部岩石被侵蚀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岩层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地钻探不可能找到岩层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所含的资源。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地为向斜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不利于油、气的贮藏。但在其地下有岩浆岩的侵入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使靠近岩浆的岩石发生变质作用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故其地下可能有大理岩矿的分布。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218" y="5445224"/>
            <a:ext cx="284267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93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268760"/>
            <a:ext cx="3288080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一、不断变化的地表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形态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222738"/>
              </p:ext>
            </p:extLst>
          </p:nvPr>
        </p:nvGraphicFramePr>
        <p:xfrm>
          <a:off x="467544" y="1844824"/>
          <a:ext cx="8128000" cy="3185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文档" r:id="rId6" imgW="3921824" imgH="1536552" progId="Word.Document.12">
                  <p:embed/>
                </p:oleObj>
              </mc:Choice>
              <mc:Fallback>
                <p:oleObj name="文档" r:id="rId6" imgW="3921824" imgH="15365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1844824"/>
                        <a:ext cx="8128000" cy="3185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>
            <a:hlinkClick r:id="rId8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10" name="矩形 9"/>
          <p:cNvSpPr/>
          <p:nvPr/>
        </p:nvSpPr>
        <p:spPr>
          <a:xfrm>
            <a:off x="2734274" y="2840640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2457" y="2666735"/>
            <a:ext cx="11076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6096" y="2666735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01699" y="3030208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47764" y="3757613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85993" y="3437517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01699" y="3757612"/>
            <a:ext cx="24351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40838" y="3794858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462263" y="3789040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8000" y="457604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沧海桑田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水滴石穿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各是受哪种地质作用的结果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沧海桑田是内力作用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水滴石穿是外力作用。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544" y="5445224"/>
            <a:ext cx="61206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2687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外力作用与地表形态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地貌景观图。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61.eps" descr="id:21474981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03891" y="2540964"/>
            <a:ext cx="4844373" cy="427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黄山怪石的形成是哪种外力作用的结果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风化作用。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科罗拉多大峡谷的形成是哪种外力作用的结果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流水侵蚀作用。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尼罗河三角洲是怎样形成的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从三角洲的顶端到边缘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颗粒物的大小有何特点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流水的堆积作用。三角洲顶端的颗粒物较大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边缘的颗粒物较小。因为流水堆积作用过程中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颗粒大的先沉积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颗粒小的后沉积。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6772" y="2420888"/>
            <a:ext cx="21270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772" y="3104318"/>
            <a:ext cx="2631092" cy="468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435105"/>
            <a:ext cx="7808416" cy="1298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7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1191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主要外力作用形成的地貌及其分布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218760"/>
              </p:ext>
            </p:extLst>
          </p:nvPr>
        </p:nvGraphicFramePr>
        <p:xfrm>
          <a:off x="508000" y="2564904"/>
          <a:ext cx="8128000" cy="317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文档" r:id="rId6" imgW="3910459" imgH="1525592" progId="Word.Document.12">
                  <p:embed/>
                </p:oleObj>
              </mc:Choice>
              <mc:Fallback>
                <p:oleObj name="文档" r:id="rId6" imgW="3910459" imgH="1525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564904"/>
                        <a:ext cx="8128000" cy="317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212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514393"/>
              </p:ext>
            </p:extLst>
          </p:nvPr>
        </p:nvGraphicFramePr>
        <p:xfrm>
          <a:off x="508000" y="1844824"/>
          <a:ext cx="8128000" cy="389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文档" r:id="rId6" imgW="3910459" imgH="1871614" progId="Word.Document.12">
                  <p:embed/>
                </p:oleObj>
              </mc:Choice>
              <mc:Fallback>
                <p:oleObj name="文档" r:id="rId6" imgW="3910459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389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030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006033"/>
              </p:ext>
            </p:extLst>
          </p:nvPr>
        </p:nvGraphicFramePr>
        <p:xfrm>
          <a:off x="508000" y="1610626"/>
          <a:ext cx="8128000" cy="389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文档" r:id="rId6" imgW="3910459" imgH="1871614" progId="Word.Document.12">
                  <p:embed/>
                </p:oleObj>
              </mc:Choice>
              <mc:Fallback>
                <p:oleObj name="文档" r:id="rId6" imgW="3910459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10626"/>
                        <a:ext cx="8128000" cy="389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861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216554"/>
              </p:ext>
            </p:extLst>
          </p:nvPr>
        </p:nvGraphicFramePr>
        <p:xfrm>
          <a:off x="508000" y="1628800"/>
          <a:ext cx="8128000" cy="4560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文档" r:id="rId6" imgW="3910459" imgH="2194592" progId="Word.Document.12">
                  <p:embed/>
                </p:oleObj>
              </mc:Choice>
              <mc:Fallback>
                <p:oleObj name="文档" r:id="rId6" imgW="3910459" imgH="21945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560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20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410091"/>
              </p:ext>
            </p:extLst>
          </p:nvPr>
        </p:nvGraphicFramePr>
        <p:xfrm>
          <a:off x="508000" y="1610626"/>
          <a:ext cx="8128000" cy="389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文档" r:id="rId6" imgW="3910459" imgH="1871614" progId="Word.Document.12">
                  <p:embed/>
                </p:oleObj>
              </mc:Choice>
              <mc:Fallback>
                <p:oleObj name="文档" r:id="rId6" imgW="3910459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10626"/>
                        <a:ext cx="8128000" cy="389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981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2629" y="126876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自然界鬼斧神工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形成了许多天然的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下列图片所示是由侵蚀作用形成的几座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62.eps" descr="id:214749815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99628" y="2636912"/>
            <a:ext cx="4714002" cy="361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4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所示地貌大量发育的地区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其主要的岩石类型是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变质岩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玄武岩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主要是风力的堆积作用形成的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主要是流水的侵蚀作用形成的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的地貌类型在我国华北地区广布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在干旱和沙漠地区比较常见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黄土桥是流水的侵蚀作用形成的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海蚀桥是海水的侵蚀作用形成的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喀斯特溶蚀桥是石灰岩经溶蚀作用形成的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主要分布在我国云贵高原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风蚀桥是风的侵蚀作用形成的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在气候干旱及沙漠地区常见。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4653136"/>
            <a:ext cx="7848872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1218" y="6296712"/>
            <a:ext cx="2194598" cy="450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8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287843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下图为全球板块分布的局部示意图。据此完成第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8" name="R63.eps" descr="id:214749817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920687" y="1747584"/>
            <a:ext cx="4577789" cy="427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二、内力作用与地表形态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板块运动与宏观地形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44.eps" descr="id:214749794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295636" y="2276872"/>
            <a:ext cx="5693894" cy="4101167"/>
          </a:xfrm>
          <a:prstGeom prst="rect">
            <a:avLst/>
          </a:prstGeom>
        </p:spPr>
      </p:pic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6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187206"/>
              </p:ext>
            </p:extLst>
          </p:nvPr>
        </p:nvGraphicFramePr>
        <p:xfrm>
          <a:off x="508000" y="1831828"/>
          <a:ext cx="8128000" cy="3448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5" name="文档" r:id="rId7" imgW="3836183" imgH="1627170" progId="Word.Document.12">
                  <p:embed/>
                </p:oleObj>
              </mc:Choice>
              <mc:Fallback>
                <p:oleObj name="文档" r:id="rId7" imgW="3836183" imgH="16271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31828"/>
                        <a:ext cx="8128000" cy="3448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819798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图中甲地为阿拉伯半岛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属于印度洋板块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乙地为非洲大陆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属于非洲板块。第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边界为非洲板块和印度洋板块的交界处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是生长边界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板块张裂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红海面积会逐渐增大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板块为非洲板块和欧亚板块的交界处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消亡边界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板块相互挤压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052" y="4365104"/>
            <a:ext cx="206672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226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67544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表示岩层的新老关系是由老到新。读图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65.eps" descr="id:214749818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755576" y="2485514"/>
            <a:ext cx="7291937" cy="160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冲积扇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C.“U”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谷地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处岩层向下弯曲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为向斜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从剖面图上可知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为谷地。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形谷是冰川侵蚀作用形成的。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005064"/>
            <a:ext cx="812800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384" y="4821290"/>
            <a:ext cx="1967384" cy="305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82010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3528" y="1412776"/>
            <a:ext cx="499207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读下面四幅地貌景观图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66.eps" descr="id:214749819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395226" y="2060847"/>
            <a:ext cx="6345126" cy="469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48478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主要受外力作用而形成的地貌景观是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乙和丁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丙和丁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甲和丙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景观乙和丁的成因差异是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前者为流水溶蚀作用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后者为流水侵蚀作用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前者为风力沉积作用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后者为风力侵蚀作用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二者均为受冰川侵蚀作用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二者均为受风力侵蚀作用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从图中可知甲为火山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是内力作用形成的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乙为峰林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是流水溶蚀作用形成的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丙是褶皱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是内力作用形成的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丁是峡谷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是流水侵蚀作用形成的。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4797151"/>
            <a:ext cx="8280920" cy="108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9552" y="5992585"/>
            <a:ext cx="1800200" cy="305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632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23528" y="1556792"/>
            <a:ext cx="47692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读某地地质剖面图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R68.eps" descr="id:214749819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83568" y="2087398"/>
            <a:ext cx="7600218" cy="282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在地质剖面图上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甲、乙、丙三处的地质构造分别是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图中陡崖出现在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乙处成为山地的主要原因是什么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甲、乙两处中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可以找到石油的是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适合建采石场的是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修建工程隧道应选址于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水库选址时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应避开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96177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211468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1-2       3-4     5-6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4" y="869763"/>
            <a:ext cx="429690" cy="33628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8476" y="856251"/>
            <a:ext cx="4712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061822" y="870315"/>
            <a:ext cx="462506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7543050" y="888356"/>
            <a:ext cx="341318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根据岩层的连续性可知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丙处为断层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根据岩层的弯曲状况可知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甲为背斜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乙为向斜。第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陡崖出现在断层构造的断层线附近。第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乙处为向斜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反而成为山地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是因为其岩层比背斜顶部的岩层坚硬致密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不易被侵蚀。第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背斜是良好的储油构造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采石场应选择在开采成本较低的岩层裂隙发育的背斜处。第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隧道应选择在稳固、干燥的背斜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水库应避开不稳定的断层。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背斜　向斜　断层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乙处为向斜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其岩层比背斜顶部的岩层坚硬致密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不易被侵蚀。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　甲　甲处为背斜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顶部因受张力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岩石破碎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易于采挖。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　丙　甲处为背斜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岩层相互支撑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开挖的隧道稳固安全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且背斜不是储水构造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将水库建在断层上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容易诱发地质活动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产生地震、滑坡、渗透等不良后果。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3855457"/>
            <a:ext cx="8208912" cy="2820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8721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7497" y="1196752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板块名称。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地球表层的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被断裂带分割成六大板块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欧亚板块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为太平洋板块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印度洋板块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为美洲板块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非洲板块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为南极洲板块。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150214"/>
              </p:ext>
            </p:extLst>
          </p:nvPr>
        </p:nvGraphicFramePr>
        <p:xfrm>
          <a:off x="620464" y="2854480"/>
          <a:ext cx="8128000" cy="1079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6" imgW="3836183" imgH="510266" progId="Word.Document.12">
                  <p:embed/>
                </p:oleObj>
              </mc:Choice>
              <mc:Fallback>
                <p:oleObj name="文档" r:id="rId6" imgW="3836183" imgH="5102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0464" y="2854480"/>
                        <a:ext cx="8128000" cy="1079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962596" y="1688512"/>
            <a:ext cx="86091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11814" y="1677755"/>
            <a:ext cx="77782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179" y="2113725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2113725"/>
            <a:ext cx="1368152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48264" y="2106507"/>
            <a:ext cx="1080120" cy="253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08830" y="2852936"/>
            <a:ext cx="549897" cy="38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36822" y="3501007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395129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板块运动对宏观地形的影响。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板块互相挤压碰撞地带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山脉、青藏高原。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是大洋板块与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板块挤压碰撞地带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形成了深邃的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、岛弧、海岸山脉。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陆地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板块张裂地带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裂谷带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3728" y="4455089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95197" y="4442793"/>
            <a:ext cx="11076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44304" y="5245639"/>
            <a:ext cx="53066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5719" y="5621978"/>
            <a:ext cx="6219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123727" y="604582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69408" y="6070417"/>
            <a:ext cx="552208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8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52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7034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主要类型。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褶皱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强烈碰撞和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水平挤压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使沉积岩发生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形成褶皱。有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两种基本形态。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岩层受力达到一定的强度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断裂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两侧的岩层沿断裂面产生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显著的位移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。分为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两种形态。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火山、地震活动和地表形态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火山活动常形成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火山锥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火山口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等火山地貌。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地震往往造成地壳断裂和错动。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地质构造与地表形态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地质构造。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地壳运动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引起的地层倾斜、弯曲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甚至是断裂的情形。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1917" y="2319904"/>
            <a:ext cx="106703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15816" y="3287032"/>
            <a:ext cx="108012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66070" y="3287032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086101" y="3287031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3528" y="3606374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87624" y="3687770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16173" y="4008934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86296" y="4514135"/>
            <a:ext cx="1369480" cy="231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409114" y="4468983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45038" y="4468983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15816" y="5242006"/>
            <a:ext cx="792088" cy="295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995936" y="5314014"/>
            <a:ext cx="809757" cy="223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52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日本境内地震多发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级以上地震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都发生在日本。日本为什么多火山、地震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位于板块交界处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地壳运动活跃。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711" y="3789040"/>
            <a:ext cx="4555345" cy="317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3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05306" y="155679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三、外力作用和地表形态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外力作用的表现形式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主要有风化、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侵蚀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、搬运、沉积和固结成岩等。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外力作用对地表形态的塑造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625709"/>
              </p:ext>
            </p:extLst>
          </p:nvPr>
        </p:nvGraphicFramePr>
        <p:xfrm>
          <a:off x="460106" y="3861048"/>
          <a:ext cx="8128000" cy="2070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6" imgW="3945572" imgH="1005429" progId="Word.Document.12">
                  <p:embed/>
                </p:oleObj>
              </mc:Choice>
              <mc:Fallback>
                <p:oleObj name="文档" r:id="rId6" imgW="3945572" imgH="10054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106" y="3861048"/>
                        <a:ext cx="8128000" cy="2070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462977" y="2476235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7904" y="4344227"/>
            <a:ext cx="1152128" cy="236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2955" y="4653137"/>
            <a:ext cx="1211053" cy="29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4966" y="5085184"/>
            <a:ext cx="93610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14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210942"/>
              </p:ext>
            </p:extLst>
          </p:nvPr>
        </p:nvGraphicFramePr>
        <p:xfrm>
          <a:off x="508000" y="1340768"/>
          <a:ext cx="8128000" cy="1921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4257188" imgH="1005789" progId="Word.Document.12">
                  <p:embed/>
                </p:oleObj>
              </mc:Choice>
              <mc:Fallback>
                <p:oleObj name="文档" r:id="rId3" imgW="4257188" imgH="10057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1921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804248" y="2463007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93521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你从雪山走来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春潮是你的风采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你向东海奔去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惊涛是你的气概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一首《长江之歌》抒发了中华儿女对长江的无限赞美之情。试分析说明长江上、中、下游主要的外力作用和地貌。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上游地区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侵蚀、搬运为主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多峡谷。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中游地区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搬运、堆积作用为主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多冲积平原。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下游地区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堆积作用为主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多冲积平原、三角洲。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039" y="4616916"/>
            <a:ext cx="7174633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7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15" name="矩形 14">
            <a:hlinkClick r:id="rId8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3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423</TotalTime>
  <Words>1676</Words>
  <Application>Microsoft Office PowerPoint</Application>
  <PresentationFormat>全屏显示(4:3)</PresentationFormat>
  <Paragraphs>268</Paragraphs>
  <Slides>48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第二节　地球表面形态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2016-04-27T00:20:13Z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