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emf" ContentType="image/x-emf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58" r:id="rId2"/>
    <p:sldId id="401" r:id="rId3"/>
    <p:sldId id="264" r:id="rId4"/>
    <p:sldId id="265" r:id="rId5"/>
    <p:sldId id="368" r:id="rId6"/>
    <p:sldId id="366" r:id="rId7"/>
    <p:sldId id="369" r:id="rId8"/>
    <p:sldId id="370" r:id="rId9"/>
    <p:sldId id="371" r:id="rId10"/>
    <p:sldId id="372" r:id="rId11"/>
    <p:sldId id="373" r:id="rId12"/>
    <p:sldId id="374" r:id="rId13"/>
    <p:sldId id="275" r:id="rId14"/>
    <p:sldId id="375" r:id="rId15"/>
    <p:sldId id="376" r:id="rId16"/>
    <p:sldId id="377" r:id="rId17"/>
    <p:sldId id="378" r:id="rId18"/>
    <p:sldId id="380" r:id="rId19"/>
    <p:sldId id="381" r:id="rId20"/>
    <p:sldId id="382" r:id="rId21"/>
    <p:sldId id="361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3" r:id="rId32"/>
    <p:sldId id="394" r:id="rId33"/>
    <p:sldId id="270" r:id="rId34"/>
    <p:sldId id="395" r:id="rId35"/>
    <p:sldId id="396" r:id="rId36"/>
    <p:sldId id="277" r:id="rId37"/>
    <p:sldId id="397" r:id="rId38"/>
    <p:sldId id="398" r:id="rId39"/>
    <p:sldId id="310" r:id="rId40"/>
    <p:sldId id="399" r:id="rId41"/>
    <p:sldId id="400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9" d="100"/>
          <a:sy n="89" d="100"/>
        </p:scale>
        <p:origin x="444" y="102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2016-04-27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7" Type="http://schemas.openxmlformats.org/officeDocument/2006/relationships/image" Target="../media/image6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3.xml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3.xml"/><Relationship Id="rId4" Type="http://schemas.openxmlformats.org/officeDocument/2006/relationships/slide" Target="../slides/slide3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004569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</a:t>
            </a:r>
            <a:r>
              <a:rPr lang="en-US" altLang="zh-CN" sz="1400" smtClean="0"/>
              <a:t>1</a:t>
            </a:r>
            <a:r>
              <a:rPr lang="zh-CN" altLang="en-US" sz="1400" smtClean="0"/>
              <a:t>课时　对流层大气的受热过程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emf"/><Relationship Id="rId5" Type="http://schemas.openxmlformats.org/officeDocument/2006/relationships/package" Target="../embeddings/Microsoft_Word___7.docx"/><Relationship Id="rId4" Type="http://schemas.openxmlformats.org/officeDocument/2006/relationships/slide" Target="slide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8.emf"/><Relationship Id="rId5" Type="http://schemas.openxmlformats.org/officeDocument/2006/relationships/package" Target="../embeddings/Microsoft_Word___8.docx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emf"/><Relationship Id="rId5" Type="http://schemas.openxmlformats.org/officeDocument/2006/relationships/package" Target="../embeddings/Microsoft_Word___9.docx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4.emf"/><Relationship Id="rId5" Type="http://schemas.openxmlformats.org/officeDocument/2006/relationships/package" Target="../embeddings/Microsoft_Word___10.docx"/><Relationship Id="rId4" Type="http://schemas.openxmlformats.org/officeDocument/2006/relationships/slide" Target="slide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6.emf"/><Relationship Id="rId5" Type="http://schemas.openxmlformats.org/officeDocument/2006/relationships/package" Target="../embeddings/Microsoft_Word___11.docx"/><Relationship Id="rId4" Type="http://schemas.openxmlformats.org/officeDocument/2006/relationships/slide" Target="slide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slide" Target="slide3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slide" Target="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10.jpeg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3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4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zh-CN" altLang="en-US" sz="3200" dirty="0" smtClean="0"/>
              <a:t>三节</a:t>
            </a:r>
            <a:r>
              <a:rPr lang="zh-CN" altLang="zh-CN" sz="3200" dirty="0"/>
              <a:t>　</a:t>
            </a:r>
            <a:r>
              <a:rPr lang="zh-CN" altLang="zh-CN" sz="3200" b="1" dirty="0"/>
              <a:t>大气环境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2764145"/>
              </p:ext>
            </p:extLst>
          </p:nvPr>
        </p:nvGraphicFramePr>
        <p:xfrm>
          <a:off x="508000" y="2217033"/>
          <a:ext cx="8128000" cy="26779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文档" r:id="rId5" imgW="3836183" imgH="1263259" progId="Word.Document.12">
                  <p:embed/>
                </p:oleObj>
              </mc:Choice>
              <mc:Fallback>
                <p:oleObj name="文档" r:id="rId5" imgW="3836183" imgH="12632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217033"/>
                        <a:ext cx="8128000" cy="26779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118436" y="28271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9792" y="3890443"/>
            <a:ext cx="576064" cy="347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41394" y="3868210"/>
            <a:ext cx="832493" cy="305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75856" y="4443546"/>
            <a:ext cx="576064" cy="305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22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904667"/>
              </p:ext>
            </p:extLst>
          </p:nvPr>
        </p:nvGraphicFramePr>
        <p:xfrm>
          <a:off x="467544" y="1772816"/>
          <a:ext cx="8128000" cy="4232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文档" r:id="rId5" imgW="3945572" imgH="2054729" progId="Word.Document.12">
                  <p:embed/>
                </p:oleObj>
              </mc:Choice>
              <mc:Fallback>
                <p:oleObj name="文档" r:id="rId5" imgW="3945572" imgH="20547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8128000" cy="4232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51920" y="2626154"/>
            <a:ext cx="1656184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3728" y="2924945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0192" y="2967064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29887" y="2967064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6971" y="4075175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05063" y="4061044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28899" y="4807910"/>
            <a:ext cx="1376164" cy="243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1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我国新疆地区流行这样的谚语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早穿皮袄午穿纱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围着火炉吃西瓜。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试分析新疆昼夜温差较大的原因。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新疆地处亚欧大陆内部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晴天多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降水稀少。白天太阳辐射强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地面获得热量较多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气温较高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到了晚上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大气逆辐射较弱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保温效果差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因而地面气温较低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昼夜温差大。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433042"/>
            <a:ext cx="8496944" cy="1652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84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227687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大气的垂直分层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中国在西昌卫星发射中心用长征三号乙运载火箭成功发射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高分四号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卫星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该星运行轨道为赤道上方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千米的地球同步轨道。至此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次航天发射全部成功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中国航天发射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十二五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任务圆满收官。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84784"/>
            <a:ext cx="37064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大气的垂直分层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86.eps" descr="id:214749846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11760" y="2278445"/>
            <a:ext cx="4326141" cy="432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23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高分四号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卫星发射进入预定轨道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依次穿越哪些大气层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对流层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平流层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高层大气。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材料二中哪一大气层的天气现象复杂多变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对流层。大气层中几乎全部的水汽、固体杂质都集中在该层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空气对流运动显著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易成云致雨。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大气层对人类活动有何影响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平流层中的臭氧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能够强烈吸收紫外线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是人类生存环境的天然屏障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平流层中的大气以平流运动为主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气流平稳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水汽、杂质少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有利于高空飞行。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348880"/>
            <a:ext cx="43204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212976"/>
            <a:ext cx="812800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635" y="4423960"/>
            <a:ext cx="8195829" cy="1381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57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237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人们根据大气在垂直方向上的温度、密度和大气运动状况差异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将大气自下而上分为对流层、平流层和高层大气。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5821671"/>
              </p:ext>
            </p:extLst>
          </p:nvPr>
        </p:nvGraphicFramePr>
        <p:xfrm>
          <a:off x="508000" y="2780928"/>
          <a:ext cx="8128000" cy="38643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文档" r:id="rId5" imgW="3910459" imgH="1859012" progId="Word.Document.12">
                  <p:embed/>
                </p:oleObj>
              </mc:Choice>
              <mc:Fallback>
                <p:oleObj name="文档" r:id="rId5" imgW="3910459" imgH="18590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780928"/>
                        <a:ext cx="8128000" cy="38643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6351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627053"/>
              </p:ext>
            </p:extLst>
          </p:nvPr>
        </p:nvGraphicFramePr>
        <p:xfrm>
          <a:off x="508000" y="1484784"/>
          <a:ext cx="8128000" cy="49698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文档" r:id="rId5" imgW="3910459" imgH="2390467" progId="Word.Document.12">
                  <p:embed/>
                </p:oleObj>
              </mc:Choice>
              <mc:Fallback>
                <p:oleObj name="文档" r:id="rId5" imgW="3910459" imgH="23904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9698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21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23528" y="1412776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读大气的垂直分层示意图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en-US" sz="2200" dirty="0"/>
          </a:p>
        </p:txBody>
      </p:sp>
      <p:pic>
        <p:nvPicPr>
          <p:cNvPr id="6" name="R87.eps" descr="id:214749850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647905" y="2285131"/>
            <a:ext cx="3182443" cy="338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44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写出图中大气层的名称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层气温垂直变化的规律是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空气对流显著的大气层是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填字母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当太阳大气中的黑子和耀斑增多时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层会被扰乱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影响无线电短波通信。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某地区近地面气温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该地对流层的厚度为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按一般规律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此时该地对流层顶的气温应是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A.-100.8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B.-68.8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C.-132.8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D.-42.8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层气温随高度升高而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90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 smtClean="0"/>
              <a:t>第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课时</a:t>
            </a:r>
            <a:r>
              <a:rPr lang="zh-CN" altLang="zh-CN" sz="3200" dirty="0"/>
              <a:t>　对流层大气的受热过程</a:t>
            </a:r>
          </a:p>
        </p:txBody>
      </p:sp>
    </p:spTree>
    <p:extLst>
      <p:ext uri="{BB962C8B-B14F-4D97-AF65-F5344CB8AC3E}">
        <p14:creationId xmlns:p14="http://schemas.microsoft.com/office/powerpoint/2010/main" val="22605596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</a:t>
            </a:r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本题考查大气的垂直分层及其与人类的关系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解答该题的关键是明确大气垂直分层中各层的名称、气温分布规律、大气运动特点以及各层与人类的关系等知识。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对流层　平流层　高层大气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气温随高度增加而递减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　该层有大量臭氧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吸收太阳辐射中的紫外线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886" y="2924944"/>
            <a:ext cx="7149458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3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1013" y="141277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对流层大气的受热过程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问题导引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大气受热过程示意图。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88.eps" descr="id:214749852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95306" y="2685047"/>
            <a:ext cx="5710319" cy="395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分别代表什么辐射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为太阳辐射、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为地面辐射、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为大气辐射。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高处不胜寒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的地理原因是什么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地面是近地面大气主要、直接的热源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离地面较远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吸收的地面辐射较少。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怎样理解大气对地面的保温作用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大气逆辐射指向地面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将部分热量返还给大地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对地面有保温作用。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772" y="2564904"/>
            <a:ext cx="63035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3392877"/>
            <a:ext cx="8280920" cy="684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560" y="4595954"/>
            <a:ext cx="8280920" cy="10652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2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1700808"/>
            <a:ext cx="8444218" cy="4410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64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41277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名师精讲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大气对太阳辐射的削弱作用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89.eps" descr="id:2147498538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515898" y="2313403"/>
            <a:ext cx="5740519" cy="35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48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588826"/>
              </p:ext>
            </p:extLst>
          </p:nvPr>
        </p:nvGraphicFramePr>
        <p:xfrm>
          <a:off x="502770" y="1844824"/>
          <a:ext cx="8128000" cy="4648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5" imgW="3893397" imgH="2227335" progId="Word.Document.12">
                  <p:embed/>
                </p:oleObj>
              </mc:Choice>
              <mc:Fallback>
                <p:oleObj name="文档" r:id="rId5" imgW="3893397" imgH="22273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2770" y="1844824"/>
                        <a:ext cx="8128000" cy="46488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794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573604"/>
              </p:ext>
            </p:extLst>
          </p:nvPr>
        </p:nvGraphicFramePr>
        <p:xfrm>
          <a:off x="467544" y="1772816"/>
          <a:ext cx="8128000" cy="4261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文档" r:id="rId5" imgW="3893397" imgH="2041783" progId="Word.Document.12">
                  <p:embed/>
                </p:oleObj>
              </mc:Choice>
              <mc:Fallback>
                <p:oleObj name="文档" r:id="rId5" imgW="3893397" imgH="20417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44" y="1772816"/>
                        <a:ext cx="8128000" cy="4261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472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大气的受热过程和保温作用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太阳辐射是大气热量的根本来源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热量在地面与大气之间的传递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地面增温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大气增温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大气逆辐射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地面保温。如下图所示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R90.eps" descr="id:214749856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124851" y="3019304"/>
            <a:ext cx="4762028" cy="372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5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75545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由上图可知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大气的受热过程可归纳为下表。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761389"/>
              </p:ext>
            </p:extLst>
          </p:nvPr>
        </p:nvGraphicFramePr>
        <p:xfrm>
          <a:off x="442527" y="2420888"/>
          <a:ext cx="8128000" cy="355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9" name="文档" r:id="rId5" imgW="3907430" imgH="1709157" progId="Word.Document.12">
                  <p:embed/>
                </p:oleObj>
              </mc:Choice>
              <mc:Fallback>
                <p:oleObj name="文档" r:id="rId5" imgW="3907430" imgH="17091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2527" y="2420888"/>
                        <a:ext cx="8128000" cy="3557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2131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589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影响地面辐射的因素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纬度因素。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91.eps" descr="id:214749857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99592" y="2924944"/>
            <a:ext cx="7011526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67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219822"/>
              </p:ext>
            </p:extLst>
          </p:nvPr>
        </p:nvGraphicFramePr>
        <p:xfrm>
          <a:off x="467544" y="1340768"/>
          <a:ext cx="8128000" cy="5135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文档" r:id="rId3" imgW="3998108" imgH="2525439" progId="Word.Document.12">
                  <p:embed/>
                </p:oleObj>
              </mc:Choice>
              <mc:Fallback>
                <p:oleObj name="文档" r:id="rId3" imgW="3998108" imgH="25254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1340768"/>
                        <a:ext cx="8128000" cy="51356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下垫面因素。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下垫面状况不同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吸收和反射的太阳辐射比例不同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地面温度不同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使世界各地地面辐射的变化不完全与纬度变化一致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气象因素。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气象因素主要包括空气密度的大小、空气的洁净程度两方面。空气稀薄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对太阳辐射削弱少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到达地面的太阳辐射多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地面辐射强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空气洁净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能见度好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到达地面的太阳辐射也多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地面辐射强。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64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23528" y="1340768"/>
            <a:ext cx="8128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典例剖析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读地球表面受热过程示意图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en-US" sz="2200" dirty="0"/>
          </a:p>
        </p:txBody>
      </p:sp>
      <p:pic>
        <p:nvPicPr>
          <p:cNvPr id="5" name="R92.eps" descr="id:214749859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483768" y="2213123"/>
            <a:ext cx="3712299" cy="319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6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探究点一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探究点二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09329" y="1202432"/>
            <a:ext cx="864096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图中箭头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细的主要原因是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大气逆辐射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大气削弱作用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地面反射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地面削弱作用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人类通过低碳经济和低碳生活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能使图中变化相对明显的是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太阳辐射穿过大气层时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受大气层的吸收、反射和散射等削弱作用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使到达地面的大气辐射有所减少。第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二氧化碳等温室气体对辐射的吸收具有选择性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主要吸收长波辐射。人类通过低碳经济和低碳生活降低空气中二氧化碳等温室气体含量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能明显降低大气对地面辐射的吸收能力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进而降低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所示大气逆辐射的保温效应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但对以短波辐射为主的太阳辐射影响不大。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0729" y="3606385"/>
            <a:ext cx="8669560" cy="243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544" y="6147687"/>
            <a:ext cx="2180361" cy="393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72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51520" y="1271217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下图为大气垂直分层示意图。读图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R93.eps" descr="id:214749860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1812270"/>
            <a:ext cx="4586260" cy="386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图中正确表示大气层气温垂直变化的曲线是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对短波通信具有重要意义的电离层位于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层底部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层中部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我国发射的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号飞船运行轨道所在的大气层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-50~20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气温随高度增加平稳下降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最低气温约为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最高气温约为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5661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曲线所示对流层的气温变化过于剧烈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最低温过低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对流层气温随海拔增高而降低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平流层气温随海拔增高而增高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高层大气的底层气温随海拔增高而降低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上层气温随海拔增高而增高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曲线正确。第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层为高层大气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在该层中有若干电离层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80~500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其带电粒子会反射无线电短波。第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号飞船的运行轨道在高层大气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依据图示阅读出相关数据即可。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010" y="4797152"/>
            <a:ext cx="2555822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632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1560" y="1412776"/>
            <a:ext cx="8128000" cy="6905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读地球表面受热过程示意图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4~6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en-US" sz="2200" dirty="0"/>
          </a:p>
        </p:txBody>
      </p:sp>
      <p:pic>
        <p:nvPicPr>
          <p:cNvPr id="14" name="R94.eps" descr="id:21474986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32234" y="2133128"/>
            <a:ext cx="5784645" cy="315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图中字母表示短波辐射的是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近地面大气的热量主要来自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我国北方地区的农民为了使庄稼免受冻害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在深秋的夜晚往往会在田间点燃柴草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防御霜冻。点燃柴草有利于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辐射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辐射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7314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是到达大气上界的太阳辐射、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是被大气削弱后到达地面的太阳辐射、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是地面辐射、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是大气逆辐射。太阳辐射属于短波辐射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地面辐射、大气逆辐射属于长波辐射。第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近地面大气的热量主要来自地面辐射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它是近地面大气的主要的直接热源。第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燃烧柴草可以放出大量的二氧化碳及大量的烟尘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增强大气逆辐射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使大气对地面的保温效应增强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从而保护作物不受冻害。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9886" y="4834197"/>
            <a:ext cx="2559946" cy="3407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167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7544" y="127121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读大气对地面的保温作用示意图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R95.eps" descr="id:214749861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691680" y="1837545"/>
            <a:ext cx="5918972" cy="397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3568" y="1196752"/>
            <a:ext cx="272382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一、大气的垂直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R84.eps" descr="id:214749839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03848" y="1268760"/>
            <a:ext cx="2565609" cy="2565609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381347"/>
              </p:ext>
            </p:extLst>
          </p:nvPr>
        </p:nvGraphicFramePr>
        <p:xfrm>
          <a:off x="508000" y="3861048"/>
          <a:ext cx="8128000" cy="3052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文档" r:id="rId6" imgW="3948631" imgH="1482024" progId="Word.Document.12">
                  <p:embed/>
                </p:oleObj>
              </mc:Choice>
              <mc:Fallback>
                <p:oleObj name="文档" r:id="rId6" imgW="3948631" imgH="14820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861048"/>
                        <a:ext cx="8128000" cy="3052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863588" y="4470900"/>
            <a:ext cx="864096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46654" y="441925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95710" y="4470900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6826" y="5086675"/>
            <a:ext cx="864096" cy="311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35895" y="5152140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49142" y="4963718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48264" y="5141382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27395" y="6035368"/>
            <a:ext cx="1630017" cy="272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所代表的内容写在下面的横线上。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对地面有保温作用的序号是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运用上面示意图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说明非洲撒哈拉沙漠地区昼夜温差大的原因。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6731302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/>
          <p:cNvSpPr txBox="1"/>
          <p:nvPr/>
        </p:nvSpPr>
        <p:spPr>
          <a:xfrm>
            <a:off x="5794190" y="836712"/>
            <a:ext cx="165141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1-3       4-6       7</a:t>
            </a:r>
            <a:endParaRPr lang="zh-CN" altLang="en-US" dirty="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5798493" y="869763"/>
            <a:ext cx="479447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6495655" y="882948"/>
            <a:ext cx="45234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7162043" y="901885"/>
            <a:ext cx="290277" cy="294867"/>
          </a:xfrm>
          <a:prstGeom prst="rect">
            <a:avLst/>
          </a:prstGeom>
          <a:noFill/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结合图示相互关系可判定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是太阳辐射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是大气辐射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是大气逆辐射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是地面辐射。大气的保温作用是指大气逆辐射把热量还给地面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用于补充地面辐射散失的热量。从影响三种辐射的因素来考虑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晴朗干燥的地区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白天太阳辐射较强烈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晚上大气逆辐射较弱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因此昼夜温差较大。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太阳辐射　大气辐射　大气逆辐射　地面辐射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沙漠地区白天天气晴朗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大气的削弱作用弱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夜晚天气晴朗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大气逆辐射作用弱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3870" y="3789040"/>
            <a:ext cx="8136904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638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从纽约飞往伦敦的一航班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正飞行在万米高空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前方突然乌云翻滚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为躲避空难飞行员最好采取什么方法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从飞机的飞行高度和所遇到的现象可知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该飞机飞行在对流层顶部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为了躲避空难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应该迅速提升飞行高度进入到平流层中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因为平流层大气以水平运动为主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大气平稳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天气晴朗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利于航空飞行。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981" y="3433042"/>
            <a:ext cx="8096019" cy="1652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9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26876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二、对流层大气的受热过程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大气对太阳辐射的削弱作用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大气对太阳辐射的削弱作用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主要表现为选择性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吸收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、散射和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反射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但干洁空气对于太阳辐射近乎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完全透明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28184" y="215603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4368" y="2180627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34460" y="2578864"/>
            <a:ext cx="108012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487786"/>
              </p:ext>
            </p:extLst>
          </p:nvPr>
        </p:nvGraphicFramePr>
        <p:xfrm>
          <a:off x="508000" y="2977446"/>
          <a:ext cx="8128000" cy="3693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文档" r:id="rId5" imgW="3896414" imgH="1770796" progId="Word.Document.12">
                  <p:embed/>
                </p:oleObj>
              </mc:Choice>
              <mc:Fallback>
                <p:oleObj name="文档" r:id="rId5" imgW="3896414" imgH="17707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2977446"/>
                        <a:ext cx="8128000" cy="3693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6009351" y="3585584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1308" y="3933056"/>
            <a:ext cx="856636" cy="278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21319" y="431821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07709" y="467795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07772" y="5414579"/>
            <a:ext cx="1125478" cy="278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262783" y="5414579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6739" y="285293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为什么晴朗的天空多呈现蔚蓝色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空气分子或微小尘埃有选择地散射太阳辐射中波长较短的蓝、紫色光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从而使天空呈现蔚蓝色。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711" y="3311351"/>
            <a:ext cx="8111028" cy="923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0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490242"/>
            <a:ext cx="30139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地面辐射和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大气辐射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R85.eps" descr="id:214749842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962017" y="1988840"/>
            <a:ext cx="7258567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5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256082"/>
              </p:ext>
            </p:extLst>
          </p:nvPr>
        </p:nvGraphicFramePr>
        <p:xfrm>
          <a:off x="469900" y="2060848"/>
          <a:ext cx="8108950" cy="360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文档" r:id="rId5" imgW="3885621" imgH="1732269" progId="Word.Document.12">
                  <p:embed/>
                </p:oleObj>
              </mc:Choice>
              <mc:Fallback>
                <p:oleObj name="文档" r:id="rId5" imgW="3885621" imgH="17322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9900" y="2060848"/>
                        <a:ext cx="8108950" cy="3608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1245252" y="2915811"/>
            <a:ext cx="1080832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4295" y="3403348"/>
            <a:ext cx="30887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71800" y="3998866"/>
            <a:ext cx="52761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636038" y="3300285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36038" y="4785635"/>
            <a:ext cx="549897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502136" y="3299324"/>
            <a:ext cx="1389780" cy="245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492430" y="4208030"/>
            <a:ext cx="1399398" cy="288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28750" y="4788430"/>
            <a:ext cx="293665" cy="249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411</TotalTime>
  <Words>1213</Words>
  <Application>Microsoft Office PowerPoint</Application>
  <PresentationFormat>全屏显示(4:3)</PresentationFormat>
  <Paragraphs>175</Paragraphs>
  <Slides>41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55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第三节　大气环境</vt:lpstr>
      <vt:lpstr>第1课时　对流层大气的受热过程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2016-04-27T00:38:51Z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