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Default Extension="rels" ContentType="application/vnd.openxmlformats-package.relationship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ml" ContentType="application/xml"/>
  <Default Extension="docx" ContentType="application/vnd.openxmlformats-officedocument.wordprocessingml.document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Default Extension="vml" ContentType="application/vnd.openxmlformats-officedocument.vmlDrawing"/>
  <Default Extension="jpg" ContentType="image/jpe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  <Default Extension="png" ContentType="image/png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Default Extension="emf" ContentType="image/x-emf"/>
  <Default Extension="jpeg" ContentType="image/jpeg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5"/>
  </p:notesMasterIdLst>
  <p:sldIdLst>
    <p:sldId id="358" r:id="rId2"/>
    <p:sldId id="264" r:id="rId3"/>
    <p:sldId id="265" r:id="rId4"/>
    <p:sldId id="367" r:id="rId5"/>
    <p:sldId id="368" r:id="rId6"/>
    <p:sldId id="369" r:id="rId7"/>
    <p:sldId id="366" r:id="rId8"/>
    <p:sldId id="370" r:id="rId9"/>
    <p:sldId id="371" r:id="rId10"/>
    <p:sldId id="373" r:id="rId11"/>
    <p:sldId id="275" r:id="rId12"/>
    <p:sldId id="374" r:id="rId13"/>
    <p:sldId id="375" r:id="rId14"/>
    <p:sldId id="376" r:id="rId15"/>
    <p:sldId id="377" r:id="rId16"/>
    <p:sldId id="378" r:id="rId17"/>
    <p:sldId id="380" r:id="rId18"/>
    <p:sldId id="381" r:id="rId19"/>
    <p:sldId id="382" r:id="rId20"/>
    <p:sldId id="383" r:id="rId21"/>
    <p:sldId id="384" r:id="rId22"/>
    <p:sldId id="385" r:id="rId23"/>
    <p:sldId id="361" r:id="rId24"/>
    <p:sldId id="386" r:id="rId25"/>
    <p:sldId id="387" r:id="rId26"/>
    <p:sldId id="388" r:id="rId27"/>
    <p:sldId id="389" r:id="rId28"/>
    <p:sldId id="390" r:id="rId29"/>
    <p:sldId id="391" r:id="rId30"/>
    <p:sldId id="392" r:id="rId31"/>
    <p:sldId id="394" r:id="rId32"/>
    <p:sldId id="395" r:id="rId33"/>
    <p:sldId id="396" r:id="rId34"/>
    <p:sldId id="397" r:id="rId35"/>
    <p:sldId id="270" r:id="rId36"/>
    <p:sldId id="398" r:id="rId37"/>
    <p:sldId id="399" r:id="rId38"/>
    <p:sldId id="277" r:id="rId39"/>
    <p:sldId id="310" r:id="rId40"/>
    <p:sldId id="401" r:id="rId41"/>
    <p:sldId id="311" r:id="rId42"/>
    <p:sldId id="402" r:id="rId43"/>
    <p:sldId id="404" r:id="rId4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54" userDrawn="1">
          <p15:clr>
            <a:srgbClr val="A4A3A4"/>
          </p15:clr>
        </p15:guide>
        <p15:guide id="2" pos="238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04B05"/>
    <a:srgbClr val="EAEAEA"/>
    <a:srgbClr val="333333"/>
    <a:srgbClr val="C0C0C0"/>
    <a:srgbClr val="4F81BD"/>
    <a:srgbClr val="5F5F5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876" autoAdjust="0"/>
    <p:restoredTop sz="95488" autoAdjust="0"/>
  </p:normalViewPr>
  <p:slideViewPr>
    <p:cSldViewPr showGuides="1">
      <p:cViewPr varScale="1">
        <p:scale>
          <a:sx n="89" d="100"/>
          <a:sy n="89" d="100"/>
        </p:scale>
        <p:origin x="978" y="102"/>
      </p:cViewPr>
      <p:guideLst>
        <p:guide orient="horz" pos="754"/>
        <p:guide pos="238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3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6.vml.rels><?xml version="1.0" encoding="UTF-8" standalone="yes"?>
<Relationships xmlns="http://schemas.openxmlformats.org/package/2006/relationships"><Relationship Id="rId2" Type="http://schemas.openxmlformats.org/officeDocument/2006/relationships/image" Target="../media/image15.emf"/><Relationship Id="rId1" Type="http://schemas.openxmlformats.org/officeDocument/2006/relationships/image" Target="../media/image14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C01EFDD-91F8-495A-91D7-EB018522F674}" type="datetimeFigureOut">
              <a:rPr lang="zh-CN" altLang="en-US" smtClean="0"/>
              <a:t>2016-04-27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C5C579-5EAB-4D4D-A688-CF27E536ED0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95037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5.xml"/><Relationship Id="rId7" Type="http://schemas.openxmlformats.org/officeDocument/2006/relationships/image" Target="../media/image6.png"/><Relationship Id="rId2" Type="http://schemas.openxmlformats.org/officeDocument/2006/relationships/slide" Target="../slides/slide3.xml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.xml"/><Relationship Id="rId5" Type="http://schemas.openxmlformats.org/officeDocument/2006/relationships/image" Target="../media/image5.png"/><Relationship Id="rId4" Type="http://schemas.openxmlformats.org/officeDocument/2006/relationships/slide" Target="../slides/slide1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2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5" Type="http://schemas.openxmlformats.org/officeDocument/2006/relationships/slide" Target="../slides/slide11.xml"/><Relationship Id="rId4" Type="http://schemas.openxmlformats.org/officeDocument/2006/relationships/slide" Target="../slides/slide35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5.xml"/><Relationship Id="rId7" Type="http://schemas.openxmlformats.org/officeDocument/2006/relationships/slide" Target="../slides/slide2.xml"/><Relationship Id="rId2" Type="http://schemas.openxmlformats.org/officeDocument/2006/relationships/slide" Target="../slides/slide3.xml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5" Type="http://schemas.openxmlformats.org/officeDocument/2006/relationships/slide" Target="../slides/slide11.xml"/><Relationship Id="rId4" Type="http://schemas.openxmlformats.org/officeDocument/2006/relationships/image" Target="../media/image5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slide" Target="../slides/slide2.xml"/><Relationship Id="rId2" Type="http://schemas.openxmlformats.org/officeDocument/2006/relationships/slide" Target="../slides/slide3.xml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5" Type="http://schemas.openxmlformats.org/officeDocument/2006/relationships/slide" Target="../slides/slide11.xml"/><Relationship Id="rId4" Type="http://schemas.openxmlformats.org/officeDocument/2006/relationships/slide" Target="../slides/slide35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-3429000"/>
            <a:ext cx="9144000" cy="720363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 rot="16200000">
            <a:off x="4064001" y="-5080000"/>
            <a:ext cx="10160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7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 rot="16200000">
            <a:off x="4114800" y="-5130800"/>
            <a:ext cx="9144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 rot="16200000">
            <a:off x="4097867" y="-5113867"/>
            <a:ext cx="948266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矩形 10"/>
          <p:cNvSpPr/>
          <p:nvPr userDrawn="1"/>
        </p:nvSpPr>
        <p:spPr>
          <a:xfrm rot="16200000">
            <a:off x="4157134" y="-5173133"/>
            <a:ext cx="829733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6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矩形 11"/>
          <p:cNvSpPr/>
          <p:nvPr userDrawn="1"/>
        </p:nvSpPr>
        <p:spPr>
          <a:xfrm rot="16200000">
            <a:off x="4284133" y="-5300134"/>
            <a:ext cx="575734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2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" name="矩形 12"/>
          <p:cNvSpPr/>
          <p:nvPr userDrawn="1"/>
        </p:nvSpPr>
        <p:spPr>
          <a:xfrm rot="16200000">
            <a:off x="4064001" y="-5080000"/>
            <a:ext cx="10160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7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矩形 13"/>
          <p:cNvSpPr/>
          <p:nvPr userDrawn="1"/>
        </p:nvSpPr>
        <p:spPr>
          <a:xfrm rot="16200000">
            <a:off x="4114800" y="-5130800"/>
            <a:ext cx="9144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" name="矩形 14"/>
          <p:cNvSpPr/>
          <p:nvPr userDrawn="1"/>
        </p:nvSpPr>
        <p:spPr>
          <a:xfrm rot="16200000">
            <a:off x="4097867" y="-5113867"/>
            <a:ext cx="948266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" name="矩形 15"/>
          <p:cNvSpPr/>
          <p:nvPr userDrawn="1"/>
        </p:nvSpPr>
        <p:spPr>
          <a:xfrm rot="16200000">
            <a:off x="4157134" y="-5173133"/>
            <a:ext cx="829733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6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" name="矩形 16"/>
          <p:cNvSpPr/>
          <p:nvPr userDrawn="1"/>
        </p:nvSpPr>
        <p:spPr>
          <a:xfrm rot="16200000">
            <a:off x="4284133" y="-5300134"/>
            <a:ext cx="575734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2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908720"/>
            <a:ext cx="1656975" cy="454568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3614" y="1988840"/>
            <a:ext cx="4236773" cy="1080699"/>
          </a:xfrm>
          <a:prstGeom prst="rect">
            <a:avLst/>
          </a:prstGeom>
        </p:spPr>
      </p:pic>
      <p:sp>
        <p:nvSpPr>
          <p:cNvPr id="21" name="TextBox 20"/>
          <p:cNvSpPr txBox="1">
            <a:spLocks noChangeArrowheads="1"/>
          </p:cNvSpPr>
          <p:nvPr userDrawn="1"/>
        </p:nvSpPr>
        <p:spPr bwMode="auto">
          <a:xfrm>
            <a:off x="2171343" y="3899374"/>
            <a:ext cx="480131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◆ 全书优质试题随意编辑     ◆ 课堂教学流程完美展示     ◆ 独家研发错题组卷系统 </a:t>
            </a:r>
          </a:p>
          <a:p>
            <a:pPr eaLnBrk="1" hangingPunct="1"/>
            <a:endParaRPr lang="zh-CN" altLang="en-US" sz="1000" dirty="0">
              <a:solidFill>
                <a:schemeClr val="bg1"/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9832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4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4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.4963 L 0 0 " pathEditMode="relative" rAng="0" ptsTypes="AA">
                                      <p:cBhvr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4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700"/>
                            </p:stCondLst>
                            <p:childTnLst>
                              <p:par>
                                <p:cTn id="4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200"/>
                            </p:stCondLst>
                            <p:childTnLst>
                              <p:par>
                                <p:cTn id="47" presetID="2" presetClass="entr" presetSubtype="4" fill="hold" grpId="0" nodeType="after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7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7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6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6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300"/>
                            </p:stCondLst>
                            <p:childTnLst>
                              <p:par>
                                <p:cTn id="68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800"/>
                            </p:stCondLst>
                            <p:childTnLst>
                              <p:par>
                                <p:cTn id="7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6" presetClass="emph" presetSubtype="0" fill="hold" grpId="1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84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5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3" grpId="0" animBg="1"/>
      <p:bldP spid="14" grpId="0" animBg="1"/>
      <p:bldP spid="15" grpId="0" animBg="1"/>
      <p:bldP spid="16" grpId="0" animBg="1"/>
      <p:bldP spid="17" grpId="0" animBg="1"/>
      <p:bldP spid="21" grpId="0"/>
      <p:bldP spid="21" grpId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目录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标题 1"/>
          <p:cNvSpPr>
            <a:spLocks noGrp="1"/>
          </p:cNvSpPr>
          <p:nvPr>
            <p:ph type="title"/>
          </p:nvPr>
        </p:nvSpPr>
        <p:spPr>
          <a:xfrm>
            <a:off x="2617440" y="750302"/>
            <a:ext cx="6203032" cy="66701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13" name="内容占位符 2"/>
          <p:cNvSpPr>
            <a:spLocks noGrp="1"/>
          </p:cNvSpPr>
          <p:nvPr>
            <p:ph idx="1"/>
          </p:nvPr>
        </p:nvSpPr>
        <p:spPr>
          <a:xfrm>
            <a:off x="2771800" y="1600200"/>
            <a:ext cx="5832648" cy="452628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50000"/>
              </a:lnSpc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9144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3716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18288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416575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 build="p">
        <p:tmplLst>
          <p:tmpl lvl="1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章节"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" name="矩形 1"/>
          <p:cNvSpPr/>
          <p:nvPr userDrawn="1"/>
        </p:nvSpPr>
        <p:spPr>
          <a:xfrm>
            <a:off x="0" y="2420888"/>
            <a:ext cx="9144000" cy="151216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1470484" y="2924944"/>
            <a:ext cx="6203032" cy="576064"/>
          </a:xfrm>
          <a:prstGeom prst="rect">
            <a:avLst/>
          </a:prstGeo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8471916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组合 33"/>
          <p:cNvGrpSpPr/>
          <p:nvPr userDrawn="1"/>
        </p:nvGrpSpPr>
        <p:grpSpPr>
          <a:xfrm>
            <a:off x="5378897" y="29755"/>
            <a:ext cx="1137319" cy="584775"/>
            <a:chOff x="29482" y="2276803"/>
            <a:chExt cx="1281560" cy="487312"/>
          </a:xfrm>
        </p:grpSpPr>
        <p:sp>
          <p:nvSpPr>
            <p:cNvPr id="35" name="TextBox 34"/>
            <p:cNvSpPr txBox="1"/>
            <p:nvPr userDrawn="1"/>
          </p:nvSpPr>
          <p:spPr>
            <a:xfrm>
              <a:off x="29482" y="2276803"/>
              <a:ext cx="1214198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X</a:t>
              </a:r>
              <a:r>
                <a:rPr lang="en-US" altLang="zh-CN" sz="900" smtClean="0">
                  <a:solidFill>
                    <a:srgbClr val="333333"/>
                  </a:solidFill>
                  <a:latin typeface="+mn-lt"/>
                  <a:ea typeface="+mn-ea"/>
                </a:rPr>
                <a:t>INZHI DAOXUE</a:t>
              </a:r>
              <a:endParaRPr lang="zh-CN" altLang="en-US" sz="900" dirty="0">
                <a:solidFill>
                  <a:srgbClr val="333333"/>
                </a:solidFill>
              </a:endParaRPr>
            </a:p>
          </p:txBody>
        </p:sp>
        <p:sp>
          <p:nvSpPr>
            <p:cNvPr id="36" name="TextBox 35">
              <a:hlinkClick r:id="rId2" action="ppaction://hlinksldjump"/>
            </p:cNvPr>
            <p:cNvSpPr txBox="1"/>
            <p:nvPr userDrawn="1"/>
          </p:nvSpPr>
          <p:spPr>
            <a:xfrm>
              <a:off x="275416" y="2378183"/>
              <a:ext cx="103562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新知导学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37" name="组合 36"/>
          <p:cNvGrpSpPr/>
          <p:nvPr userDrawn="1"/>
        </p:nvGrpSpPr>
        <p:grpSpPr>
          <a:xfrm>
            <a:off x="7860679" y="39693"/>
            <a:ext cx="1317990" cy="584775"/>
            <a:chOff x="29482" y="2927145"/>
            <a:chExt cx="1624284" cy="487312"/>
          </a:xfrm>
        </p:grpSpPr>
        <p:sp>
          <p:nvSpPr>
            <p:cNvPr id="38" name="TextBox 37"/>
            <p:cNvSpPr txBox="1"/>
            <p:nvPr userDrawn="1"/>
          </p:nvSpPr>
          <p:spPr>
            <a:xfrm>
              <a:off x="29482" y="2927145"/>
              <a:ext cx="1624284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D</a:t>
              </a:r>
              <a:r>
                <a:rPr lang="en-US" altLang="zh-CN" sz="1000" smtClean="0">
                  <a:solidFill>
                    <a:srgbClr val="333333"/>
                  </a:solidFill>
                  <a:latin typeface="+mn-lt"/>
                  <a:ea typeface="+mn-ea"/>
                </a:rPr>
                <a:t>ANGTANG JIANCE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39" name="TextBox 38">
              <a:hlinkClick r:id="rId3" action="ppaction://hlinksldjump"/>
            </p:cNvPr>
            <p:cNvSpPr txBox="1"/>
            <p:nvPr userDrawn="1"/>
          </p:nvSpPr>
          <p:spPr>
            <a:xfrm>
              <a:off x="275416" y="3030391"/>
              <a:ext cx="121768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当堂检测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40" name="组合 39"/>
          <p:cNvGrpSpPr/>
          <p:nvPr userDrawn="1"/>
        </p:nvGrpSpPr>
        <p:grpSpPr>
          <a:xfrm>
            <a:off x="6536094" y="39693"/>
            <a:ext cx="1102368" cy="584775"/>
            <a:chOff x="29482" y="2927145"/>
            <a:chExt cx="1358552" cy="487312"/>
          </a:xfrm>
        </p:grpSpPr>
        <p:sp>
          <p:nvSpPr>
            <p:cNvPr id="41" name="TextBox 40"/>
            <p:cNvSpPr txBox="1"/>
            <p:nvPr userDrawn="1"/>
          </p:nvSpPr>
          <p:spPr>
            <a:xfrm>
              <a:off x="29482" y="2927145"/>
              <a:ext cx="1195591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aseline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D</a:t>
              </a:r>
              <a:r>
                <a:rPr lang="en-US" altLang="zh-CN" sz="1000" baseline="0" smtClean="0">
                  <a:solidFill>
                    <a:srgbClr val="333333"/>
                  </a:solidFill>
                  <a:latin typeface="+mn-lt"/>
                  <a:ea typeface="+mn-ea"/>
                </a:rPr>
                <a:t>AYIJIEHUO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42" name="TextBox 41">
              <a:hlinkClick r:id="rId4" action="ppaction://hlinksldjump"/>
            </p:cNvPr>
            <p:cNvSpPr txBox="1"/>
            <p:nvPr userDrawn="1"/>
          </p:nvSpPr>
          <p:spPr>
            <a:xfrm>
              <a:off x="275416" y="3030391"/>
              <a:ext cx="1112618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答疑解惑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2" name="组合 1"/>
          <p:cNvGrpSpPr/>
          <p:nvPr userDrawn="1"/>
        </p:nvGrpSpPr>
        <p:grpSpPr>
          <a:xfrm>
            <a:off x="4191706" y="-1"/>
            <a:ext cx="1319428" cy="841477"/>
            <a:chOff x="4191706" y="-1"/>
            <a:chExt cx="1319428" cy="841477"/>
          </a:xfrm>
        </p:grpSpPr>
        <p:pic>
          <p:nvPicPr>
            <p:cNvPr id="53" name="图片 52"/>
            <p:cNvPicPr>
              <a:picLocks noChangeAspect="1"/>
            </p:cNvPicPr>
            <p:nvPr userDrawn="1"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191706" y="-1"/>
              <a:ext cx="1319428" cy="841477"/>
            </a:xfrm>
            <a:prstGeom prst="rect">
              <a:avLst/>
            </a:prstGeom>
          </p:spPr>
        </p:pic>
        <p:sp>
          <p:nvSpPr>
            <p:cNvPr id="18" name="TextBox 17">
              <a:hlinkClick r:id="rId6" action="ppaction://hlinksldjump"/>
            </p:cNvPr>
            <p:cNvSpPr txBox="1"/>
            <p:nvPr userDrawn="1"/>
          </p:nvSpPr>
          <p:spPr>
            <a:xfrm>
              <a:off x="4532317" y="285517"/>
              <a:ext cx="54373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首页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20" name="图片 19"/>
            <p:cNvPicPr>
              <a:picLocks noChangeAspect="1"/>
            </p:cNvPicPr>
            <p:nvPr userDrawn="1"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26526" y="120086"/>
              <a:ext cx="142874" cy="16002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6700259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 userDrawn="1"/>
        </p:nvGrpSpPr>
        <p:grpSpPr>
          <a:xfrm>
            <a:off x="5378897" y="1"/>
            <a:ext cx="1220385" cy="836712"/>
            <a:chOff x="5378897" y="1"/>
            <a:chExt cx="1220385" cy="836712"/>
          </a:xfrm>
        </p:grpSpPr>
        <p:pic>
          <p:nvPicPr>
            <p:cNvPr id="45" name="图片 44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428356" y="1"/>
              <a:ext cx="1170926" cy="836712"/>
            </a:xfrm>
            <a:prstGeom prst="rect">
              <a:avLst/>
            </a:prstGeom>
          </p:spPr>
        </p:pic>
        <p:grpSp>
          <p:nvGrpSpPr>
            <p:cNvPr id="36" name="组合 35"/>
            <p:cNvGrpSpPr/>
            <p:nvPr userDrawn="1"/>
          </p:nvGrpSpPr>
          <p:grpSpPr>
            <a:xfrm>
              <a:off x="5378897" y="29755"/>
              <a:ext cx="1137319" cy="584775"/>
              <a:chOff x="29482" y="2276803"/>
              <a:chExt cx="1281560" cy="487312"/>
            </a:xfrm>
          </p:grpSpPr>
          <p:sp>
            <p:nvSpPr>
              <p:cNvPr id="37" name="TextBox 36"/>
              <p:cNvSpPr txBox="1"/>
              <p:nvPr userDrawn="1"/>
            </p:nvSpPr>
            <p:spPr>
              <a:xfrm>
                <a:off x="29482" y="2276803"/>
                <a:ext cx="1185298" cy="48731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200" dirty="0" smtClean="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X</a:t>
                </a:r>
                <a:r>
                  <a:rPr lang="en-US" altLang="zh-CN" sz="900" dirty="0" smtClean="0">
                    <a:solidFill>
                      <a:schemeClr val="bg1"/>
                    </a:solidFill>
                    <a:latin typeface="+mn-lt"/>
                    <a:ea typeface="+mn-ea"/>
                  </a:rPr>
                  <a:t>INZHIDAOXUE</a:t>
                </a:r>
                <a:endParaRPr lang="zh-CN" altLang="en-US" sz="9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38" name="TextBox 37">
                <a:hlinkClick r:id="rId3" action="ppaction://hlinksldjump"/>
              </p:cNvPr>
              <p:cNvSpPr txBox="1"/>
              <p:nvPr userDrawn="1"/>
            </p:nvSpPr>
            <p:spPr>
              <a:xfrm>
                <a:off x="275416" y="2378183"/>
                <a:ext cx="1035626" cy="25648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400" dirty="0" smtClean="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新知导学</a:t>
                </a:r>
                <a:endParaRPr lang="zh-CN" altLang="en-US" sz="1400" dirty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endParaRPr>
              </a:p>
            </p:txBody>
          </p:sp>
        </p:grpSp>
      </p:grpSp>
      <p:grpSp>
        <p:nvGrpSpPr>
          <p:cNvPr id="39" name="组合 38"/>
          <p:cNvGrpSpPr/>
          <p:nvPr userDrawn="1"/>
        </p:nvGrpSpPr>
        <p:grpSpPr>
          <a:xfrm>
            <a:off x="7860679" y="39693"/>
            <a:ext cx="1317990" cy="584775"/>
            <a:chOff x="29482" y="2927145"/>
            <a:chExt cx="1624284" cy="487312"/>
          </a:xfrm>
        </p:grpSpPr>
        <p:sp>
          <p:nvSpPr>
            <p:cNvPr id="40" name="TextBox 39"/>
            <p:cNvSpPr txBox="1"/>
            <p:nvPr userDrawn="1"/>
          </p:nvSpPr>
          <p:spPr>
            <a:xfrm>
              <a:off x="29482" y="2927145"/>
              <a:ext cx="1624284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D</a:t>
              </a:r>
              <a:r>
                <a:rPr lang="en-US" altLang="zh-CN" sz="1000" smtClean="0">
                  <a:solidFill>
                    <a:srgbClr val="333333"/>
                  </a:solidFill>
                  <a:latin typeface="+mn-lt"/>
                  <a:ea typeface="+mn-ea"/>
                </a:rPr>
                <a:t>ANGTANG JIANCE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41" name="TextBox 40">
              <a:hlinkClick r:id="rId4" action="ppaction://hlinksldjump"/>
            </p:cNvPr>
            <p:cNvSpPr txBox="1"/>
            <p:nvPr userDrawn="1"/>
          </p:nvSpPr>
          <p:spPr>
            <a:xfrm>
              <a:off x="275416" y="3030391"/>
              <a:ext cx="121768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当堂检测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42" name="组合 41"/>
          <p:cNvGrpSpPr/>
          <p:nvPr userDrawn="1"/>
        </p:nvGrpSpPr>
        <p:grpSpPr>
          <a:xfrm>
            <a:off x="6536094" y="39693"/>
            <a:ext cx="1102368" cy="584775"/>
            <a:chOff x="29482" y="2927145"/>
            <a:chExt cx="1358552" cy="487312"/>
          </a:xfrm>
        </p:grpSpPr>
        <p:sp>
          <p:nvSpPr>
            <p:cNvPr id="43" name="TextBox 42"/>
            <p:cNvSpPr txBox="1"/>
            <p:nvPr userDrawn="1"/>
          </p:nvSpPr>
          <p:spPr>
            <a:xfrm>
              <a:off x="29482" y="2927145"/>
              <a:ext cx="1160032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aseline="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D</a:t>
              </a:r>
              <a:r>
                <a:rPr lang="en-US" altLang="zh-CN" sz="1000" baseline="0" dirty="0" smtClean="0">
                  <a:solidFill>
                    <a:srgbClr val="333333"/>
                  </a:solidFill>
                  <a:latin typeface="+mn-lt"/>
                  <a:ea typeface="+mn-ea"/>
                </a:rPr>
                <a:t>AYIJIEHUO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44" name="TextBox 43">
              <a:hlinkClick r:id="rId5" action="ppaction://hlinksldjump"/>
            </p:cNvPr>
            <p:cNvSpPr txBox="1"/>
            <p:nvPr userDrawn="1"/>
          </p:nvSpPr>
          <p:spPr>
            <a:xfrm>
              <a:off x="275416" y="3030391"/>
              <a:ext cx="1112618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答疑解惑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2" name="组合 1"/>
          <p:cNvGrpSpPr/>
          <p:nvPr userDrawn="1"/>
        </p:nvGrpSpPr>
        <p:grpSpPr>
          <a:xfrm>
            <a:off x="4532317" y="111757"/>
            <a:ext cx="543739" cy="481534"/>
            <a:chOff x="4532317" y="111757"/>
            <a:chExt cx="543739" cy="481534"/>
          </a:xfrm>
        </p:grpSpPr>
        <p:pic>
          <p:nvPicPr>
            <p:cNvPr id="16" name="图片 15"/>
            <p:cNvPicPr>
              <a:picLocks noChangeAspect="1"/>
            </p:cNvPicPr>
            <p:nvPr userDrawn="1"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34808" y="111757"/>
              <a:ext cx="144304" cy="161619"/>
            </a:xfrm>
            <a:prstGeom prst="rect">
              <a:avLst/>
            </a:prstGeom>
          </p:spPr>
        </p:pic>
        <p:sp>
          <p:nvSpPr>
            <p:cNvPr id="17" name="TextBox 16">
              <a:hlinkClick r:id="rId7" action="ppaction://hlinksldjump"/>
            </p:cNvPr>
            <p:cNvSpPr txBox="1"/>
            <p:nvPr userDrawn="1"/>
          </p:nvSpPr>
          <p:spPr>
            <a:xfrm>
              <a:off x="4532317" y="285514"/>
              <a:ext cx="54373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tx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首页</a:t>
              </a:r>
              <a:endParaRPr lang="zh-CN" altLang="en-US" sz="1400" dirty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460111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组合 34"/>
          <p:cNvGrpSpPr/>
          <p:nvPr userDrawn="1"/>
        </p:nvGrpSpPr>
        <p:grpSpPr>
          <a:xfrm>
            <a:off x="5378897" y="29755"/>
            <a:ext cx="1137319" cy="584775"/>
            <a:chOff x="29482" y="2276803"/>
            <a:chExt cx="1281560" cy="487312"/>
          </a:xfrm>
        </p:grpSpPr>
        <p:sp>
          <p:nvSpPr>
            <p:cNvPr id="36" name="TextBox 35"/>
            <p:cNvSpPr txBox="1"/>
            <p:nvPr userDrawn="1"/>
          </p:nvSpPr>
          <p:spPr>
            <a:xfrm>
              <a:off x="29482" y="2276803"/>
              <a:ext cx="1185298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chemeClr val="tx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X</a:t>
              </a:r>
              <a:r>
                <a:rPr lang="en-US" altLang="zh-CN" sz="900" dirty="0" smtClean="0">
                  <a:solidFill>
                    <a:schemeClr val="tx1"/>
                  </a:solidFill>
                  <a:latin typeface="+mn-lt"/>
                  <a:ea typeface="+mn-ea"/>
                </a:rPr>
                <a:t>INZHIDAOXUE</a:t>
              </a:r>
              <a:endParaRPr lang="zh-CN" altLang="en-US" sz="900" dirty="0">
                <a:solidFill>
                  <a:schemeClr val="tx1"/>
                </a:solidFill>
              </a:endParaRPr>
            </a:p>
          </p:txBody>
        </p:sp>
        <p:sp>
          <p:nvSpPr>
            <p:cNvPr id="37" name="TextBox 36">
              <a:hlinkClick r:id="rId2" action="ppaction://hlinksldjump"/>
            </p:cNvPr>
            <p:cNvSpPr txBox="1"/>
            <p:nvPr userDrawn="1"/>
          </p:nvSpPr>
          <p:spPr>
            <a:xfrm>
              <a:off x="275416" y="2378183"/>
              <a:ext cx="103562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新知导学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38" name="组合 37"/>
          <p:cNvGrpSpPr/>
          <p:nvPr userDrawn="1"/>
        </p:nvGrpSpPr>
        <p:grpSpPr>
          <a:xfrm>
            <a:off x="7860679" y="39693"/>
            <a:ext cx="1317990" cy="584775"/>
            <a:chOff x="29482" y="2927145"/>
            <a:chExt cx="1624284" cy="487312"/>
          </a:xfrm>
        </p:grpSpPr>
        <p:sp>
          <p:nvSpPr>
            <p:cNvPr id="39" name="TextBox 38"/>
            <p:cNvSpPr txBox="1"/>
            <p:nvPr userDrawn="1"/>
          </p:nvSpPr>
          <p:spPr>
            <a:xfrm>
              <a:off x="29482" y="2927145"/>
              <a:ext cx="1624284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D</a:t>
              </a:r>
              <a:r>
                <a:rPr lang="en-US" altLang="zh-CN" sz="1000" smtClean="0">
                  <a:solidFill>
                    <a:srgbClr val="333333"/>
                  </a:solidFill>
                  <a:latin typeface="+mn-lt"/>
                  <a:ea typeface="+mn-ea"/>
                </a:rPr>
                <a:t>ANGTANG JIANCE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40" name="TextBox 39">
              <a:hlinkClick r:id="rId3" action="ppaction://hlinksldjump"/>
            </p:cNvPr>
            <p:cNvSpPr txBox="1"/>
            <p:nvPr userDrawn="1"/>
          </p:nvSpPr>
          <p:spPr>
            <a:xfrm>
              <a:off x="275416" y="3030391"/>
              <a:ext cx="121768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当堂检测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5" name="组合 4"/>
          <p:cNvGrpSpPr/>
          <p:nvPr userDrawn="1"/>
        </p:nvGrpSpPr>
        <p:grpSpPr>
          <a:xfrm>
            <a:off x="6525292" y="-4216"/>
            <a:ext cx="1431084" cy="851494"/>
            <a:chOff x="6525292" y="-4216"/>
            <a:chExt cx="1431084" cy="851494"/>
          </a:xfrm>
        </p:grpSpPr>
        <p:pic>
          <p:nvPicPr>
            <p:cNvPr id="44" name="图片 43"/>
            <p:cNvPicPr>
              <a:picLocks noChangeAspect="1"/>
            </p:cNvPicPr>
            <p:nvPr userDrawn="1"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525292" y="-4216"/>
              <a:ext cx="1431084" cy="851494"/>
            </a:xfrm>
            <a:prstGeom prst="rect">
              <a:avLst/>
            </a:prstGeom>
          </p:spPr>
        </p:pic>
        <p:grpSp>
          <p:nvGrpSpPr>
            <p:cNvPr id="41" name="组合 40"/>
            <p:cNvGrpSpPr/>
            <p:nvPr userDrawn="1"/>
          </p:nvGrpSpPr>
          <p:grpSpPr>
            <a:xfrm>
              <a:off x="6536094" y="39693"/>
              <a:ext cx="1102368" cy="584775"/>
              <a:chOff x="29482" y="2927145"/>
              <a:chExt cx="1358552" cy="487312"/>
            </a:xfrm>
          </p:grpSpPr>
          <p:sp>
            <p:nvSpPr>
              <p:cNvPr id="42" name="TextBox 41"/>
              <p:cNvSpPr txBox="1"/>
              <p:nvPr userDrawn="1"/>
            </p:nvSpPr>
            <p:spPr>
              <a:xfrm>
                <a:off x="29482" y="2927145"/>
                <a:ext cx="1160032" cy="48731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200" baseline="0" dirty="0" smtClean="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D</a:t>
                </a:r>
                <a:r>
                  <a:rPr lang="en-US" altLang="zh-CN" sz="1000" baseline="0" dirty="0" smtClean="0">
                    <a:solidFill>
                      <a:schemeClr val="bg1"/>
                    </a:solidFill>
                    <a:latin typeface="+mn-lt"/>
                    <a:ea typeface="+mn-ea"/>
                  </a:rPr>
                  <a:t>AYIJIEHUO</a:t>
                </a:r>
                <a:endParaRPr lang="zh-CN" altLang="en-US" sz="10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43" name="TextBox 42">
                <a:hlinkClick r:id="rId5" action="ppaction://hlinksldjump"/>
              </p:cNvPr>
              <p:cNvSpPr txBox="1"/>
              <p:nvPr userDrawn="1"/>
            </p:nvSpPr>
            <p:spPr>
              <a:xfrm>
                <a:off x="275416" y="3030391"/>
                <a:ext cx="1112618" cy="25648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400" dirty="0" smtClean="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答疑解惑</a:t>
                </a:r>
                <a:endParaRPr lang="zh-CN" altLang="en-US" sz="1400" dirty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endParaRPr>
              </a:p>
            </p:txBody>
          </p:sp>
        </p:grpSp>
      </p:grpSp>
      <p:grpSp>
        <p:nvGrpSpPr>
          <p:cNvPr id="2" name="组合 1"/>
          <p:cNvGrpSpPr/>
          <p:nvPr userDrawn="1"/>
        </p:nvGrpSpPr>
        <p:grpSpPr>
          <a:xfrm>
            <a:off x="4532317" y="111757"/>
            <a:ext cx="543739" cy="481534"/>
            <a:chOff x="4532317" y="111757"/>
            <a:chExt cx="543739" cy="481534"/>
          </a:xfrm>
        </p:grpSpPr>
        <p:pic>
          <p:nvPicPr>
            <p:cNvPr id="16" name="图片 15"/>
            <p:cNvPicPr>
              <a:picLocks noChangeAspect="1"/>
            </p:cNvPicPr>
            <p:nvPr userDrawn="1"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34808" y="111757"/>
              <a:ext cx="144304" cy="161619"/>
            </a:xfrm>
            <a:prstGeom prst="rect">
              <a:avLst/>
            </a:prstGeom>
          </p:spPr>
        </p:pic>
        <p:sp>
          <p:nvSpPr>
            <p:cNvPr id="17" name="TextBox 16">
              <a:hlinkClick r:id="rId7" action="ppaction://hlinksldjump"/>
            </p:cNvPr>
            <p:cNvSpPr txBox="1"/>
            <p:nvPr userDrawn="1"/>
          </p:nvSpPr>
          <p:spPr>
            <a:xfrm>
              <a:off x="4532317" y="285514"/>
              <a:ext cx="54373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tx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首页</a:t>
              </a:r>
              <a:endParaRPr lang="zh-CN" altLang="en-US" sz="1400" dirty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82766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组合 34"/>
          <p:cNvGrpSpPr/>
          <p:nvPr userDrawn="1"/>
        </p:nvGrpSpPr>
        <p:grpSpPr>
          <a:xfrm>
            <a:off x="5378897" y="29755"/>
            <a:ext cx="1137319" cy="584775"/>
            <a:chOff x="29482" y="2276803"/>
            <a:chExt cx="1281560" cy="487312"/>
          </a:xfrm>
        </p:grpSpPr>
        <p:sp>
          <p:nvSpPr>
            <p:cNvPr id="36" name="TextBox 35"/>
            <p:cNvSpPr txBox="1"/>
            <p:nvPr userDrawn="1"/>
          </p:nvSpPr>
          <p:spPr>
            <a:xfrm>
              <a:off x="29482" y="2276803"/>
              <a:ext cx="1185298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X</a:t>
              </a:r>
              <a:r>
                <a:rPr lang="en-US" altLang="zh-CN" sz="900" dirty="0" smtClean="0">
                  <a:solidFill>
                    <a:srgbClr val="333333"/>
                  </a:solidFill>
                  <a:latin typeface="+mn-lt"/>
                  <a:ea typeface="+mn-ea"/>
                </a:rPr>
                <a:t>INZHIDAOXUE</a:t>
              </a:r>
              <a:endParaRPr lang="zh-CN" altLang="en-US" sz="900" dirty="0">
                <a:solidFill>
                  <a:srgbClr val="333333"/>
                </a:solidFill>
              </a:endParaRPr>
            </a:p>
          </p:txBody>
        </p:sp>
        <p:sp>
          <p:nvSpPr>
            <p:cNvPr id="37" name="TextBox 36">
              <a:hlinkClick r:id="rId2" action="ppaction://hlinksldjump"/>
            </p:cNvPr>
            <p:cNvSpPr txBox="1"/>
            <p:nvPr userDrawn="1"/>
          </p:nvSpPr>
          <p:spPr>
            <a:xfrm>
              <a:off x="275416" y="2378183"/>
              <a:ext cx="103562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新知导学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4" name="组合 3"/>
          <p:cNvGrpSpPr/>
          <p:nvPr userDrawn="1"/>
        </p:nvGrpSpPr>
        <p:grpSpPr>
          <a:xfrm>
            <a:off x="7860679" y="-8427"/>
            <a:ext cx="1323144" cy="855375"/>
            <a:chOff x="7956376" y="-8427"/>
            <a:chExt cx="1323144" cy="855375"/>
          </a:xfrm>
        </p:grpSpPr>
        <p:pic>
          <p:nvPicPr>
            <p:cNvPr id="44" name="图片 43"/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985986" y="-8427"/>
              <a:ext cx="1293534" cy="855375"/>
            </a:xfrm>
            <a:prstGeom prst="rect">
              <a:avLst/>
            </a:prstGeom>
          </p:spPr>
        </p:pic>
        <p:grpSp>
          <p:nvGrpSpPr>
            <p:cNvPr id="38" name="组合 37"/>
            <p:cNvGrpSpPr/>
            <p:nvPr userDrawn="1"/>
          </p:nvGrpSpPr>
          <p:grpSpPr>
            <a:xfrm>
              <a:off x="7956376" y="39693"/>
              <a:ext cx="1317990" cy="584775"/>
              <a:chOff x="29482" y="2927145"/>
              <a:chExt cx="1624284" cy="487312"/>
            </a:xfrm>
          </p:grpSpPr>
          <p:sp>
            <p:nvSpPr>
              <p:cNvPr id="39" name="TextBox 38"/>
              <p:cNvSpPr txBox="1"/>
              <p:nvPr userDrawn="1"/>
            </p:nvSpPr>
            <p:spPr>
              <a:xfrm>
                <a:off x="29482" y="2927145"/>
                <a:ext cx="1624284" cy="48731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200" smtClean="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D</a:t>
                </a:r>
                <a:r>
                  <a:rPr lang="en-US" altLang="zh-CN" sz="1000" smtClean="0">
                    <a:solidFill>
                      <a:schemeClr val="bg1"/>
                    </a:solidFill>
                    <a:latin typeface="+mn-lt"/>
                    <a:ea typeface="+mn-ea"/>
                  </a:rPr>
                  <a:t>ANGTANG JIANCE</a:t>
                </a:r>
                <a:endParaRPr lang="zh-CN" altLang="en-US" sz="10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40" name="TextBox 39">
                <a:hlinkClick r:id="rId4" action="ppaction://hlinksldjump"/>
              </p:cNvPr>
              <p:cNvSpPr txBox="1"/>
              <p:nvPr userDrawn="1"/>
            </p:nvSpPr>
            <p:spPr>
              <a:xfrm>
                <a:off x="275416" y="3030391"/>
                <a:ext cx="1217686" cy="25648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400" smtClean="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当堂检测</a:t>
                </a:r>
                <a:endParaRPr lang="zh-CN" altLang="en-US" sz="1400" dirty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endParaRPr>
              </a:p>
            </p:txBody>
          </p:sp>
        </p:grpSp>
      </p:grpSp>
      <p:grpSp>
        <p:nvGrpSpPr>
          <p:cNvPr id="41" name="组合 40"/>
          <p:cNvGrpSpPr/>
          <p:nvPr userDrawn="1"/>
        </p:nvGrpSpPr>
        <p:grpSpPr>
          <a:xfrm>
            <a:off x="6536094" y="39693"/>
            <a:ext cx="1102368" cy="584775"/>
            <a:chOff x="29482" y="2927145"/>
            <a:chExt cx="1358552" cy="487312"/>
          </a:xfrm>
        </p:grpSpPr>
        <p:sp>
          <p:nvSpPr>
            <p:cNvPr id="42" name="TextBox 41"/>
            <p:cNvSpPr txBox="1"/>
            <p:nvPr userDrawn="1"/>
          </p:nvSpPr>
          <p:spPr>
            <a:xfrm>
              <a:off x="29482" y="2927145"/>
              <a:ext cx="1160032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aseline="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D</a:t>
              </a:r>
              <a:r>
                <a:rPr lang="en-US" altLang="zh-CN" sz="1000" baseline="0" dirty="0" smtClean="0">
                  <a:solidFill>
                    <a:srgbClr val="333333"/>
                  </a:solidFill>
                  <a:latin typeface="+mn-lt"/>
                  <a:ea typeface="+mn-ea"/>
                </a:rPr>
                <a:t>AYIJIEHUO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43" name="TextBox 42">
              <a:hlinkClick r:id="rId5" action="ppaction://hlinksldjump"/>
            </p:cNvPr>
            <p:cNvSpPr txBox="1"/>
            <p:nvPr userDrawn="1"/>
          </p:nvSpPr>
          <p:spPr>
            <a:xfrm>
              <a:off x="275416" y="3030391"/>
              <a:ext cx="1112618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答疑解惑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2" name="组合 1"/>
          <p:cNvGrpSpPr/>
          <p:nvPr userDrawn="1"/>
        </p:nvGrpSpPr>
        <p:grpSpPr>
          <a:xfrm>
            <a:off x="4532317" y="111757"/>
            <a:ext cx="543739" cy="481534"/>
            <a:chOff x="4532317" y="111757"/>
            <a:chExt cx="543739" cy="481534"/>
          </a:xfrm>
        </p:grpSpPr>
        <p:pic>
          <p:nvPicPr>
            <p:cNvPr id="16" name="图片 15"/>
            <p:cNvPicPr>
              <a:picLocks noChangeAspect="1"/>
            </p:cNvPicPr>
            <p:nvPr userDrawn="1"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34808" y="111757"/>
              <a:ext cx="144304" cy="161619"/>
            </a:xfrm>
            <a:prstGeom prst="rect">
              <a:avLst/>
            </a:prstGeom>
          </p:spPr>
        </p:pic>
        <p:sp>
          <p:nvSpPr>
            <p:cNvPr id="17" name="TextBox 16">
              <a:hlinkClick r:id="rId7" action="ppaction://hlinksldjump"/>
            </p:cNvPr>
            <p:cNvSpPr txBox="1"/>
            <p:nvPr userDrawn="1"/>
          </p:nvSpPr>
          <p:spPr>
            <a:xfrm>
              <a:off x="4532317" y="285514"/>
              <a:ext cx="54373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tx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首页</a:t>
              </a:r>
              <a:endParaRPr lang="zh-CN" altLang="en-US" sz="1400" dirty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77461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" y="-360"/>
            <a:ext cx="9143998" cy="777601"/>
            <a:chOff x="2" y="-300"/>
            <a:chExt cx="9143998" cy="648001"/>
          </a:xfrm>
        </p:grpSpPr>
        <p:sp>
          <p:nvSpPr>
            <p:cNvPr id="8" name="矩形 7"/>
            <p:cNvSpPr/>
            <p:nvPr userDrawn="1"/>
          </p:nvSpPr>
          <p:spPr>
            <a:xfrm rot="16200000">
              <a:off x="4248151" y="-4248151"/>
              <a:ext cx="647699" cy="914399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0" name="直接连接符 19"/>
            <p:cNvCxnSpPr/>
            <p:nvPr userDrawn="1"/>
          </p:nvCxnSpPr>
          <p:spPr>
            <a:xfrm rot="16200000">
              <a:off x="5107027" y="323701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 userDrawn="1"/>
          </p:nvCxnSpPr>
          <p:spPr>
            <a:xfrm rot="16200000">
              <a:off x="6204590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 userDrawn="1"/>
          </p:nvCxnSpPr>
          <p:spPr>
            <a:xfrm rot="16200000">
              <a:off x="7530892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350" y="115863"/>
            <a:ext cx="504825" cy="504825"/>
          </a:xfrm>
          <a:prstGeom prst="rect">
            <a:avLst/>
          </a:prstGeom>
        </p:spPr>
      </p:pic>
      <p:sp>
        <p:nvSpPr>
          <p:cNvPr id="27" name="矩形 26"/>
          <p:cNvSpPr/>
          <p:nvPr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8" name="标题占位符 1"/>
          <p:cNvSpPr txBox="1">
            <a:spLocks/>
          </p:cNvSpPr>
          <p:nvPr/>
        </p:nvSpPr>
        <p:spPr>
          <a:xfrm>
            <a:off x="775343" y="169738"/>
            <a:ext cx="2644529" cy="4756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zh-CN" altLang="zh-CN" sz="950" kern="1200" smtClean="0">
                <a:solidFill>
                  <a:schemeClr val="tx1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  <a:cs typeface="+mj-cs"/>
              </a:defRPr>
            </a:lvl1pPr>
          </a:lstStyle>
          <a:p>
            <a:pPr algn="l"/>
            <a:r>
              <a:rPr lang="zh-CN" altLang="en-US" sz="1400" smtClean="0"/>
              <a:t>第</a:t>
            </a:r>
            <a:r>
              <a:rPr lang="en-US" altLang="zh-CN" sz="1400" smtClean="0"/>
              <a:t>3</a:t>
            </a:r>
            <a:r>
              <a:rPr lang="zh-CN" altLang="en-US" sz="1400" smtClean="0"/>
              <a:t>课时　全球气压带、风带的分布、移动和对气候的影响</a:t>
            </a:r>
            <a:endParaRPr lang="zh-CN" altLang="zh-CN" sz="1400" kern="1200" dirty="0" smtClean="0">
              <a:solidFill>
                <a:schemeClr val="tx1"/>
              </a:solidFill>
              <a:effectLst/>
              <a:latin typeface="黑体" panose="02010600030101010101" pitchFamily="2" charset="-122"/>
              <a:ea typeface="黑体" panose="02010600030101010101" pitchFamily="2" charset="-122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4291633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61" r:id="rId3"/>
    <p:sldLayoutId id="2147483662" r:id="rId4"/>
    <p:sldLayoutId id="2147483668" r:id="rId5"/>
    <p:sldLayoutId id="2147483670" r:id="rId6"/>
    <p:sldLayoutId id="2147483669" r:id="rId7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lang="zh-CN" altLang="zh-CN" sz="950" kern="1200" smtClean="0">
          <a:solidFill>
            <a:schemeClr val="tx1"/>
          </a:solidFill>
          <a:effectLst/>
          <a:latin typeface="黑体" panose="02010600030101010101" pitchFamily="2" charset="-122"/>
          <a:ea typeface="黑体" panose="02010600030101010101" pitchFamily="2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" Target="slide3.xml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23.xml"/><Relationship Id="rId2" Type="http://schemas.openxmlformats.org/officeDocument/2006/relationships/slide" Target="slide11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23.xml"/><Relationship Id="rId2" Type="http://schemas.openxmlformats.org/officeDocument/2006/relationships/slide" Target="slide11.xml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23.xml"/><Relationship Id="rId2" Type="http://schemas.openxmlformats.org/officeDocument/2006/relationships/slide" Target="slide11.xml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23.xml"/><Relationship Id="rId2" Type="http://schemas.openxmlformats.org/officeDocument/2006/relationships/slide" Target="slide11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8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23.xml"/><Relationship Id="rId2" Type="http://schemas.openxmlformats.org/officeDocument/2006/relationships/slide" Target="slide11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9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7.vml"/><Relationship Id="rId6" Type="http://schemas.openxmlformats.org/officeDocument/2006/relationships/image" Target="../media/image20.emf"/><Relationship Id="rId5" Type="http://schemas.openxmlformats.org/officeDocument/2006/relationships/package" Target="../embeddings/Microsoft_Word___8.docx"/><Relationship Id="rId4" Type="http://schemas.openxmlformats.org/officeDocument/2006/relationships/slide" Target="slide2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8.vml"/><Relationship Id="rId6" Type="http://schemas.openxmlformats.org/officeDocument/2006/relationships/image" Target="../media/image21.emf"/><Relationship Id="rId5" Type="http://schemas.openxmlformats.org/officeDocument/2006/relationships/package" Target="../embeddings/Microsoft_Word___9.docx"/><Relationship Id="rId4" Type="http://schemas.openxmlformats.org/officeDocument/2006/relationships/slide" Target="slide2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23.xml"/><Relationship Id="rId2" Type="http://schemas.openxmlformats.org/officeDocument/2006/relationships/slide" Target="slide11.xml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23.xml"/><Relationship Id="rId2" Type="http://schemas.openxmlformats.org/officeDocument/2006/relationships/slide" Target="slide11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1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8.em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23.xml"/><Relationship Id="rId2" Type="http://schemas.openxmlformats.org/officeDocument/2006/relationships/slide" Target="slide11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23.xml"/><Relationship Id="rId2" Type="http://schemas.openxmlformats.org/officeDocument/2006/relationships/slide" Target="slide11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4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23.xml"/><Relationship Id="rId2" Type="http://schemas.openxmlformats.org/officeDocument/2006/relationships/slide" Target="slide11.xml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23.xml"/><Relationship Id="rId2" Type="http://schemas.openxmlformats.org/officeDocument/2006/relationships/slide" Target="slide11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5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23.xml"/><Relationship Id="rId2" Type="http://schemas.openxmlformats.org/officeDocument/2006/relationships/slide" Target="slide11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6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23.xml"/><Relationship Id="rId2" Type="http://schemas.openxmlformats.org/officeDocument/2006/relationships/slide" Target="slide11.xml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23.xml"/><Relationship Id="rId2" Type="http://schemas.openxmlformats.org/officeDocument/2006/relationships/slide" Target="slide11.xml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23.xml"/><Relationship Id="rId2" Type="http://schemas.openxmlformats.org/officeDocument/2006/relationships/slide" Target="slide11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7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" Target="slide23.xml"/><Relationship Id="rId2" Type="http://schemas.openxmlformats.org/officeDocument/2006/relationships/slide" Target="slide11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8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" Target="slide23.xml"/><Relationship Id="rId2" Type="http://schemas.openxmlformats.org/officeDocument/2006/relationships/slide" Target="slide11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9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" Target="slide3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9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9.vml"/><Relationship Id="rId6" Type="http://schemas.openxmlformats.org/officeDocument/2006/relationships/image" Target="../media/image30.emf"/><Relationship Id="rId5" Type="http://schemas.openxmlformats.org/officeDocument/2006/relationships/package" Target="../embeddings/Microsoft_Word___10.docx"/><Relationship Id="rId4" Type="http://schemas.openxmlformats.org/officeDocument/2006/relationships/slide" Target="slide23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0.vml"/><Relationship Id="rId6" Type="http://schemas.openxmlformats.org/officeDocument/2006/relationships/image" Target="../media/image31.emf"/><Relationship Id="rId5" Type="http://schemas.openxmlformats.org/officeDocument/2006/relationships/package" Target="../embeddings/Microsoft_Word___11.docx"/><Relationship Id="rId4" Type="http://schemas.openxmlformats.org/officeDocument/2006/relationships/slide" Target="slide23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" Target="slide23.xml"/><Relationship Id="rId2" Type="http://schemas.openxmlformats.org/officeDocument/2006/relationships/slide" Target="slide11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2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" Target="slide23.xml"/><Relationship Id="rId2" Type="http://schemas.openxmlformats.org/officeDocument/2006/relationships/slide" Target="slide11.xml"/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" Target="slide23.xml"/><Relationship Id="rId2" Type="http://schemas.openxmlformats.org/officeDocument/2006/relationships/slide" Target="slide11.xml"/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" Target="slide38.xml"/><Relationship Id="rId2" Type="http://schemas.openxmlformats.org/officeDocument/2006/relationships/slide" Target="slide3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3.jpeg"/><Relationship Id="rId5" Type="http://schemas.openxmlformats.org/officeDocument/2006/relationships/slide" Target="slide41.xml"/><Relationship Id="rId4" Type="http://schemas.openxmlformats.org/officeDocument/2006/relationships/slide" Target="slide39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" Target="slide38.xml"/><Relationship Id="rId2" Type="http://schemas.openxmlformats.org/officeDocument/2006/relationships/slide" Target="slide35.xml"/><Relationship Id="rId1" Type="http://schemas.openxmlformats.org/officeDocument/2006/relationships/slideLayout" Target="../slideLayouts/slideLayout7.xml"/><Relationship Id="rId5" Type="http://schemas.openxmlformats.org/officeDocument/2006/relationships/slide" Target="slide41.xml"/><Relationship Id="rId4" Type="http://schemas.openxmlformats.org/officeDocument/2006/relationships/slide" Target="slide39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" Target="slide38.xml"/><Relationship Id="rId2" Type="http://schemas.openxmlformats.org/officeDocument/2006/relationships/slide" Target="slide35.xml"/><Relationship Id="rId1" Type="http://schemas.openxmlformats.org/officeDocument/2006/relationships/slideLayout" Target="../slideLayouts/slideLayout7.xml"/><Relationship Id="rId5" Type="http://schemas.openxmlformats.org/officeDocument/2006/relationships/slide" Target="slide41.xml"/><Relationship Id="rId4" Type="http://schemas.openxmlformats.org/officeDocument/2006/relationships/slide" Target="slide39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" Target="slide38.xml"/><Relationship Id="rId2" Type="http://schemas.openxmlformats.org/officeDocument/2006/relationships/slide" Target="slide3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4.jpeg"/><Relationship Id="rId5" Type="http://schemas.openxmlformats.org/officeDocument/2006/relationships/slide" Target="slide41.xml"/><Relationship Id="rId4" Type="http://schemas.openxmlformats.org/officeDocument/2006/relationships/slide" Target="slide39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" Target="slide38.xml"/><Relationship Id="rId2" Type="http://schemas.openxmlformats.org/officeDocument/2006/relationships/slide" Target="slide3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5.jpeg"/><Relationship Id="rId5" Type="http://schemas.openxmlformats.org/officeDocument/2006/relationships/slide" Target="slide41.xml"/><Relationship Id="rId4" Type="http://schemas.openxmlformats.org/officeDocument/2006/relationships/slide" Target="slide39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10.emf"/><Relationship Id="rId5" Type="http://schemas.openxmlformats.org/officeDocument/2006/relationships/package" Target="../embeddings/Microsoft_Word___2.docx"/><Relationship Id="rId4" Type="http://schemas.openxmlformats.org/officeDocument/2006/relationships/slide" Target="slide7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" Target="slide38.xml"/><Relationship Id="rId2" Type="http://schemas.openxmlformats.org/officeDocument/2006/relationships/slide" Target="slide35.xml"/><Relationship Id="rId1" Type="http://schemas.openxmlformats.org/officeDocument/2006/relationships/slideLayout" Target="../slideLayouts/slideLayout7.xml"/><Relationship Id="rId5" Type="http://schemas.openxmlformats.org/officeDocument/2006/relationships/slide" Target="slide41.xml"/><Relationship Id="rId4" Type="http://schemas.openxmlformats.org/officeDocument/2006/relationships/slide" Target="slide39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" Target="slide38.xml"/><Relationship Id="rId2" Type="http://schemas.openxmlformats.org/officeDocument/2006/relationships/slide" Target="slide3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6.jpeg"/><Relationship Id="rId5" Type="http://schemas.openxmlformats.org/officeDocument/2006/relationships/slide" Target="slide41.xml"/><Relationship Id="rId4" Type="http://schemas.openxmlformats.org/officeDocument/2006/relationships/slide" Target="slide39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" Target="slide38.xml"/><Relationship Id="rId2" Type="http://schemas.openxmlformats.org/officeDocument/2006/relationships/slide" Target="slide35.xml"/><Relationship Id="rId1" Type="http://schemas.openxmlformats.org/officeDocument/2006/relationships/slideLayout" Target="../slideLayouts/slideLayout7.xml"/><Relationship Id="rId5" Type="http://schemas.openxmlformats.org/officeDocument/2006/relationships/slide" Target="slide41.xml"/><Relationship Id="rId4" Type="http://schemas.openxmlformats.org/officeDocument/2006/relationships/slide" Target="slide39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" Target="slide38.xml"/><Relationship Id="rId2" Type="http://schemas.openxmlformats.org/officeDocument/2006/relationships/slide" Target="slide35.xml"/><Relationship Id="rId1" Type="http://schemas.openxmlformats.org/officeDocument/2006/relationships/slideLayout" Target="../slideLayouts/slideLayout7.xml"/><Relationship Id="rId5" Type="http://schemas.openxmlformats.org/officeDocument/2006/relationships/slide" Target="slide41.xml"/><Relationship Id="rId4" Type="http://schemas.openxmlformats.org/officeDocument/2006/relationships/slide" Target="slide3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11.emf"/><Relationship Id="rId5" Type="http://schemas.openxmlformats.org/officeDocument/2006/relationships/package" Target="../embeddings/Microsoft_Word___3.docx"/><Relationship Id="rId4" Type="http://schemas.openxmlformats.org/officeDocument/2006/relationships/slide" Target="slide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" Target="slide3.xml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12.emf"/><Relationship Id="rId5" Type="http://schemas.openxmlformats.org/officeDocument/2006/relationships/package" Target="../embeddings/Microsoft_Word___4.docx"/><Relationship Id="rId4" Type="http://schemas.openxmlformats.org/officeDocument/2006/relationships/slide" Target="slide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13.emf"/><Relationship Id="rId5" Type="http://schemas.openxmlformats.org/officeDocument/2006/relationships/package" Target="../embeddings/Microsoft_Word___5.docx"/><Relationship Id="rId4" Type="http://schemas.openxmlformats.org/officeDocument/2006/relationships/slide" Target="slide7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emf"/><Relationship Id="rId3" Type="http://schemas.openxmlformats.org/officeDocument/2006/relationships/slide" Target="slide3.xml"/><Relationship Id="rId7" Type="http://schemas.openxmlformats.org/officeDocument/2006/relationships/package" Target="../embeddings/Microsoft_Word___7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14.emf"/><Relationship Id="rId5" Type="http://schemas.openxmlformats.org/officeDocument/2006/relationships/package" Target="../embeddings/Microsoft_Word___6.docx"/><Relationship Id="rId4" Type="http://schemas.openxmlformats.org/officeDocument/2006/relationships/slide" Target="slide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1470484" y="2708920"/>
            <a:ext cx="6203032" cy="576064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zh-CN" altLang="zh-CN" sz="3200" dirty="0"/>
              <a:t>第</a:t>
            </a:r>
            <a:r>
              <a:rPr lang="en-US" altLang="zh-CN" sz="3200" b="1" dirty="0"/>
              <a:t>3</a:t>
            </a:r>
            <a:r>
              <a:rPr lang="zh-CN" altLang="zh-CN" sz="3200" dirty="0"/>
              <a:t>课时　全球气压带、风带的分布、移动和对气候的影响</a:t>
            </a:r>
            <a:endParaRPr lang="en-US" altLang="zh-CN" sz="3200" dirty="0"/>
          </a:p>
        </p:txBody>
      </p:sp>
    </p:spTree>
    <p:extLst>
      <p:ext uri="{BB962C8B-B14F-4D97-AF65-F5344CB8AC3E}">
        <p14:creationId xmlns:p14="http://schemas.microsoft.com/office/powerpoint/2010/main" val="3220555212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908720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043608" y="908720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508000" y="2348880"/>
            <a:ext cx="8128000" cy="166346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u="heavy" dirty="0">
                <a:solidFill>
                  <a:srgbClr val="000000"/>
                </a:solidFill>
                <a:uFill>
                  <a:solidFill>
                    <a:srgbClr val="80808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思考讨论</a:t>
            </a:r>
            <a:r>
              <a:rPr lang="zh-CN" altLang="zh-CN" sz="2200" u="heavy" dirty="0">
                <a:solidFill>
                  <a:srgbClr val="000000"/>
                </a:solidFill>
                <a:uFill>
                  <a:solidFill>
                    <a:srgbClr val="80808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羌笛何须怨杨柳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春风不度玉门关。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这里的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春风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是指什么风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为什么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不度玉门关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”?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指夏季风。我国西部地区深居内陆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加上山脉的阻挡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因而受夏季风影响很小。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08000" y="3269639"/>
            <a:ext cx="7952432" cy="8640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28699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点二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323528" y="1484784"/>
            <a:ext cx="8128000" cy="127227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探究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</a:t>
            </a:r>
            <a:r>
              <a:rPr lang="zh-CN" altLang="zh-CN" sz="2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气压带、风带的形成、分布与季节移动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问题导引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材料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、图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8" name="L10.eps" descr="id:2147499177;FounderCES"/>
          <p:cNvPicPr/>
          <p:nvPr/>
        </p:nvPicPr>
        <p:blipFill>
          <a:blip r:embed="rId4"/>
          <a:stretch>
            <a:fillRect/>
          </a:stretch>
        </p:blipFill>
        <p:spPr>
          <a:xfrm>
            <a:off x="323528" y="3074633"/>
            <a:ext cx="4108483" cy="2020421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141686" y="5412632"/>
            <a:ext cx="53091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图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9" name="L11.eps" descr="id:2147499184;FounderCES"/>
          <p:cNvPicPr/>
          <p:nvPr/>
        </p:nvPicPr>
        <p:blipFill>
          <a:blip r:embed="rId5"/>
          <a:stretch>
            <a:fillRect/>
          </a:stretch>
        </p:blipFill>
        <p:spPr>
          <a:xfrm>
            <a:off x="5004048" y="2276872"/>
            <a:ext cx="3305269" cy="37040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6516216" y="6093296"/>
            <a:ext cx="53091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图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177557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点二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485056" y="1772816"/>
            <a:ext cx="8128000" cy="412933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①②③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分别表示三圈环流的哪一环流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各代表哪些气压带和风带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①②③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分别表示低纬环流、中纬环流和高纬环流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为赤道低气压带、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为东北信风带、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为副热带高气压带、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为盛行西风带、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为副极地低气压带、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为极地东风带、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为极地高气压带。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由图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看出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低纬地区的高空气流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在流动到北纬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°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附近时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为什么不继续向南北运动而下沉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由赤道上空向北运动的气流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受地转偏向力影响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流到北纬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°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附近上空时就偏转成西风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不再继续向南北流动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但低纬气流又不断流过来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便在北纬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°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上空堆积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被迫下沉。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11560" y="2636912"/>
            <a:ext cx="8001496" cy="11521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67544" y="4653136"/>
            <a:ext cx="8280920" cy="1440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6007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点二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904201"/>
            <a:ext cx="8128000" cy="330359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副热带高气压带与极地高气压带在成因上有何不同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副热带高气压带是由于向高纬运动的高空气流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°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纬线附近被迫下沉堆积形成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为动力成因。而极地高气压带为高纬地区空气冷却收缩下沉形成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为热力成因。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由图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所示的气压带、风带的移动状况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总结气压带、风带的移动规律。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气压带、风带的移动规律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随着太阳直射点的移动而移动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就北半球来说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大致是夏季北移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冬季南移。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33051" y="2348880"/>
            <a:ext cx="8402949" cy="12241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55712" y="4365104"/>
            <a:ext cx="8194176" cy="10535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99753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点二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94039" y="1207368"/>
            <a:ext cx="1795363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三圈环流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5" name="L12.eps" descr="id:2147499198;FounderCES"/>
          <p:cNvPicPr/>
          <p:nvPr/>
        </p:nvPicPr>
        <p:blipFill>
          <a:blip r:embed="rId4"/>
          <a:stretch>
            <a:fillRect/>
          </a:stretch>
        </p:blipFill>
        <p:spPr>
          <a:xfrm>
            <a:off x="1403648" y="1705966"/>
            <a:ext cx="6021952" cy="45453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08607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点二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467544" y="1412776"/>
            <a:ext cx="3013967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气压带和风带的</a:t>
            </a:r>
            <a:r>
              <a:rPr lang="zh-CN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分布</a:t>
            </a:r>
            <a:r>
              <a:rPr lang="en-US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pic>
        <p:nvPicPr>
          <p:cNvPr id="5" name="L13.eps" descr="id:2147499205;FounderCES"/>
          <p:cNvPicPr/>
          <p:nvPr/>
        </p:nvPicPr>
        <p:blipFill>
          <a:blip r:embed="rId4"/>
          <a:stretch>
            <a:fillRect/>
          </a:stretch>
        </p:blipFill>
        <p:spPr>
          <a:xfrm>
            <a:off x="2149935" y="1911374"/>
            <a:ext cx="4746764" cy="46941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6455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hlinkClick r:id="rId3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>
            <a:hlinkClick r:id="rId4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点二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340768"/>
            <a:ext cx="2547492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七个气压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带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35883580"/>
              </p:ext>
            </p:extLst>
          </p:nvPr>
        </p:nvGraphicFramePr>
        <p:xfrm>
          <a:off x="508000" y="1851412"/>
          <a:ext cx="8128000" cy="421085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01" name="文档" r:id="rId5" imgW="3909330" imgH="2025051" progId="Word.Document.12">
                  <p:embed/>
                </p:oleObj>
              </mc:Choice>
              <mc:Fallback>
                <p:oleObj name="文档" r:id="rId5" imgW="3909330" imgH="2025051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08000" y="1851412"/>
                        <a:ext cx="8128000" cy="421085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9577397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hlinkClick r:id="rId3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>
            <a:hlinkClick r:id="rId4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点二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484784"/>
            <a:ext cx="2265364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六个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风带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93472447"/>
              </p:ext>
            </p:extLst>
          </p:nvPr>
        </p:nvGraphicFramePr>
        <p:xfrm>
          <a:off x="508000" y="1953269"/>
          <a:ext cx="8128000" cy="357079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9" name="文档" r:id="rId5" imgW="3923640" imgH="1723666" progId="Word.Document.12">
                  <p:embed/>
                </p:oleObj>
              </mc:Choice>
              <mc:Fallback>
                <p:oleObj name="文档" r:id="rId5" imgW="3923640" imgH="1723666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08000" y="1953269"/>
                        <a:ext cx="8128000" cy="357079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2129813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点二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467544" y="2132856"/>
            <a:ext cx="8128000" cy="252992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气压带、风带的移动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影响因素。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气压带、风带随着太阳直射点的季节移动而移动。北半球大致夏季北移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冬季南移。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移动幅度。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气压带、风带季节移动幅度约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纬度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882916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点二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L14.eps" descr="id:2147499228;FounderCES"/>
          <p:cNvPicPr/>
          <p:nvPr/>
        </p:nvPicPr>
        <p:blipFill>
          <a:blip r:embed="rId4"/>
          <a:stretch>
            <a:fillRect/>
          </a:stretch>
        </p:blipFill>
        <p:spPr>
          <a:xfrm>
            <a:off x="1979712" y="1301552"/>
            <a:ext cx="4482162" cy="5092416"/>
          </a:xfrm>
          <a:prstGeom prst="rect">
            <a:avLst/>
          </a:prstGeom>
        </p:spPr>
      </p:pic>
      <p:sp>
        <p:nvSpPr>
          <p:cNvPr id="2" name="矩形 1"/>
          <p:cNvSpPr>
            <a:spLocks noChangeAspect="1"/>
          </p:cNvSpPr>
          <p:nvPr/>
        </p:nvSpPr>
        <p:spPr>
          <a:xfrm>
            <a:off x="508000" y="1218268"/>
            <a:ext cx="2265364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移动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过程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767937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52356252"/>
              </p:ext>
            </p:extLst>
          </p:nvPr>
        </p:nvGraphicFramePr>
        <p:xfrm>
          <a:off x="467544" y="1340768"/>
          <a:ext cx="8128000" cy="518087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3" name="文档" r:id="rId3" imgW="3998108" imgH="2547375" progId="Word.Document.12">
                  <p:embed/>
                </p:oleObj>
              </mc:Choice>
              <mc:Fallback>
                <p:oleObj name="文档" r:id="rId3" imgW="3998108" imgH="2547375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67544" y="1340768"/>
                        <a:ext cx="8128000" cy="518087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602319192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点二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9039" y="1412776"/>
            <a:ext cx="8144835" cy="48359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76017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点二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467544" y="1556792"/>
            <a:ext cx="8128000" cy="127227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典例剖析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【例题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下图为以南极点为中心的气压带、风带分布示意图。读图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完成下列各题。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5" name="L15.eps" descr="id:2147499242;FounderCES"/>
          <p:cNvPicPr/>
          <p:nvPr/>
        </p:nvPicPr>
        <p:blipFill>
          <a:blip r:embed="rId4"/>
          <a:stretch>
            <a:fillRect/>
          </a:stretch>
        </p:blipFill>
        <p:spPr>
          <a:xfrm>
            <a:off x="981512" y="2835689"/>
            <a:ext cx="6777377" cy="30131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38300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点二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701069"/>
            <a:ext cx="8128000" cy="370986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所表示的气压带是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赤道低气压带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副热带高气压带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副极地低气压带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极地高气压带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中箭头能正确表示图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风带风向的是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C.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位于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60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S~70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之间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为南半球副极地低气压带。第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结合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风带所处的纬度位置知其为南半球盛行西风带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其风向为西北风。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(2)B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33051" y="3789041"/>
            <a:ext cx="8402949" cy="1080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46524" y="4969675"/>
            <a:ext cx="2141300" cy="34074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80759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探究点一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251520" y="1340768"/>
            <a:ext cx="8128000" cy="127227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探究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</a:t>
            </a:r>
            <a:r>
              <a:rPr lang="zh-CN" altLang="zh-CN" sz="2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北半球冬、夏季气压中心与季风环流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问题导引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材料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北半球不同季节气压中心的分布。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6" name="L16.eps" descr="id:2147499263;FounderCES"/>
          <p:cNvPicPr/>
          <p:nvPr/>
        </p:nvPicPr>
        <p:blipFill>
          <a:blip r:embed="rId4"/>
          <a:stretch>
            <a:fillRect/>
          </a:stretch>
        </p:blipFill>
        <p:spPr>
          <a:xfrm>
            <a:off x="1043539" y="2924944"/>
            <a:ext cx="7319078" cy="252326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896366" y="5733256"/>
            <a:ext cx="53091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月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410120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探究点一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L17.eps" descr="id:2147499270;FounderCES"/>
          <p:cNvPicPr/>
          <p:nvPr/>
        </p:nvPicPr>
        <p:blipFill>
          <a:blip r:embed="rId4"/>
          <a:stretch>
            <a:fillRect/>
          </a:stretch>
        </p:blipFill>
        <p:spPr>
          <a:xfrm>
            <a:off x="1259632" y="1484784"/>
            <a:ext cx="6471788" cy="2162532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4230068" y="3944069"/>
            <a:ext cx="53091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月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431525" y="4610154"/>
            <a:ext cx="8128000" cy="86600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结合材料探究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北半球冬、夏季的气压中心是如何形成的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420525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探究点一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395536" y="1844824"/>
            <a:ext cx="8128000" cy="410105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北半球冬、夏季气压中心形成的原因是海陆热力性质的差异。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冬季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大陆降温快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海洋降温慢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亚欧大陆上因温度低而形成高压。亚欧大陆上的亚洲高压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蒙古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西伯利亚高压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切断了随太阳直射点南移而来的副极地低气压带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使副极地低气压带只保留在海洋上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在太平洋上的叫阿留申低压。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夏季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大陆升温快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海洋升温慢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亚欧大陆上因温度高形成亚洲高压。亚欧大陆上的亚洲低压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印度低压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切断了随太阳直射点北移而来的副热带高气压带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使副热带高气压带只保留在海洋上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在太平洋上的叫夏威夷高压。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168084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探究点一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318000"/>
            <a:ext cx="8128000" cy="247599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图中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①②③④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代表的气压中心的名称分别是什么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为亚洲高压、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为阿留申低压、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为亚洲低压、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为夏威夷高压。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从图中可以看出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不同季节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东亚、南亚地区的风向有何不同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冬季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东亚盛行西北风、南亚盛行东北风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夏季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东亚盛行东南风、南亚盛行西南风。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67544" y="2780928"/>
            <a:ext cx="8496944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11560" y="4021301"/>
            <a:ext cx="8064896" cy="107091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81689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探究点一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467544" y="1412776"/>
            <a:ext cx="8128000" cy="167853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名师精讲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北半球冬、夏季气压中心的形成与分布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北半球副极地低气压带被大陆上的冷高压切断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尤以亚洲高压最强烈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使副极地低气压带仅保留在海洋上。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5" name="L18.eps" descr="id:2147499284;FounderCES"/>
          <p:cNvPicPr/>
          <p:nvPr/>
        </p:nvPicPr>
        <p:blipFill>
          <a:blip r:embed="rId4"/>
          <a:stretch>
            <a:fillRect/>
          </a:stretch>
        </p:blipFill>
        <p:spPr>
          <a:xfrm>
            <a:off x="1259632" y="3314367"/>
            <a:ext cx="6090890" cy="2802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059832" y="6154981"/>
            <a:ext cx="23775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月份北半球气压中心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376800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探究点一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323528" y="1340768"/>
            <a:ext cx="8128000" cy="86600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(2)7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北半球副热带高气压带被大陆上的热低压切断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其中亚洲低压最突出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从而使副热带高气压带仅保留在海洋上。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5" name="L19.eps" descr="id:2147499291;FounderCES"/>
          <p:cNvPicPr/>
          <p:nvPr/>
        </p:nvPicPr>
        <p:blipFill>
          <a:blip r:embed="rId4"/>
          <a:stretch>
            <a:fillRect/>
          </a:stretch>
        </p:blipFill>
        <p:spPr>
          <a:xfrm>
            <a:off x="899592" y="2357821"/>
            <a:ext cx="6574327" cy="332088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131840" y="5829754"/>
            <a:ext cx="23775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月份北半球气压中心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96989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探究点一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251520" y="1412776"/>
            <a:ext cx="3284554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东亚季风与南亚</a:t>
            </a:r>
            <a:r>
              <a:rPr lang="zh-CN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季风</a:t>
            </a:r>
            <a:r>
              <a:rPr lang="en-US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5" name="L20.eps" descr="id:2147499298;FounderCES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8000" y="1911374"/>
            <a:ext cx="8128000" cy="37923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99142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2" action="ppaction://hlinksldjump"/>
          </p:cNvPr>
          <p:cNvSpPr/>
          <p:nvPr/>
        </p:nvSpPr>
        <p:spPr>
          <a:xfrm>
            <a:off x="467544" y="908720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3" action="ppaction://hlinksldjump"/>
          </p:cNvPr>
          <p:cNvSpPr/>
          <p:nvPr/>
        </p:nvSpPr>
        <p:spPr>
          <a:xfrm>
            <a:off x="1043608" y="908720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39552" y="1340768"/>
            <a:ext cx="8128000" cy="167853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一、全球气压带、风带的分布、移动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全球气压带和风带的分布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形成近地面气压带和风带的主要因素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热力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因素和动力因素。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全球气压带和风带的分布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以北半球为例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6" name="L09.eps" descr="id:2147499116;FounderCES"/>
          <p:cNvPicPr/>
          <p:nvPr/>
        </p:nvPicPr>
        <p:blipFill>
          <a:blip r:embed="rId4"/>
          <a:stretch>
            <a:fillRect/>
          </a:stretch>
        </p:blipFill>
        <p:spPr>
          <a:xfrm>
            <a:off x="1619672" y="3019304"/>
            <a:ext cx="5528895" cy="2718934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508104" y="2204864"/>
            <a:ext cx="544512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91215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3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探究点一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4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78202427"/>
              </p:ext>
            </p:extLst>
          </p:nvPr>
        </p:nvGraphicFramePr>
        <p:xfrm>
          <a:off x="508000" y="2084182"/>
          <a:ext cx="8128000" cy="294363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72" name="文档" r:id="rId5" imgW="3909330" imgH="1415541" progId="Word.Document.12">
                  <p:embed/>
                </p:oleObj>
              </mc:Choice>
              <mc:Fallback>
                <p:oleObj name="文档" r:id="rId5" imgW="3909330" imgH="1415541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08000" y="2084182"/>
                        <a:ext cx="8128000" cy="294363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841786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3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探究点一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4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09295781"/>
              </p:ext>
            </p:extLst>
          </p:nvPr>
        </p:nvGraphicFramePr>
        <p:xfrm>
          <a:off x="508000" y="1449548"/>
          <a:ext cx="8128000" cy="471575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20" name="文档" r:id="rId5" imgW="3909330" imgH="2267938" progId="Word.Document.12">
                  <p:embed/>
                </p:oleObj>
              </mc:Choice>
              <mc:Fallback>
                <p:oleObj name="文档" r:id="rId5" imgW="3909330" imgH="2267938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08000" y="1449548"/>
                        <a:ext cx="8128000" cy="471575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512604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探究点一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323528" y="1268760"/>
            <a:ext cx="8128000" cy="86600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典例剖析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【例题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读等压线分布图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单位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hPa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完成下列各题。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5" name="L21.eps" descr="id:2147499328;FounderCES"/>
          <p:cNvPicPr/>
          <p:nvPr/>
        </p:nvPicPr>
        <p:blipFill>
          <a:blip r:embed="rId4"/>
          <a:stretch>
            <a:fillRect/>
          </a:stretch>
        </p:blipFill>
        <p:spPr>
          <a:xfrm>
            <a:off x="1187624" y="2348880"/>
            <a:ext cx="6019428" cy="36775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7677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探究点一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904201"/>
            <a:ext cx="8128000" cy="330359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此图为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“1”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“7”)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月气压分布状况。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气压中心的名称是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形成原因是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　　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被切断的气压带是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气压中心的影响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图中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处盛行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,D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处盛行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风。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夏季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,D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处盛行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形成原因是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  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故季风气候的形成原因除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外还有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604736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探究点一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395536" y="1249356"/>
            <a:ext cx="8128000" cy="531985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分析等压线分布图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可知亚欧大陆被高压控制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判断出此图所示的是北半球冬季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代表月份是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月。冬季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亚欧大陆降温比海洋快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形成高压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副极地低气压带被大陆上的冷高压切断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仅保留在海洋上。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地位于亚洲东部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夏季盛行东南风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冬季盛行西北风。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地位于亚洲南部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冬季盛行东北风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夏季盛行西南风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主要是由气压带和风带的季节性移动形成的。夏季赤道低气压带北移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南半球的东南信风向北越过赤道后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在地转偏向力的影响下向右偏转成西南风。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(1)1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亚洲高压　冬季大陆降温比海洋快　副极地低气压带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西北　东北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西南　夏季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随着气压带、风带的北移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南半球的东南信风向北越过赤道后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在地转偏向力的影响下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向右偏转成西南风　海陆热力性质差异　气压带和风带的季节性移动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95536" y="4077072"/>
            <a:ext cx="7920880" cy="23762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28994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2"/>
          <p:cNvSpPr txBox="1"/>
          <p:nvPr/>
        </p:nvSpPr>
        <p:spPr>
          <a:xfrm>
            <a:off x="5794190" y="836712"/>
            <a:ext cx="2114681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1-2       3-4     5-6     7</a:t>
            </a:r>
            <a:endParaRPr lang="zh-CN" altLang="en-US" dirty="0"/>
          </a:p>
        </p:txBody>
      </p:sp>
      <p:sp>
        <p:nvSpPr>
          <p:cNvPr id="11" name="矩形 10">
            <a:hlinkClick r:id="rId2" action="ppaction://hlinksldjump"/>
          </p:cNvPr>
          <p:cNvSpPr/>
          <p:nvPr/>
        </p:nvSpPr>
        <p:spPr>
          <a:xfrm>
            <a:off x="5798494" y="869763"/>
            <a:ext cx="429690" cy="336281"/>
          </a:xfrm>
          <a:prstGeom prst="rect">
            <a:avLst/>
          </a:prstGeom>
          <a:noFill/>
          <a:ln w="63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>
            <a:hlinkClick r:id="rId3" action="ppaction://hlinksldjump"/>
          </p:cNvPr>
          <p:cNvSpPr/>
          <p:nvPr/>
        </p:nvSpPr>
        <p:spPr>
          <a:xfrm>
            <a:off x="6498476" y="856251"/>
            <a:ext cx="471206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>
            <a:hlinkClick r:id="rId4" action="ppaction://hlinksldjump"/>
          </p:cNvPr>
          <p:cNvSpPr/>
          <p:nvPr/>
        </p:nvSpPr>
        <p:spPr>
          <a:xfrm>
            <a:off x="7061822" y="870315"/>
            <a:ext cx="462506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>
            <a:hlinkClick r:id="rId5" action="ppaction://hlinksldjump"/>
          </p:cNvPr>
          <p:cNvSpPr/>
          <p:nvPr/>
        </p:nvSpPr>
        <p:spPr>
          <a:xfrm>
            <a:off x="7543050" y="888356"/>
            <a:ext cx="341318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323528" y="1412776"/>
            <a:ext cx="8128000" cy="71810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读全球性大气环流示意图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完成第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1~2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8" name="L22.eps" descr="id:2147499342;FounderCES"/>
          <p:cNvPicPr/>
          <p:nvPr/>
        </p:nvPicPr>
        <p:blipFill>
          <a:blip r:embed="rId6"/>
          <a:stretch>
            <a:fillRect/>
          </a:stretch>
        </p:blipFill>
        <p:spPr>
          <a:xfrm>
            <a:off x="1508214" y="1916832"/>
            <a:ext cx="4719970" cy="49023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8481823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2"/>
          <p:cNvSpPr txBox="1"/>
          <p:nvPr/>
        </p:nvSpPr>
        <p:spPr>
          <a:xfrm>
            <a:off x="5794190" y="836712"/>
            <a:ext cx="2114681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1-2       3-4     5-6     7</a:t>
            </a:r>
            <a:endParaRPr lang="zh-CN" altLang="en-US" dirty="0"/>
          </a:p>
        </p:txBody>
      </p:sp>
      <p:sp>
        <p:nvSpPr>
          <p:cNvPr id="11" name="矩形 10">
            <a:hlinkClick r:id="rId2" action="ppaction://hlinksldjump"/>
          </p:cNvPr>
          <p:cNvSpPr/>
          <p:nvPr/>
        </p:nvSpPr>
        <p:spPr>
          <a:xfrm>
            <a:off x="5798494" y="869763"/>
            <a:ext cx="429690" cy="336281"/>
          </a:xfrm>
          <a:prstGeom prst="rect">
            <a:avLst/>
          </a:prstGeom>
          <a:noFill/>
          <a:ln w="63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>
            <a:hlinkClick r:id="rId3" action="ppaction://hlinksldjump"/>
          </p:cNvPr>
          <p:cNvSpPr/>
          <p:nvPr/>
        </p:nvSpPr>
        <p:spPr>
          <a:xfrm>
            <a:off x="6498476" y="856251"/>
            <a:ext cx="471206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>
            <a:hlinkClick r:id="rId4" action="ppaction://hlinksldjump"/>
          </p:cNvPr>
          <p:cNvSpPr/>
          <p:nvPr/>
        </p:nvSpPr>
        <p:spPr>
          <a:xfrm>
            <a:off x="7061822" y="870315"/>
            <a:ext cx="462506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>
            <a:hlinkClick r:id="rId5" action="ppaction://hlinksldjump"/>
          </p:cNvPr>
          <p:cNvSpPr/>
          <p:nvPr/>
        </p:nvSpPr>
        <p:spPr>
          <a:xfrm>
            <a:off x="7543050" y="888356"/>
            <a:ext cx="341318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904201"/>
            <a:ext cx="8128000" cy="330359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图中字母代表的气压带和风带名称正确的是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为东北信风带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为副热带高气压带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为东南信风带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D.d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为极地东风带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关于气压带和风带的叙述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正确的是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副极地低气压带是空气受热膨胀形成的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极地高气压带是空气冷却下沉形成的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盛行西风与信风在南北纬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60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°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相遇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气压带和风带的位置固定不变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51976374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2"/>
          <p:cNvSpPr txBox="1"/>
          <p:nvPr/>
        </p:nvSpPr>
        <p:spPr>
          <a:xfrm>
            <a:off x="5794190" y="836712"/>
            <a:ext cx="2114681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1-2       3-4     5-6     7</a:t>
            </a:r>
            <a:endParaRPr lang="zh-CN" altLang="en-US" dirty="0"/>
          </a:p>
        </p:txBody>
      </p:sp>
      <p:sp>
        <p:nvSpPr>
          <p:cNvPr id="11" name="矩形 10">
            <a:hlinkClick r:id="rId2" action="ppaction://hlinksldjump"/>
          </p:cNvPr>
          <p:cNvSpPr/>
          <p:nvPr/>
        </p:nvSpPr>
        <p:spPr>
          <a:xfrm>
            <a:off x="5798494" y="869763"/>
            <a:ext cx="429690" cy="336281"/>
          </a:xfrm>
          <a:prstGeom prst="rect">
            <a:avLst/>
          </a:prstGeom>
          <a:noFill/>
          <a:ln w="63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>
            <a:hlinkClick r:id="rId3" action="ppaction://hlinksldjump"/>
          </p:cNvPr>
          <p:cNvSpPr/>
          <p:nvPr/>
        </p:nvSpPr>
        <p:spPr>
          <a:xfrm>
            <a:off x="6498476" y="856251"/>
            <a:ext cx="471206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>
            <a:hlinkClick r:id="rId4" action="ppaction://hlinksldjump"/>
          </p:cNvPr>
          <p:cNvSpPr/>
          <p:nvPr/>
        </p:nvSpPr>
        <p:spPr>
          <a:xfrm>
            <a:off x="7061822" y="870315"/>
            <a:ext cx="462506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>
            <a:hlinkClick r:id="rId5" action="ppaction://hlinksldjump"/>
          </p:cNvPr>
          <p:cNvSpPr/>
          <p:nvPr/>
        </p:nvSpPr>
        <p:spPr>
          <a:xfrm>
            <a:off x="7543050" y="888356"/>
            <a:ext cx="341318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513599"/>
            <a:ext cx="8128000" cy="208480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由图可知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为东南信风带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为副热带高气压带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为盛行西风带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,d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为副极地低气压带。第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盛行西风与极地东风在南北纬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60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°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附近相遇抬升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形成副极地低气压带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极地高气压带是空气冷却下沉形成的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气压带和风带的位置随太阳直射点的移动而变化。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2.B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26660" y="4257658"/>
            <a:ext cx="1957107" cy="34074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9772223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2"/>
          <p:cNvSpPr txBox="1"/>
          <p:nvPr/>
        </p:nvSpPr>
        <p:spPr>
          <a:xfrm>
            <a:off x="5794190" y="836712"/>
            <a:ext cx="2114681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1-2       3-4     5-6     7</a:t>
            </a:r>
            <a:endParaRPr lang="zh-CN" altLang="en-US" dirty="0"/>
          </a:p>
        </p:txBody>
      </p:sp>
      <p:sp>
        <p:nvSpPr>
          <p:cNvPr id="10" name="矩形 9">
            <a:hlinkClick r:id="rId2" action="ppaction://hlinksldjump"/>
          </p:cNvPr>
          <p:cNvSpPr/>
          <p:nvPr/>
        </p:nvSpPr>
        <p:spPr>
          <a:xfrm>
            <a:off x="5798494" y="869763"/>
            <a:ext cx="429690" cy="336281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6498476" y="856251"/>
            <a:ext cx="471206" cy="294867"/>
          </a:xfrm>
          <a:prstGeom prst="rect">
            <a:avLst/>
          </a:prstGeom>
          <a:noFill/>
          <a:ln w="6350">
            <a:solidFill>
              <a:srgbClr val="C04B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>
            <a:hlinkClick r:id="rId4" action="ppaction://hlinksldjump"/>
          </p:cNvPr>
          <p:cNvSpPr/>
          <p:nvPr/>
        </p:nvSpPr>
        <p:spPr>
          <a:xfrm>
            <a:off x="7061822" y="870315"/>
            <a:ext cx="462506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>
            <a:hlinkClick r:id="rId5" action="ppaction://hlinksldjump"/>
          </p:cNvPr>
          <p:cNvSpPr/>
          <p:nvPr/>
        </p:nvSpPr>
        <p:spPr>
          <a:xfrm>
            <a:off x="7543050" y="888356"/>
            <a:ext cx="341318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395536" y="1196752"/>
            <a:ext cx="8128000" cy="86600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下图为某日南半球部分气压带、风带分布示意图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其中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①②③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分别代表气压带或风带。读图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完成第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3~4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5" name="L23.eps" descr="id:2147499349;FounderCES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332536" y="1746529"/>
            <a:ext cx="3271912" cy="1970503"/>
          </a:xfrm>
          <a:prstGeom prst="rect">
            <a:avLst/>
          </a:prstGeom>
        </p:spPr>
      </p:pic>
      <p:sp>
        <p:nvSpPr>
          <p:cNvPr id="16" name="矩形 15"/>
          <p:cNvSpPr>
            <a:spLocks noChangeAspect="1"/>
          </p:cNvSpPr>
          <p:nvPr/>
        </p:nvSpPr>
        <p:spPr>
          <a:xfrm>
            <a:off x="508000" y="2132856"/>
            <a:ext cx="8128000" cy="411612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该日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北半球正处于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春季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夏季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秋季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冬季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带大气的运动特点和性质为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干热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上升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湿热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由高纬流向低纬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冷干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由低纬流向高纬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暖湿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首先根据气压带、风带分布规律确定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为赤道低气压带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为副热带高气压带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为盛行西风带。第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图中显示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副热带高气压带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整体南移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说明太阳直射南半球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北半球为冬季。第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带为赤道低气压带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盛行上升气流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性质湿热。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3.D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4.B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323529" y="4195169"/>
            <a:ext cx="8312472" cy="15825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395536" y="5805263"/>
            <a:ext cx="2880320" cy="443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6964954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2"/>
          <p:cNvSpPr txBox="1"/>
          <p:nvPr/>
        </p:nvSpPr>
        <p:spPr>
          <a:xfrm>
            <a:off x="5794190" y="836712"/>
            <a:ext cx="2114681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1-2       3-4     5-6     7</a:t>
            </a:r>
            <a:endParaRPr lang="zh-CN" altLang="en-US" dirty="0"/>
          </a:p>
        </p:txBody>
      </p:sp>
      <p:sp>
        <p:nvSpPr>
          <p:cNvPr id="10" name="矩形 9">
            <a:hlinkClick r:id="rId2" action="ppaction://hlinksldjump"/>
          </p:cNvPr>
          <p:cNvSpPr/>
          <p:nvPr/>
        </p:nvSpPr>
        <p:spPr>
          <a:xfrm>
            <a:off x="5798494" y="869763"/>
            <a:ext cx="429690" cy="336281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6498476" y="856251"/>
            <a:ext cx="471206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>
            <a:hlinkClick r:id="rId4" action="ppaction://hlinksldjump"/>
          </p:cNvPr>
          <p:cNvSpPr/>
          <p:nvPr/>
        </p:nvSpPr>
        <p:spPr>
          <a:xfrm>
            <a:off x="7061822" y="870315"/>
            <a:ext cx="462506" cy="294867"/>
          </a:xfrm>
          <a:prstGeom prst="rect">
            <a:avLst/>
          </a:prstGeom>
          <a:noFill/>
          <a:ln w="6350">
            <a:solidFill>
              <a:srgbClr val="C04B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>
            <a:hlinkClick r:id="rId5" action="ppaction://hlinksldjump"/>
          </p:cNvPr>
          <p:cNvSpPr/>
          <p:nvPr/>
        </p:nvSpPr>
        <p:spPr>
          <a:xfrm>
            <a:off x="7543050" y="888356"/>
            <a:ext cx="341318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539552" y="1266072"/>
            <a:ext cx="8128000" cy="45974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读世界部分区域海平面气压分布图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单位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hPa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完成第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5~6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5" name="L24.eps" descr="id:2147499356;FounderCES"/>
          <p:cNvPicPr/>
          <p:nvPr/>
        </p:nvPicPr>
        <p:blipFill>
          <a:blip r:embed="rId6"/>
          <a:stretch>
            <a:fillRect/>
          </a:stretch>
        </p:blipFill>
        <p:spPr>
          <a:xfrm>
            <a:off x="755576" y="1916832"/>
            <a:ext cx="7513979" cy="36774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1978275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467544" y="908720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1043608" y="908720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50454374"/>
              </p:ext>
            </p:extLst>
          </p:nvPr>
        </p:nvGraphicFramePr>
        <p:xfrm>
          <a:off x="508000" y="2770450"/>
          <a:ext cx="8128000" cy="1571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7" name="文档" r:id="rId5" imgW="3836183" imgH="741846" progId="Word.Document.12">
                  <p:embed/>
                </p:oleObj>
              </mc:Choice>
              <mc:Fallback>
                <p:oleObj name="文档" r:id="rId5" imgW="3836183" imgH="741846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08000" y="2770450"/>
                        <a:ext cx="8128000" cy="1571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矩形 4"/>
          <p:cNvSpPr/>
          <p:nvPr/>
        </p:nvSpPr>
        <p:spPr>
          <a:xfrm>
            <a:off x="2301872" y="2770450"/>
            <a:ext cx="1112848" cy="3705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932040" y="3411984"/>
            <a:ext cx="544512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335300" y="3933056"/>
            <a:ext cx="1084572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03681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2"/>
          <p:cNvSpPr txBox="1"/>
          <p:nvPr/>
        </p:nvSpPr>
        <p:spPr>
          <a:xfrm>
            <a:off x="5794190" y="836712"/>
            <a:ext cx="2114681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1-2       3-4     5-6     7</a:t>
            </a:r>
            <a:endParaRPr lang="zh-CN" altLang="en-US" dirty="0"/>
          </a:p>
        </p:txBody>
      </p:sp>
      <p:sp>
        <p:nvSpPr>
          <p:cNvPr id="10" name="矩形 9">
            <a:hlinkClick r:id="rId2" action="ppaction://hlinksldjump"/>
          </p:cNvPr>
          <p:cNvSpPr/>
          <p:nvPr/>
        </p:nvSpPr>
        <p:spPr>
          <a:xfrm>
            <a:off x="5798494" y="869763"/>
            <a:ext cx="429690" cy="336281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6498476" y="856251"/>
            <a:ext cx="471206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>
            <a:hlinkClick r:id="rId4" action="ppaction://hlinksldjump"/>
          </p:cNvPr>
          <p:cNvSpPr/>
          <p:nvPr/>
        </p:nvSpPr>
        <p:spPr>
          <a:xfrm>
            <a:off x="7061822" y="870315"/>
            <a:ext cx="462506" cy="294867"/>
          </a:xfrm>
          <a:prstGeom prst="rect">
            <a:avLst/>
          </a:prstGeom>
          <a:noFill/>
          <a:ln w="6350">
            <a:solidFill>
              <a:srgbClr val="C04B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>
            <a:hlinkClick r:id="rId5" action="ppaction://hlinksldjump"/>
          </p:cNvPr>
          <p:cNvSpPr/>
          <p:nvPr/>
        </p:nvSpPr>
        <p:spPr>
          <a:xfrm>
            <a:off x="7543050" y="888356"/>
            <a:ext cx="341318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904201"/>
            <a:ext cx="8128000" cy="330359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图中所示的季节应为北半球的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春季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夏季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秋季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冬季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此时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我国东部大部分地区的盛行风向为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东北风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西南风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东南风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西北风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由区域轮廓图可以看出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亚洲出现低压中心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为夏季。第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我国东部地区属于东南季风区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夏季盛行东南风。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5.B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6.C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82306" y="3933056"/>
            <a:ext cx="8153694" cy="7920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540048" y="4796100"/>
            <a:ext cx="1943720" cy="34074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0721392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2"/>
          <p:cNvSpPr txBox="1"/>
          <p:nvPr/>
        </p:nvSpPr>
        <p:spPr>
          <a:xfrm>
            <a:off x="5794190" y="836712"/>
            <a:ext cx="2114681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1-2       3-4     5-6     7</a:t>
            </a:r>
            <a:endParaRPr lang="zh-CN" altLang="en-US" dirty="0"/>
          </a:p>
        </p:txBody>
      </p:sp>
      <p:sp>
        <p:nvSpPr>
          <p:cNvPr id="10" name="矩形 9">
            <a:hlinkClick r:id="rId2" action="ppaction://hlinksldjump"/>
          </p:cNvPr>
          <p:cNvSpPr/>
          <p:nvPr/>
        </p:nvSpPr>
        <p:spPr>
          <a:xfrm>
            <a:off x="5798494" y="869763"/>
            <a:ext cx="429690" cy="336281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6498476" y="856251"/>
            <a:ext cx="471206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>
            <a:hlinkClick r:id="rId4" action="ppaction://hlinksldjump"/>
          </p:cNvPr>
          <p:cNvSpPr/>
          <p:nvPr/>
        </p:nvSpPr>
        <p:spPr>
          <a:xfrm>
            <a:off x="7061822" y="870315"/>
            <a:ext cx="462506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>
            <a:hlinkClick r:id="rId5" action="ppaction://hlinksldjump"/>
          </p:cNvPr>
          <p:cNvSpPr/>
          <p:nvPr/>
        </p:nvSpPr>
        <p:spPr>
          <a:xfrm>
            <a:off x="7543050" y="888356"/>
            <a:ext cx="341318" cy="294867"/>
          </a:xfrm>
          <a:prstGeom prst="rect">
            <a:avLst/>
          </a:prstGeom>
          <a:noFill/>
          <a:ln w="6350">
            <a:solidFill>
              <a:srgbClr val="C04B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467544" y="1303314"/>
            <a:ext cx="3005951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读图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完成下列各题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5" name="L25.eps" descr="id:2147499363;FounderCES"/>
          <p:cNvPicPr/>
          <p:nvPr/>
        </p:nvPicPr>
        <p:blipFill>
          <a:blip r:embed="rId6"/>
          <a:stretch>
            <a:fillRect/>
          </a:stretch>
        </p:blipFill>
        <p:spPr>
          <a:xfrm>
            <a:off x="4067944" y="1268760"/>
            <a:ext cx="4507712" cy="1656184"/>
          </a:xfrm>
          <a:prstGeom prst="rect">
            <a:avLst/>
          </a:prstGeom>
        </p:spPr>
      </p:pic>
      <p:sp>
        <p:nvSpPr>
          <p:cNvPr id="16" name="矩形 15"/>
          <p:cNvSpPr>
            <a:spLocks noChangeAspect="1"/>
          </p:cNvSpPr>
          <p:nvPr/>
        </p:nvSpPr>
        <p:spPr>
          <a:xfrm>
            <a:off x="508000" y="1807370"/>
            <a:ext cx="8128000" cy="415498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该图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表示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北半球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季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</a:t>
            </a: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大气环流状况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判断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理由</a:t>
            </a: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一般来说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地降水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原因是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  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气流来自哪个气压带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为什么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气流与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气流相遇后向上爬升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气流相对上升的纬度是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那里一般是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气压带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天气特点是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气流相对下沉的纬度是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那里一般是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气压带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天气特点是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41978275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2"/>
          <p:cNvSpPr txBox="1"/>
          <p:nvPr/>
        </p:nvSpPr>
        <p:spPr>
          <a:xfrm>
            <a:off x="5794190" y="836712"/>
            <a:ext cx="2114681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1-2       3-4     5-6     7</a:t>
            </a:r>
            <a:endParaRPr lang="zh-CN" altLang="en-US" dirty="0"/>
          </a:p>
        </p:txBody>
      </p:sp>
      <p:sp>
        <p:nvSpPr>
          <p:cNvPr id="10" name="矩形 9">
            <a:hlinkClick r:id="rId2" action="ppaction://hlinksldjump"/>
          </p:cNvPr>
          <p:cNvSpPr/>
          <p:nvPr/>
        </p:nvSpPr>
        <p:spPr>
          <a:xfrm>
            <a:off x="5798494" y="869763"/>
            <a:ext cx="429690" cy="336281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6498476" y="856251"/>
            <a:ext cx="471206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>
            <a:hlinkClick r:id="rId4" action="ppaction://hlinksldjump"/>
          </p:cNvPr>
          <p:cNvSpPr/>
          <p:nvPr/>
        </p:nvSpPr>
        <p:spPr>
          <a:xfrm>
            <a:off x="7061822" y="870315"/>
            <a:ext cx="462506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>
            <a:hlinkClick r:id="rId5" action="ppaction://hlinksldjump"/>
          </p:cNvPr>
          <p:cNvSpPr/>
          <p:nvPr/>
        </p:nvSpPr>
        <p:spPr>
          <a:xfrm>
            <a:off x="7543050" y="888356"/>
            <a:ext cx="341318" cy="294867"/>
          </a:xfrm>
          <a:prstGeom prst="rect">
            <a:avLst/>
          </a:prstGeom>
          <a:noFill/>
          <a:ln w="6350">
            <a:solidFill>
              <a:srgbClr val="C04B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497936"/>
            <a:ext cx="8128000" cy="411612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气压带和风带随着太阳直射点的移动而移动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大致与其方向和周期一致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即北半球夏季北移、冬季南移。第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两气流运动状况来看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从低纬度流向高纬度地区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是由气温高处流向气温低处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水汽因降温而容易凝结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形成降水。所以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一般来说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地比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地降水丰富。第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图中的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气流来自副热带高气压带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与来自极地的寒冷气流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相遇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因暖轻而被迫抬升。第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从图示看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盛行上升气流的地区主要有赤道地区和南北纬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60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°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附近地区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气流上升是成云致雨的必要条件之一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所以两地多阴雨天气。盛行下沉气流的地区主要是极地和南北纬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°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附近地区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气流下沉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气温升高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水汽不易凝结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因而天气晴朗。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18479398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2"/>
          <p:cNvSpPr txBox="1"/>
          <p:nvPr/>
        </p:nvSpPr>
        <p:spPr>
          <a:xfrm>
            <a:off x="5794190" y="836712"/>
            <a:ext cx="2114681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1-2       3-4     5-6     7</a:t>
            </a:r>
            <a:endParaRPr lang="zh-CN" altLang="en-US" dirty="0"/>
          </a:p>
        </p:txBody>
      </p:sp>
      <p:sp>
        <p:nvSpPr>
          <p:cNvPr id="10" name="矩形 9">
            <a:hlinkClick r:id="rId2" action="ppaction://hlinksldjump"/>
          </p:cNvPr>
          <p:cNvSpPr/>
          <p:nvPr/>
        </p:nvSpPr>
        <p:spPr>
          <a:xfrm>
            <a:off x="5798494" y="869763"/>
            <a:ext cx="429690" cy="336281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6498476" y="856251"/>
            <a:ext cx="471206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>
            <a:hlinkClick r:id="rId4" action="ppaction://hlinksldjump"/>
          </p:cNvPr>
          <p:cNvSpPr/>
          <p:nvPr/>
        </p:nvSpPr>
        <p:spPr>
          <a:xfrm>
            <a:off x="7061822" y="870315"/>
            <a:ext cx="462506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>
            <a:hlinkClick r:id="rId5" action="ppaction://hlinksldjump"/>
          </p:cNvPr>
          <p:cNvSpPr/>
          <p:nvPr/>
        </p:nvSpPr>
        <p:spPr>
          <a:xfrm>
            <a:off x="7543050" y="888356"/>
            <a:ext cx="341318" cy="294867"/>
          </a:xfrm>
          <a:prstGeom prst="rect">
            <a:avLst/>
          </a:prstGeom>
          <a:noFill/>
          <a:ln w="6350">
            <a:solidFill>
              <a:srgbClr val="C04B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911735"/>
            <a:ext cx="8128000" cy="328852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冬　气压带、风带位置南移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丰富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西风带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气流由低纬度流向高纬度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运动过程中空气冷却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有利于水汽的凝结和降水的产生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信风带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气流由高纬度流向低纬度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气温升高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不利于水汽的凝结和降水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副热带高气压带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气流暖而轻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遇到来自高纬度的冷而重的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气流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被迫抬升。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南北纬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60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°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赤道地区　低　多阴雨天气　南北纬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°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极地地区　高　多晴朗天气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59691598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467544" y="908720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1043608" y="908720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47430537"/>
              </p:ext>
            </p:extLst>
          </p:nvPr>
        </p:nvGraphicFramePr>
        <p:xfrm>
          <a:off x="467544" y="1700808"/>
          <a:ext cx="8128000" cy="428103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1" name="文档" r:id="rId5" imgW="3893397" imgH="2051492" progId="Word.Document.12">
                  <p:embed/>
                </p:oleObj>
              </mc:Choice>
              <mc:Fallback>
                <p:oleObj name="文档" r:id="rId5" imgW="3893397" imgH="2051492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67544" y="1700808"/>
                        <a:ext cx="8128000" cy="428103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矩形 10"/>
          <p:cNvSpPr/>
          <p:nvPr/>
        </p:nvSpPr>
        <p:spPr>
          <a:xfrm>
            <a:off x="2660600" y="2170727"/>
            <a:ext cx="1367610" cy="34074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2660600" y="2700968"/>
            <a:ext cx="1367610" cy="34074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2653680" y="3304282"/>
            <a:ext cx="1630288" cy="34074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2653680" y="3800771"/>
            <a:ext cx="1630288" cy="34074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4761442" y="3517216"/>
            <a:ext cx="514188" cy="34074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2720042" y="4337977"/>
            <a:ext cx="627822" cy="2560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2775788" y="4698080"/>
            <a:ext cx="500068" cy="2816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3265098" y="5129726"/>
            <a:ext cx="576064" cy="2327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37437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2" action="ppaction://hlinksldjump"/>
          </p:cNvPr>
          <p:cNvSpPr/>
          <p:nvPr/>
        </p:nvSpPr>
        <p:spPr>
          <a:xfrm>
            <a:off x="467544" y="908720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3" action="ppaction://hlinksldjump"/>
          </p:cNvPr>
          <p:cNvSpPr/>
          <p:nvPr/>
        </p:nvSpPr>
        <p:spPr>
          <a:xfrm>
            <a:off x="1043608" y="908720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904201"/>
            <a:ext cx="8128000" cy="330359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全球气压带和风带的移动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原因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在地球公转的过程中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太阳直射点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每年都在有规律地南北移动。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规律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气压带、风带随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太阳直射点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的移动而移动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就北半球而言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大致是夏季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北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冬季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南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移。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u="heavy" dirty="0">
                <a:solidFill>
                  <a:srgbClr val="000000"/>
                </a:solidFill>
                <a:uFill>
                  <a:solidFill>
                    <a:srgbClr val="80808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思考讨论</a:t>
            </a:r>
            <a:r>
              <a:rPr lang="zh-CN" altLang="zh-CN" sz="2200" u="heavy" dirty="0">
                <a:solidFill>
                  <a:srgbClr val="000000"/>
                </a:solidFill>
                <a:uFill>
                  <a:solidFill>
                    <a:srgbClr val="80808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南北半球的信风带风向是否一致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西风带呢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均不一致。北半球信风带为东北风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西风带为西南风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南半球信风带为东南风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西风带为西北风。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139952" y="2345237"/>
            <a:ext cx="1368152" cy="3168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523432" y="3151726"/>
            <a:ext cx="1408608" cy="3168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987172" y="3559794"/>
            <a:ext cx="288032" cy="3168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191460" y="3588454"/>
            <a:ext cx="265244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08000" y="4365104"/>
            <a:ext cx="7952432" cy="10081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93104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10" grpId="0" animBg="1"/>
      <p:bldP spid="11" grpId="0" animBg="1"/>
      <p:bldP spid="1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467544" y="908720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043608" y="908720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22994750"/>
              </p:ext>
            </p:extLst>
          </p:nvPr>
        </p:nvGraphicFramePr>
        <p:xfrm>
          <a:off x="467544" y="1556792"/>
          <a:ext cx="8128000" cy="510609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5" name="文档" r:id="rId5" imgW="3893397" imgH="2446688" progId="Word.Document.12">
                  <p:embed/>
                </p:oleObj>
              </mc:Choice>
              <mc:Fallback>
                <p:oleObj name="文档" r:id="rId5" imgW="3893397" imgH="2446688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67544" y="1556792"/>
                        <a:ext cx="8128000" cy="510609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矩形 7"/>
          <p:cNvSpPr/>
          <p:nvPr/>
        </p:nvSpPr>
        <p:spPr>
          <a:xfrm>
            <a:off x="3662063" y="3429000"/>
            <a:ext cx="549897" cy="2459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683766" y="3797018"/>
            <a:ext cx="549897" cy="2459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590870" y="3573017"/>
            <a:ext cx="1656184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875360" y="4696858"/>
            <a:ext cx="544512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621994" y="5047443"/>
            <a:ext cx="1883147" cy="2887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3710178" y="5415461"/>
            <a:ext cx="544512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82132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467544" y="908720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043608" y="908720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26516525"/>
              </p:ext>
            </p:extLst>
          </p:nvPr>
        </p:nvGraphicFramePr>
        <p:xfrm>
          <a:off x="508000" y="1972920"/>
          <a:ext cx="8128000" cy="316615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9" name="文档" r:id="rId5" imgW="3945572" imgH="1536552" progId="Word.Document.12">
                  <p:embed/>
                </p:oleObj>
              </mc:Choice>
              <mc:Fallback>
                <p:oleObj name="文档" r:id="rId5" imgW="3945572" imgH="1536552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08000" y="1972920"/>
                        <a:ext cx="8128000" cy="316615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矩形 6"/>
          <p:cNvSpPr/>
          <p:nvPr/>
        </p:nvSpPr>
        <p:spPr>
          <a:xfrm>
            <a:off x="3275856" y="3197875"/>
            <a:ext cx="1656184" cy="24188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084168" y="3187118"/>
            <a:ext cx="549897" cy="2459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275856" y="3921654"/>
            <a:ext cx="1656184" cy="2508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086715" y="3915170"/>
            <a:ext cx="499906" cy="2459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95804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467544" y="908720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043608" y="908720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97684349"/>
              </p:ext>
            </p:extLst>
          </p:nvPr>
        </p:nvGraphicFramePr>
        <p:xfrm>
          <a:off x="508000" y="1772816"/>
          <a:ext cx="8128000" cy="218002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4" name="文档" r:id="rId5" imgW="3836183" imgH="1028443" progId="Word.Document.12">
                  <p:embed/>
                </p:oleObj>
              </mc:Choice>
              <mc:Fallback>
                <p:oleObj name="文档" r:id="rId5" imgW="3836183" imgH="1028443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08000" y="1772816"/>
                        <a:ext cx="8128000" cy="218002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矩形 6"/>
          <p:cNvSpPr/>
          <p:nvPr/>
        </p:nvSpPr>
        <p:spPr>
          <a:xfrm>
            <a:off x="4573236" y="2144702"/>
            <a:ext cx="568940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987824" y="2591814"/>
            <a:ext cx="2304256" cy="2710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987824" y="3095870"/>
            <a:ext cx="3672408" cy="3119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10" name="对象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3750665"/>
              </p:ext>
            </p:extLst>
          </p:nvPr>
        </p:nvGraphicFramePr>
        <p:xfrm>
          <a:off x="508000" y="4046466"/>
          <a:ext cx="8128000" cy="173958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5" name="文档" r:id="rId7" imgW="3893397" imgH="832823" progId="Word.Document.12">
                  <p:embed/>
                </p:oleObj>
              </mc:Choice>
              <mc:Fallback>
                <p:oleObj name="文档" r:id="rId7" imgW="3893397" imgH="832823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08000" y="4046466"/>
                        <a:ext cx="8128000" cy="173958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矩形 10"/>
          <p:cNvSpPr/>
          <p:nvPr/>
        </p:nvSpPr>
        <p:spPr>
          <a:xfrm>
            <a:off x="3707904" y="4531048"/>
            <a:ext cx="1029094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364088" y="4933273"/>
            <a:ext cx="1080120" cy="22889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24688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1" grpId="0" animBg="1"/>
      <p:bldP spid="12" grpId="0" animBg="1"/>
    </p:bldLst>
  </p:timing>
</p:sld>
</file>

<file path=ppt/theme/theme1.xml><?xml version="1.0" encoding="utf-8"?>
<a:theme xmlns:a="http://schemas.openxmlformats.org/drawingml/2006/main" name="测控设计模板14新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测控设计模板14新</Template>
  <TotalTime>462</TotalTime>
  <Words>1687</Words>
  <Application>Microsoft Office PowerPoint</Application>
  <PresentationFormat>全屏显示(4:3)</PresentationFormat>
  <Paragraphs>190</Paragraphs>
  <Slides>43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2</vt:i4>
      </vt:variant>
      <vt:variant>
        <vt:lpstr>幻灯片标题</vt:lpstr>
      </vt:variant>
      <vt:variant>
        <vt:i4>43</vt:i4>
      </vt:variant>
    </vt:vector>
  </HeadingPairs>
  <TitlesOfParts>
    <vt:vector size="57" baseType="lpstr">
      <vt:lpstr>NEU-BZ-S92</vt:lpstr>
      <vt:lpstr>方正书宋_GBK</vt:lpstr>
      <vt:lpstr>方正宋黑_GBK</vt:lpstr>
      <vt:lpstr>仿宋</vt:lpstr>
      <vt:lpstr>黑体</vt:lpstr>
      <vt:lpstr>楷体</vt:lpstr>
      <vt:lpstr>宋体</vt:lpstr>
      <vt:lpstr>微软雅黑</vt:lpstr>
      <vt:lpstr>Arial</vt:lpstr>
      <vt:lpstr>Calibri</vt:lpstr>
      <vt:lpstr>Times New Roman</vt:lpstr>
      <vt:lpstr>测控设计模板14新</vt:lpstr>
      <vt:lpstr>文档</vt:lpstr>
      <vt:lpstr>Microsoft Word 文档</vt:lpstr>
      <vt:lpstr>第3课时　全球气压带、风带的分布、移动和对气候的影响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地理备课大师【全免费】</dc:title>
  <dc:creator>地理备课大师【全免费】</dc:creator>
  <dc:description>地理备课大师【全免费】</dc:description>
  <cp:lastModifiedBy>dbc</cp:lastModifiedBy>
  <cp:revision>地理备课大师【全免费】</cp:revision>
  <dcterms:created xsi:type="dcterms:W3CDTF">2014-04-23T05:53:17Z</dcterms:created>
  <dcterms:modified xsi:type="dcterms:W3CDTF">2016-04-27T01:46:15Z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64440492-4C8B-11D1-8B70-080036B11A03}" pid="4">
    <vt:lpwstr>地理备课大师【全免费】</vt:lpwstr>
  </property>
</Properties>
</file>