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358" r:id="rId2"/>
    <p:sldId id="264" r:id="rId3"/>
    <p:sldId id="265" r:id="rId4"/>
    <p:sldId id="367" r:id="rId5"/>
    <p:sldId id="369" r:id="rId6"/>
    <p:sldId id="370" r:id="rId7"/>
    <p:sldId id="371" r:id="rId8"/>
    <p:sldId id="366" r:id="rId9"/>
    <p:sldId id="372" r:id="rId10"/>
    <p:sldId id="275" r:id="rId11"/>
    <p:sldId id="374" r:id="rId12"/>
    <p:sldId id="375" r:id="rId13"/>
    <p:sldId id="376" r:id="rId14"/>
    <p:sldId id="377" r:id="rId15"/>
    <p:sldId id="378" r:id="rId16"/>
    <p:sldId id="379" r:id="rId17"/>
    <p:sldId id="380" r:id="rId18"/>
    <p:sldId id="382" r:id="rId19"/>
    <p:sldId id="383" r:id="rId20"/>
    <p:sldId id="384" r:id="rId21"/>
    <p:sldId id="385" r:id="rId22"/>
    <p:sldId id="413" r:id="rId23"/>
    <p:sldId id="387" r:id="rId24"/>
    <p:sldId id="388" r:id="rId25"/>
    <p:sldId id="389" r:id="rId26"/>
    <p:sldId id="361" r:id="rId27"/>
    <p:sldId id="390" r:id="rId28"/>
    <p:sldId id="391" r:id="rId29"/>
    <p:sldId id="392" r:id="rId30"/>
    <p:sldId id="393" r:id="rId31"/>
    <p:sldId id="395" r:id="rId32"/>
    <p:sldId id="397" r:id="rId33"/>
    <p:sldId id="398" r:id="rId34"/>
    <p:sldId id="399" r:id="rId35"/>
    <p:sldId id="400" r:id="rId36"/>
    <p:sldId id="402" r:id="rId37"/>
    <p:sldId id="403" r:id="rId38"/>
    <p:sldId id="406" r:id="rId39"/>
    <p:sldId id="407" r:id="rId40"/>
    <p:sldId id="270" r:id="rId41"/>
    <p:sldId id="408" r:id="rId42"/>
    <p:sldId id="277" r:id="rId43"/>
    <p:sldId id="409" r:id="rId44"/>
    <p:sldId id="310" r:id="rId45"/>
    <p:sldId id="311" r:id="rId46"/>
    <p:sldId id="411" r:id="rId47"/>
    <p:sldId id="412"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9" d="100"/>
          <a:sy n="89" d="100"/>
        </p:scale>
        <p:origin x="444" y="102"/>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0.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4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4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a:t>
            </a:r>
            <a:r>
              <a:rPr lang="en-US" altLang="zh-CN" sz="1400" smtClean="0"/>
              <a:t>4</a:t>
            </a:r>
            <a:r>
              <a:rPr lang="zh-CN" altLang="en-US" sz="1400" smtClean="0"/>
              <a:t>课时　常见的天气系统</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5.emf"/><Relationship Id="rId5" Type="http://schemas.openxmlformats.org/officeDocument/2006/relationships/package" Target="../embeddings/Microsoft_Word___4.docx"/><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__5.docx"/><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package" Target="../embeddings/Microsoft_Word___6.docx"/><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8.emf"/><Relationship Id="rId5" Type="http://schemas.openxmlformats.org/officeDocument/2006/relationships/package" Target="../embeddings/Microsoft_Word___7.docx"/><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6.emf"/><Relationship Id="rId5" Type="http://schemas.openxmlformats.org/officeDocument/2006/relationships/package" Target="../embeddings/Microsoft_Word___8.docx"/><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7.emf"/><Relationship Id="rId5" Type="http://schemas.openxmlformats.org/officeDocument/2006/relationships/package" Target="../embeddings/Microsoft_Word___9.docx"/><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28.emf"/><Relationship Id="rId5" Type="http://schemas.openxmlformats.org/officeDocument/2006/relationships/package" Target="../embeddings/Microsoft_Word___10.docx"/><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33.emf"/><Relationship Id="rId5" Type="http://schemas.openxmlformats.org/officeDocument/2006/relationships/package" Target="../embeddings/Microsoft_Word___11.docx"/><Relationship Id="rId4" Type="http://schemas.openxmlformats.org/officeDocument/2006/relationships/slide" Target="slide26.xml"/></Relationships>
</file>

<file path=ppt/slides/_rels/slide3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slide" Target="slide45.xml"/><Relationship Id="rId4" Type="http://schemas.openxmlformats.org/officeDocument/2006/relationships/slide" Target="slide44.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slide" Target="slide45.xml"/><Relationship Id="rId4" Type="http://schemas.openxmlformats.org/officeDocument/2006/relationships/slide" Target="slide44.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slide" Target="slide45.xml"/><Relationship Id="rId4" Type="http://schemas.openxmlformats.org/officeDocument/2006/relationships/slide" Target="slide44.xml"/></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slide" Target="slide45.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4.xml"/></Relationships>
</file>

<file path=ppt/slides/_rels/slide4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4.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Word___3.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pPr>
              <a:lnSpc>
                <a:spcPct val="100000"/>
              </a:lnSpc>
            </a:pPr>
            <a:r>
              <a:rPr lang="zh-CN" altLang="zh-CN" sz="3200" dirty="0"/>
              <a:t>第</a:t>
            </a:r>
            <a:r>
              <a:rPr lang="en-US" altLang="zh-CN" sz="3200" b="1" dirty="0"/>
              <a:t>4</a:t>
            </a:r>
            <a:r>
              <a:rPr lang="zh-CN" altLang="zh-CN" sz="3200" dirty="0"/>
              <a:t>课时　常见的天气系统</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锋面系统与天气</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时中央气象台发布寒潮蓝色预警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受强冷空气和雨雪天气影响</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时至</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青海西北部、西北地区东部、华北中南部、东北地区东南部、黄淮大部、江淮、江汉、西南地区东部、江南大部、华南北部等地气温将普遍下降</a:t>
            </a:r>
            <a:r>
              <a:rPr lang="en-US" altLang="zh-CN" sz="2200" dirty="0">
                <a:solidFill>
                  <a:srgbClr val="000000"/>
                </a:solidFill>
                <a:latin typeface="Times New Roman" panose="02020603050405020304" pitchFamily="18" charset="0"/>
                <a:cs typeface="Times New Roman" panose="02020603050405020304" pitchFamily="18" charset="0"/>
              </a:rPr>
              <a:t>6~10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部分地区降温幅度达</a:t>
            </a:r>
            <a:r>
              <a:rPr lang="en-US" altLang="zh-CN" sz="2200" dirty="0">
                <a:solidFill>
                  <a:srgbClr val="000000"/>
                </a:solidFill>
                <a:latin typeface="Times New Roman" panose="02020603050405020304" pitchFamily="18" charset="0"/>
                <a:cs typeface="Times New Roman" panose="02020603050405020304" pitchFamily="18" charset="0"/>
              </a:rPr>
              <a:t>10~12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71303" y="4097608"/>
            <a:ext cx="398859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冷锋与暖锋示意图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4.eps" descr="id:2147499581;FounderCES"/>
          <p:cNvPicPr/>
          <p:nvPr/>
        </p:nvPicPr>
        <p:blipFill>
          <a:blip r:embed="rId4"/>
          <a:stretch>
            <a:fillRect/>
          </a:stretch>
        </p:blipFill>
        <p:spPr>
          <a:xfrm>
            <a:off x="867470" y="4617456"/>
            <a:ext cx="6584850" cy="1687983"/>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分别是冷气团还是暖气团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冷、暖气团与锋面的位置是何关系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是冷气团</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是暖气团。冷气团因气温低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密度大在锋面的下面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暖气团因气温高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密度小在锋面的上面。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分别表示的是冷锋还是暖锋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两图中冷气团和暖气团的移动方向有什么不同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为冷锋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为暖锋。冷锋中冷气团主动向暖气团一侧移动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暖锋中暖气团主动向冷气团一侧移动。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560" y="2780928"/>
            <a:ext cx="78156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4920" y="4326786"/>
            <a:ext cx="8307560" cy="881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96661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假设</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为某城市在锋面移动过程中相对于锋面的不同位置。分析城市处于</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位置时气温、气压、天气状况的差异。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为冷锋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城市处于</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在单一的暖气团控制之下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气压较低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天气晴朗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当锋面移动至该城市时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图中的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气压升高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伴随着阴雨、大风天气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当城市处于</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在单一的冷气团控制之下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气温降低、气压升高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天气又变晴朗。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图中冷锋与暖锋的降水区域有何异同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冷锋与暖锋的降水区域都主要集中在冷气团一侧。冷锋降水集中于锋后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暖锋降水集中于锋前。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763911"/>
            <a:ext cx="812800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095" y="4785207"/>
            <a:ext cx="7787321" cy="11370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46797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造成此次寒潮的天气系统是图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所示的天气系统还是图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所示的天气系统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造成此次寒潮的天气系统是图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所示的天气系统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。因为冷锋过境后气温降低。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567831"/>
            <a:ext cx="8128000" cy="1013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4125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60776"/>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锋面系统的分类、特点及其对天气的影响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91242598"/>
              </p:ext>
            </p:extLst>
          </p:nvPr>
        </p:nvGraphicFramePr>
        <p:xfrm>
          <a:off x="508000" y="2193913"/>
          <a:ext cx="8128000" cy="4547455"/>
        </p:xfrm>
        <a:graphic>
          <a:graphicData uri="http://schemas.openxmlformats.org/presentationml/2006/ole">
            <mc:AlternateContent xmlns:mc="http://schemas.openxmlformats.org/markup-compatibility/2006">
              <mc:Choice xmlns:v="urn:schemas-microsoft-com:vml" Requires="v">
                <p:oleObj spid="_x0000_s4129" name="文档" r:id="rId5" imgW="3909330" imgH="2187605" progId="Word.Document.12">
                  <p:embed/>
                </p:oleObj>
              </mc:Choice>
              <mc:Fallback>
                <p:oleObj name="文档" r:id="rId5" imgW="3909330" imgH="2187605" progId="Word.Document.12">
                  <p:embed/>
                  <p:pic>
                    <p:nvPicPr>
                      <p:cNvPr id="0" name=""/>
                      <p:cNvPicPr/>
                      <p:nvPr/>
                    </p:nvPicPr>
                    <p:blipFill>
                      <a:blip r:embed="rId6"/>
                      <a:stretch>
                        <a:fillRect/>
                      </a:stretch>
                    </p:blipFill>
                    <p:spPr>
                      <a:xfrm>
                        <a:off x="508000" y="2193913"/>
                        <a:ext cx="8128000" cy="4547455"/>
                      </a:xfrm>
                      <a:prstGeom prst="rect">
                        <a:avLst/>
                      </a:prstGeom>
                    </p:spPr>
                  </p:pic>
                </p:oleObj>
              </mc:Fallback>
            </mc:AlternateContent>
          </a:graphicData>
        </a:graphic>
      </p:graphicFrame>
    </p:spTree>
    <p:extLst>
      <p:ext uri="{BB962C8B-B14F-4D97-AF65-F5344CB8AC3E}">
        <p14:creationId xmlns:p14="http://schemas.microsoft.com/office/powerpoint/2010/main" val="5637831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09298318"/>
              </p:ext>
            </p:extLst>
          </p:nvPr>
        </p:nvGraphicFramePr>
        <p:xfrm>
          <a:off x="508000" y="1769077"/>
          <a:ext cx="8128000" cy="4396227"/>
        </p:xfrm>
        <a:graphic>
          <a:graphicData uri="http://schemas.openxmlformats.org/presentationml/2006/ole">
            <mc:AlternateContent xmlns:mc="http://schemas.openxmlformats.org/markup-compatibility/2006">
              <mc:Choice xmlns:v="urn:schemas-microsoft-com:vml" Requires="v">
                <p:oleObj spid="_x0000_s5153" name="文档" r:id="rId5" imgW="3914190" imgH="2113472" progId="Word.Document.12">
                  <p:embed/>
                </p:oleObj>
              </mc:Choice>
              <mc:Fallback>
                <p:oleObj name="文档" r:id="rId5" imgW="3914190" imgH="2113472" progId="Word.Document.12">
                  <p:embed/>
                  <p:pic>
                    <p:nvPicPr>
                      <p:cNvPr id="0" name=""/>
                      <p:cNvPicPr/>
                      <p:nvPr/>
                    </p:nvPicPr>
                    <p:blipFill>
                      <a:blip r:embed="rId6"/>
                      <a:stretch>
                        <a:fillRect/>
                      </a:stretch>
                    </p:blipFill>
                    <p:spPr>
                      <a:xfrm>
                        <a:off x="508000" y="1769077"/>
                        <a:ext cx="8128000" cy="4396227"/>
                      </a:xfrm>
                      <a:prstGeom prst="rect">
                        <a:avLst/>
                      </a:prstGeom>
                    </p:spPr>
                  </p:pic>
                </p:oleObj>
              </mc:Fallback>
            </mc:AlternateContent>
          </a:graphicData>
        </a:graphic>
      </p:graphicFrame>
    </p:spTree>
    <p:extLst>
      <p:ext uri="{BB962C8B-B14F-4D97-AF65-F5344CB8AC3E}">
        <p14:creationId xmlns:p14="http://schemas.microsoft.com/office/powerpoint/2010/main" val="2625789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27223606"/>
              </p:ext>
            </p:extLst>
          </p:nvPr>
        </p:nvGraphicFramePr>
        <p:xfrm>
          <a:off x="508000" y="1844824"/>
          <a:ext cx="8128000" cy="3951386"/>
        </p:xfrm>
        <a:graphic>
          <a:graphicData uri="http://schemas.openxmlformats.org/presentationml/2006/ole">
            <mc:AlternateContent xmlns:mc="http://schemas.openxmlformats.org/markup-compatibility/2006">
              <mc:Choice xmlns:v="urn:schemas-microsoft-com:vml" Requires="v">
                <p:oleObj spid="_x0000_s6177" name="文档" r:id="rId5" imgW="3895290" imgH="1894576" progId="Word.Document.12">
                  <p:embed/>
                </p:oleObj>
              </mc:Choice>
              <mc:Fallback>
                <p:oleObj name="文档" r:id="rId5" imgW="3895290" imgH="1894576" progId="Word.Document.12">
                  <p:embed/>
                  <p:pic>
                    <p:nvPicPr>
                      <p:cNvPr id="0" name=""/>
                      <p:cNvPicPr/>
                      <p:nvPr/>
                    </p:nvPicPr>
                    <p:blipFill>
                      <a:blip r:embed="rId6"/>
                      <a:stretch>
                        <a:fillRect/>
                      </a:stretch>
                    </p:blipFill>
                    <p:spPr>
                      <a:xfrm>
                        <a:off x="508000" y="1844824"/>
                        <a:ext cx="8128000" cy="3951386"/>
                      </a:xfrm>
                      <a:prstGeom prst="rect">
                        <a:avLst/>
                      </a:prstGeom>
                    </p:spPr>
                  </p:pic>
                </p:oleObj>
              </mc:Fallback>
            </mc:AlternateContent>
          </a:graphicData>
        </a:graphic>
      </p:graphicFrame>
    </p:spTree>
    <p:extLst>
      <p:ext uri="{BB962C8B-B14F-4D97-AF65-F5344CB8AC3E}">
        <p14:creationId xmlns:p14="http://schemas.microsoft.com/office/powerpoint/2010/main" val="26373168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4573782"/>
              </p:ext>
            </p:extLst>
          </p:nvPr>
        </p:nvGraphicFramePr>
        <p:xfrm>
          <a:off x="508000" y="1268760"/>
          <a:ext cx="8128000" cy="5742070"/>
        </p:xfrm>
        <a:graphic>
          <a:graphicData uri="http://schemas.openxmlformats.org/presentationml/2006/ole">
            <mc:AlternateContent xmlns:mc="http://schemas.openxmlformats.org/markup-compatibility/2006">
              <mc:Choice xmlns:v="urn:schemas-microsoft-com:vml" Requires="v">
                <p:oleObj spid="_x0000_s7201" name="文档" r:id="rId5" imgW="3909330" imgH="2761531" progId="Word.Document.12">
                  <p:embed/>
                </p:oleObj>
              </mc:Choice>
              <mc:Fallback>
                <p:oleObj name="文档" r:id="rId5" imgW="3909330" imgH="2761531" progId="Word.Document.12">
                  <p:embed/>
                  <p:pic>
                    <p:nvPicPr>
                      <p:cNvPr id="0" name=""/>
                      <p:cNvPicPr/>
                      <p:nvPr/>
                    </p:nvPicPr>
                    <p:blipFill>
                      <a:blip r:embed="rId6"/>
                      <a:stretch>
                        <a:fillRect/>
                      </a:stretch>
                    </p:blipFill>
                    <p:spPr>
                      <a:xfrm>
                        <a:off x="508000" y="1268760"/>
                        <a:ext cx="8128000" cy="5742070"/>
                      </a:xfrm>
                      <a:prstGeom prst="rect">
                        <a:avLst/>
                      </a:prstGeom>
                    </p:spPr>
                  </p:pic>
                </p:oleObj>
              </mc:Fallback>
            </mc:AlternateContent>
          </a:graphicData>
        </a:graphic>
      </p:graphicFrame>
    </p:spTree>
    <p:extLst>
      <p:ext uri="{BB962C8B-B14F-4D97-AF65-F5344CB8AC3E}">
        <p14:creationId xmlns:p14="http://schemas.microsoft.com/office/powerpoint/2010/main" val="22348215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827584" y="1700808"/>
            <a:ext cx="7334250" cy="3962400"/>
          </a:xfrm>
          <a:prstGeom prst="rect">
            <a:avLst/>
          </a:prstGeom>
        </p:spPr>
      </p:pic>
    </p:spTree>
    <p:extLst>
      <p:ext uri="{BB962C8B-B14F-4D97-AF65-F5344CB8AC3E}">
        <p14:creationId xmlns:p14="http://schemas.microsoft.com/office/powerpoint/2010/main" val="5917916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508000" y="1901896"/>
            <a:ext cx="8128000" cy="3308208"/>
          </a:xfrm>
          <a:prstGeom prst="rect">
            <a:avLst/>
          </a:prstGeom>
        </p:spPr>
      </p:pic>
    </p:spTree>
    <p:extLst>
      <p:ext uri="{BB962C8B-B14F-4D97-AF65-F5344CB8AC3E}">
        <p14:creationId xmlns:p14="http://schemas.microsoft.com/office/powerpoint/2010/main" val="34686569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64363920"/>
              </p:ext>
            </p:extLst>
          </p:nvPr>
        </p:nvGraphicFramePr>
        <p:xfrm>
          <a:off x="467544" y="1052736"/>
          <a:ext cx="8128000" cy="5694119"/>
        </p:xfrm>
        <a:graphic>
          <a:graphicData uri="http://schemas.openxmlformats.org/presentationml/2006/ole">
            <mc:AlternateContent xmlns:mc="http://schemas.openxmlformats.org/markup-compatibility/2006">
              <mc:Choice xmlns:v="urn:schemas-microsoft-com:vml" Requires="v">
                <p:oleObj spid="_x0000_s2081" name="文档" r:id="rId3" imgW="3998108" imgH="2800170" progId="Word.Document.12">
                  <p:embed/>
                </p:oleObj>
              </mc:Choice>
              <mc:Fallback>
                <p:oleObj name="文档" r:id="rId3" imgW="3998108" imgH="2800170" progId="Word.Document.12">
                  <p:embed/>
                  <p:pic>
                    <p:nvPicPr>
                      <p:cNvPr id="0" name=""/>
                      <p:cNvPicPr/>
                      <p:nvPr/>
                    </p:nvPicPr>
                    <p:blipFill>
                      <a:blip r:embed="rId4"/>
                      <a:stretch>
                        <a:fillRect/>
                      </a:stretch>
                    </p:blipFill>
                    <p:spPr>
                      <a:xfrm>
                        <a:off x="467544" y="1052736"/>
                        <a:ext cx="8128000" cy="569411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508000" y="1896425"/>
            <a:ext cx="8128000" cy="3319151"/>
          </a:xfrm>
          <a:prstGeom prst="rect">
            <a:avLst/>
          </a:prstGeom>
        </p:spPr>
      </p:pic>
    </p:spTree>
    <p:extLst>
      <p:ext uri="{BB962C8B-B14F-4D97-AF65-F5344CB8AC3E}">
        <p14:creationId xmlns:p14="http://schemas.microsoft.com/office/powerpoint/2010/main" val="15556605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4"/>
          <a:srcRect b="57729"/>
          <a:stretch/>
        </p:blipFill>
        <p:spPr>
          <a:xfrm>
            <a:off x="508000" y="2285064"/>
            <a:ext cx="8128000" cy="2541872"/>
          </a:xfrm>
          <a:prstGeom prst="rect">
            <a:avLst/>
          </a:prstGeom>
        </p:spPr>
      </p:pic>
    </p:spTree>
    <p:extLst>
      <p:ext uri="{BB962C8B-B14F-4D97-AF65-F5344CB8AC3E}">
        <p14:creationId xmlns:p14="http://schemas.microsoft.com/office/powerpoint/2010/main" val="9659797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4"/>
          <a:srcRect t="41912"/>
          <a:stretch/>
        </p:blipFill>
        <p:spPr>
          <a:xfrm>
            <a:off x="508000" y="1844824"/>
            <a:ext cx="8128000" cy="3493048"/>
          </a:xfrm>
          <a:prstGeom prst="rect">
            <a:avLst/>
          </a:prstGeom>
        </p:spPr>
      </p:pic>
    </p:spTree>
    <p:extLst>
      <p:ext uri="{BB962C8B-B14F-4D97-AF65-F5344CB8AC3E}">
        <p14:creationId xmlns:p14="http://schemas.microsoft.com/office/powerpoint/2010/main" val="1454868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2554" y="119729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下图是中央气象局发布的某城市</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日天气预报。读图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59.eps" descr="id:2147499610;FounderCES"/>
          <p:cNvPicPr/>
          <p:nvPr/>
        </p:nvPicPr>
        <p:blipFill>
          <a:blip r:embed="rId4"/>
          <a:stretch>
            <a:fillRect/>
          </a:stretch>
        </p:blipFill>
        <p:spPr>
          <a:xfrm>
            <a:off x="2174092" y="2469565"/>
            <a:ext cx="4744923" cy="4322122"/>
          </a:xfrm>
          <a:prstGeom prst="rect">
            <a:avLst/>
          </a:prstGeom>
        </p:spPr>
      </p:pic>
    </p:spTree>
    <p:extLst>
      <p:ext uri="{BB962C8B-B14F-4D97-AF65-F5344CB8AC3E}">
        <p14:creationId xmlns:p14="http://schemas.microsoft.com/office/powerpoint/2010/main" val="40584456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8478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图示连续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影响该城市的天气系统为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反气旋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冷锋</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暖锋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下列为某研究性学习小组绘制的该城市</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天内天气要素变化示意图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最接近实际状况的是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60.eps" descr="id:2147499617;FounderCES"/>
          <p:cNvPicPr/>
          <p:nvPr/>
        </p:nvPicPr>
        <p:blipFill>
          <a:blip r:embed="rId4"/>
          <a:stretch>
            <a:fillRect/>
          </a:stretch>
        </p:blipFill>
        <p:spPr>
          <a:xfrm>
            <a:off x="1043608" y="3717032"/>
            <a:ext cx="6912769" cy="1917704"/>
          </a:xfrm>
          <a:prstGeom prst="rect">
            <a:avLst/>
          </a:prstGeom>
        </p:spPr>
      </p:pic>
    </p:spTree>
    <p:extLst>
      <p:ext uri="{BB962C8B-B14F-4D97-AF65-F5344CB8AC3E}">
        <p14:creationId xmlns:p14="http://schemas.microsoft.com/office/powerpoint/2010/main" val="25918726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可通过分析气温和降水的变化情况来判断影响该城市的天气系统。</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该城市气温迅速下降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经历了多云到阵雨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再到多云转晴的天气变化过程。第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受冷锋影响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气温应该下降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风速应先增大后减小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锋面附近云层加厚、出现阴雨天气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故云量应先增多后减少。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27584" y="4348067"/>
            <a:ext cx="2356143" cy="374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72851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低气压、高气压系统与天气</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今年第</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号强台风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分前后在广东省湛江市坡头区沿海登陆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登陆强度追平了</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月份登陆我国最强台风记录。广东、广西部分地区遭遇狂风暴雨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尤其是台风外围云带出现龙卷风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致使广州和佛山出现较严重人员伤亡和大面积停电。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07504" y="1918819"/>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低气压、高气压系统示意图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61.eps" descr="id:2147499638;FounderCES"/>
          <p:cNvPicPr/>
          <p:nvPr/>
        </p:nvPicPr>
        <p:blipFill>
          <a:blip r:embed="rId4"/>
          <a:stretch>
            <a:fillRect/>
          </a:stretch>
        </p:blipFill>
        <p:spPr>
          <a:xfrm>
            <a:off x="1259632" y="2564904"/>
            <a:ext cx="5976664" cy="2356835"/>
          </a:xfrm>
          <a:prstGeom prst="rect">
            <a:avLst/>
          </a:prstGeom>
        </p:spPr>
      </p:pic>
    </p:spTree>
    <p:extLst>
      <p:ext uri="{BB962C8B-B14F-4D97-AF65-F5344CB8AC3E}">
        <p14:creationId xmlns:p14="http://schemas.microsoft.com/office/powerpoint/2010/main" val="21939460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两图近地面气流运行方向是怎样的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逆时针方向辐合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顺时针方向辐散。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由图看出低压系统和高压系统中气流在垂直方向的运动方向是如何的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分别形成怎样的天气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气流上升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形成阴雨天气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气流下沉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形成晴朗干燥的天气。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材料一中的台风属于哪一天气系统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属于低压系统。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16772" y="2420888"/>
            <a:ext cx="752763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560" y="3594752"/>
            <a:ext cx="8024440" cy="7315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6772" y="4699498"/>
            <a:ext cx="2991132" cy="8177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13516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5026"/>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低压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气旋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、高压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反气旋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与天气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066860860"/>
              </p:ext>
            </p:extLst>
          </p:nvPr>
        </p:nvGraphicFramePr>
        <p:xfrm>
          <a:off x="508000" y="2636912"/>
          <a:ext cx="8128000" cy="3179658"/>
        </p:xfrm>
        <a:graphic>
          <a:graphicData uri="http://schemas.openxmlformats.org/presentationml/2006/ole">
            <mc:AlternateContent xmlns:mc="http://schemas.openxmlformats.org/markup-compatibility/2006">
              <mc:Choice xmlns:v="urn:schemas-microsoft-com:vml" Requires="v">
                <p:oleObj spid="_x0000_s9240" name="文档" r:id="rId5" imgW="3895290" imgH="1524719" progId="Word.Document.12">
                  <p:embed/>
                </p:oleObj>
              </mc:Choice>
              <mc:Fallback>
                <p:oleObj name="文档" r:id="rId5" imgW="3895290" imgH="1524719" progId="Word.Document.12">
                  <p:embed/>
                  <p:pic>
                    <p:nvPicPr>
                      <p:cNvPr id="0" name=""/>
                      <p:cNvPicPr/>
                      <p:nvPr/>
                    </p:nvPicPr>
                    <p:blipFill>
                      <a:blip r:embed="rId6"/>
                      <a:stretch>
                        <a:fillRect/>
                      </a:stretch>
                    </p:blipFill>
                    <p:spPr>
                      <a:xfrm>
                        <a:off x="508000" y="2636912"/>
                        <a:ext cx="8128000" cy="3179658"/>
                      </a:xfrm>
                      <a:prstGeom prst="rect">
                        <a:avLst/>
                      </a:prstGeom>
                    </p:spPr>
                  </p:pic>
                </p:oleObj>
              </mc:Fallback>
            </mc:AlternateContent>
          </a:graphicData>
        </a:graphic>
      </p:graphicFrame>
    </p:spTree>
    <p:extLst>
      <p:ext uri="{BB962C8B-B14F-4D97-AF65-F5344CB8AC3E}">
        <p14:creationId xmlns:p14="http://schemas.microsoft.com/office/powerpoint/2010/main" val="12772526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00097041"/>
              </p:ext>
            </p:extLst>
          </p:nvPr>
        </p:nvGraphicFramePr>
        <p:xfrm>
          <a:off x="508000" y="2282637"/>
          <a:ext cx="8128000" cy="2546727"/>
        </p:xfrm>
        <a:graphic>
          <a:graphicData uri="http://schemas.openxmlformats.org/presentationml/2006/ole">
            <mc:AlternateContent xmlns:mc="http://schemas.openxmlformats.org/markup-compatibility/2006">
              <mc:Choice xmlns:v="urn:schemas-microsoft-com:vml" Requires="v">
                <p:oleObj spid="_x0000_s3105" name="文档" r:id="rId5" imgW="3836183" imgH="1201409" progId="Word.Document.12">
                  <p:embed/>
                </p:oleObj>
              </mc:Choice>
              <mc:Fallback>
                <p:oleObj name="文档" r:id="rId5" imgW="3836183" imgH="1201409" progId="Word.Document.12">
                  <p:embed/>
                  <p:pic>
                    <p:nvPicPr>
                      <p:cNvPr id="0" name=""/>
                      <p:cNvPicPr/>
                      <p:nvPr/>
                    </p:nvPicPr>
                    <p:blipFill>
                      <a:blip r:embed="rId6"/>
                      <a:stretch>
                        <a:fillRect/>
                      </a:stretch>
                    </p:blipFill>
                    <p:spPr>
                      <a:xfrm>
                        <a:off x="508000" y="2282637"/>
                        <a:ext cx="8128000" cy="2546727"/>
                      </a:xfrm>
                      <a:prstGeom prst="rect">
                        <a:avLst/>
                      </a:prstGeom>
                    </p:spPr>
                  </p:pic>
                </p:oleObj>
              </mc:Fallback>
            </mc:AlternateContent>
          </a:graphicData>
        </a:graphic>
      </p:graphicFrame>
      <p:sp>
        <p:nvSpPr>
          <p:cNvPr id="6" name="矩形 5"/>
          <p:cNvSpPr/>
          <p:nvPr/>
        </p:nvSpPr>
        <p:spPr>
          <a:xfrm>
            <a:off x="6686399" y="3068960"/>
            <a:ext cx="54989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09101" y="3068960"/>
            <a:ext cx="601415" cy="245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7664" y="3861048"/>
            <a:ext cx="86409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47664" y="4362785"/>
            <a:ext cx="864096" cy="3623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11554996"/>
              </p:ext>
            </p:extLst>
          </p:nvPr>
        </p:nvGraphicFramePr>
        <p:xfrm>
          <a:off x="508000" y="1523175"/>
          <a:ext cx="8128000" cy="4065650"/>
        </p:xfrm>
        <a:graphic>
          <a:graphicData uri="http://schemas.openxmlformats.org/presentationml/2006/ole">
            <mc:AlternateContent xmlns:mc="http://schemas.openxmlformats.org/markup-compatibility/2006">
              <mc:Choice xmlns:v="urn:schemas-microsoft-com:vml" Requires="v">
                <p:oleObj spid="_x0000_s10264" name="文档" r:id="rId5" imgW="3909330" imgH="1956309" progId="Word.Document.12">
                  <p:embed/>
                </p:oleObj>
              </mc:Choice>
              <mc:Fallback>
                <p:oleObj name="文档" r:id="rId5" imgW="3909330" imgH="1956309" progId="Word.Document.12">
                  <p:embed/>
                  <p:pic>
                    <p:nvPicPr>
                      <p:cNvPr id="0" name=""/>
                      <p:cNvPicPr/>
                      <p:nvPr/>
                    </p:nvPicPr>
                    <p:blipFill>
                      <a:blip r:embed="rId6"/>
                      <a:stretch>
                        <a:fillRect/>
                      </a:stretch>
                    </p:blipFill>
                    <p:spPr>
                      <a:xfrm>
                        <a:off x="508000" y="1523175"/>
                        <a:ext cx="8128000" cy="4065650"/>
                      </a:xfrm>
                      <a:prstGeom prst="rect">
                        <a:avLst/>
                      </a:prstGeom>
                    </p:spPr>
                  </p:pic>
                </p:oleObj>
              </mc:Fallback>
            </mc:AlternateContent>
          </a:graphicData>
        </a:graphic>
      </p:graphicFrame>
    </p:spTree>
    <p:extLst>
      <p:ext uri="{BB962C8B-B14F-4D97-AF65-F5344CB8AC3E}">
        <p14:creationId xmlns:p14="http://schemas.microsoft.com/office/powerpoint/2010/main" val="37091320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295279"/>
              </p:ext>
            </p:extLst>
          </p:nvPr>
        </p:nvGraphicFramePr>
        <p:xfrm>
          <a:off x="508000" y="1340768"/>
          <a:ext cx="8128000" cy="5648828"/>
        </p:xfrm>
        <a:graphic>
          <a:graphicData uri="http://schemas.openxmlformats.org/presentationml/2006/ole">
            <mc:AlternateContent xmlns:mc="http://schemas.openxmlformats.org/markup-compatibility/2006">
              <mc:Choice xmlns:v="urn:schemas-microsoft-com:vml" Requires="v">
                <p:oleObj spid="_x0000_s12312" name="文档" r:id="rId5" imgW="3923640" imgH="2728104" progId="Word.Document.12">
                  <p:embed/>
                </p:oleObj>
              </mc:Choice>
              <mc:Fallback>
                <p:oleObj name="文档" r:id="rId5" imgW="3923640" imgH="2728104" progId="Word.Document.12">
                  <p:embed/>
                  <p:pic>
                    <p:nvPicPr>
                      <p:cNvPr id="0" name=""/>
                      <p:cNvPicPr/>
                      <p:nvPr/>
                    </p:nvPicPr>
                    <p:blipFill>
                      <a:blip r:embed="rId6"/>
                      <a:stretch>
                        <a:fillRect/>
                      </a:stretch>
                    </p:blipFill>
                    <p:spPr>
                      <a:xfrm>
                        <a:off x="508000" y="1340768"/>
                        <a:ext cx="8128000" cy="5648828"/>
                      </a:xfrm>
                      <a:prstGeom prst="rect">
                        <a:avLst/>
                      </a:prstGeom>
                    </p:spPr>
                  </p:pic>
                </p:oleObj>
              </mc:Fallback>
            </mc:AlternateContent>
          </a:graphicData>
        </a:graphic>
      </p:graphicFrame>
    </p:spTree>
    <p:extLst>
      <p:ext uri="{BB962C8B-B14F-4D97-AF65-F5344CB8AC3E}">
        <p14:creationId xmlns:p14="http://schemas.microsoft.com/office/powerpoint/2010/main" val="10159607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827584" y="1213396"/>
            <a:ext cx="7239000" cy="5048250"/>
          </a:xfrm>
          <a:prstGeom prst="rect">
            <a:avLst/>
          </a:prstGeom>
        </p:spPr>
      </p:pic>
    </p:spTree>
    <p:extLst>
      <p:ext uri="{BB962C8B-B14F-4D97-AF65-F5344CB8AC3E}">
        <p14:creationId xmlns:p14="http://schemas.microsoft.com/office/powerpoint/2010/main" val="16706150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611560" y="1484784"/>
            <a:ext cx="7949683" cy="4032448"/>
          </a:xfrm>
          <a:prstGeom prst="rect">
            <a:avLst/>
          </a:prstGeom>
        </p:spPr>
      </p:pic>
    </p:spTree>
    <p:extLst>
      <p:ext uri="{BB962C8B-B14F-4D97-AF65-F5344CB8AC3E}">
        <p14:creationId xmlns:p14="http://schemas.microsoft.com/office/powerpoint/2010/main" val="38101424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1277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锋面气旋的判读及天气特征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近地面气旋一般与锋面联系在一起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形成锋面气旋。它主要活动于温带地区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因而也称温带气旋。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73.eps" descr="id:2147499667;FounderCES"/>
          <p:cNvPicPr/>
          <p:nvPr/>
        </p:nvPicPr>
        <p:blipFill>
          <a:blip r:embed="rId4"/>
          <a:stretch>
            <a:fillRect/>
          </a:stretch>
        </p:blipFill>
        <p:spPr>
          <a:xfrm>
            <a:off x="1691680" y="2908102"/>
            <a:ext cx="5066035" cy="2016224"/>
          </a:xfrm>
          <a:prstGeom prst="rect">
            <a:avLst/>
          </a:prstGeom>
        </p:spPr>
      </p:pic>
    </p:spTree>
    <p:extLst>
      <p:ext uri="{BB962C8B-B14F-4D97-AF65-F5344CB8AC3E}">
        <p14:creationId xmlns:p14="http://schemas.microsoft.com/office/powerpoint/2010/main" val="26786220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6013"/>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锋面位置的判断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锋面出现在低压槽中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锋线往往与低压槽线重合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如图中</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锋面附近的风向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根据北半球风向的画法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可确定锋面附近的风向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如图中</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处为偏北风</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处为偏南风。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锋面类型及移动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处都在锋面的北侧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纬度较高的地区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为冷气团</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则相反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为暖气团。根据图中</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各处的风向及冷暖气团的性质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可确定</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为冷锋</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为暖锋。而且还可确定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锋面应随气流呈逆时针方向移动。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645851"/>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天气特点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由图中可知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气旋的前方为</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暖锋控制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故在锋前</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处等地出现宽阔的暖锋云系及相伴随的连续性降水天气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气旋的后方为</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冷锋控制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故在锋后</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处等地出现比较狭窄的冷锋云系和降水天气。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56656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下图是某区域某时地面天气简图。读图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74.eps" descr="id:2147499681;FounderCES"/>
          <p:cNvPicPr/>
          <p:nvPr/>
        </p:nvPicPr>
        <p:blipFill>
          <a:blip r:embed="rId4"/>
          <a:stretch>
            <a:fillRect/>
          </a:stretch>
        </p:blipFill>
        <p:spPr>
          <a:xfrm>
            <a:off x="1301065" y="2492896"/>
            <a:ext cx="6460958" cy="3773954"/>
          </a:xfrm>
          <a:prstGeom prst="rect">
            <a:avLst/>
          </a:prstGeom>
        </p:spPr>
      </p:pic>
    </p:spTree>
    <p:extLst>
      <p:ext uri="{BB962C8B-B14F-4D97-AF65-F5344CB8AC3E}">
        <p14:creationId xmlns:p14="http://schemas.microsoft.com/office/powerpoint/2010/main" val="42418050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地的风向是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东北</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东南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西北</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西南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产生图示区域降水的天气系统是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反气旋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暖锋</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冷锋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1973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74973009"/>
              </p:ext>
            </p:extLst>
          </p:nvPr>
        </p:nvGraphicFramePr>
        <p:xfrm>
          <a:off x="461662" y="1236486"/>
          <a:ext cx="8128000" cy="5433246"/>
        </p:xfrm>
        <a:graphic>
          <a:graphicData uri="http://schemas.openxmlformats.org/presentationml/2006/ole">
            <mc:AlternateContent xmlns:mc="http://schemas.openxmlformats.org/markup-compatibility/2006">
              <mc:Choice xmlns:v="urn:schemas-microsoft-com:vml" Requires="v">
                <p:oleObj spid="_x0000_s14369" name="文档" r:id="rId5" imgW="3838050" imgH="2566898" progId="Word.Document.12">
                  <p:embed/>
                </p:oleObj>
              </mc:Choice>
              <mc:Fallback>
                <p:oleObj name="文档" r:id="rId5" imgW="3838050" imgH="2566898" progId="Word.Document.12">
                  <p:embed/>
                  <p:pic>
                    <p:nvPicPr>
                      <p:cNvPr id="0" name=""/>
                      <p:cNvPicPr/>
                      <p:nvPr/>
                    </p:nvPicPr>
                    <p:blipFill>
                      <a:blip r:embed="rId6"/>
                      <a:stretch>
                        <a:fillRect/>
                      </a:stretch>
                    </p:blipFill>
                    <p:spPr>
                      <a:xfrm>
                        <a:off x="461662" y="1236486"/>
                        <a:ext cx="8128000" cy="5433246"/>
                      </a:xfrm>
                      <a:prstGeom prst="rect">
                        <a:avLst/>
                      </a:prstGeom>
                    </p:spPr>
                  </p:pic>
                </p:oleObj>
              </mc:Fallback>
            </mc:AlternateContent>
          </a:graphicData>
        </a:graphic>
      </p:graphicFrame>
    </p:spTree>
    <p:extLst>
      <p:ext uri="{BB962C8B-B14F-4D97-AF65-F5344CB8AC3E}">
        <p14:creationId xmlns:p14="http://schemas.microsoft.com/office/powerpoint/2010/main" val="7687649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先确定</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再判定</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点的风向。从</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点所处的位置来看位于北半球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其西北部是高压中心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可以确定出</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点风向为西北风。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先找到降水区域的位置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其次确定出锋线的位置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再根据天气系统的运动特点判断出锋的类型。根据图例可以知道阴影区域为降水区域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锋线位于低压槽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因此要找到低压中心并确定出低压槽的位置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在低压槽上画出锋线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北半球气旋呈逆时针方向运动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结合图可以看出锋面移动是由冷空气一侧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高纬度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向暖空气一侧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低纬度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可知该天气系统是冷锋。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46524" y="4941167"/>
            <a:ext cx="2501340" cy="469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19259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467544" y="12687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锋面系统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冷暖气团</a:t>
            </a:r>
            <a:r>
              <a:rPr lang="zh-CN" altLang="zh-CN" sz="2200" dirty="0">
                <a:solidFill>
                  <a:srgbClr val="000000"/>
                </a:solidFill>
                <a:latin typeface="Times New Roman" panose="02020603050405020304" pitchFamily="18" charset="0"/>
                <a:cs typeface="Times New Roman" panose="02020603050405020304" pitchFamily="18" charset="0"/>
              </a:rPr>
              <a:t>的交界面。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1.eps" descr="id:2147499530;FounderCES"/>
          <p:cNvPicPr/>
          <p:nvPr/>
        </p:nvPicPr>
        <p:blipFill>
          <a:blip r:embed="rId4"/>
          <a:stretch>
            <a:fillRect/>
          </a:stretch>
        </p:blipFill>
        <p:spPr>
          <a:xfrm>
            <a:off x="2529609" y="2132856"/>
            <a:ext cx="3320319" cy="1989704"/>
          </a:xfrm>
          <a:prstGeom prst="rect">
            <a:avLst/>
          </a:prstGeom>
        </p:spPr>
      </p:pic>
      <p:sp>
        <p:nvSpPr>
          <p:cNvPr id="7" name="矩形 6"/>
          <p:cNvSpPr/>
          <p:nvPr/>
        </p:nvSpPr>
        <p:spPr>
          <a:xfrm>
            <a:off x="1529662" y="1681422"/>
            <a:ext cx="1080120" cy="347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508000" y="3897500"/>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锋面自地面向高空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a:t>
            </a:r>
            <a:r>
              <a:rPr lang="zh-CN" altLang="zh-CN" sz="2200" dirty="0">
                <a:solidFill>
                  <a:srgbClr val="000000"/>
                </a:solidFill>
                <a:latin typeface="Times New Roman" panose="02020603050405020304" pitchFamily="18" charset="0"/>
                <a:cs typeface="Times New Roman" panose="02020603050405020304" pitchFamily="18" charset="0"/>
              </a:rPr>
              <a:t>气团一侧倾斜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其上侧一定是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暖</a:t>
            </a:r>
            <a:r>
              <a:rPr lang="zh-CN" altLang="zh-CN" sz="2200" dirty="0">
                <a:solidFill>
                  <a:srgbClr val="000000"/>
                </a:solidFill>
                <a:latin typeface="Times New Roman" panose="02020603050405020304" pitchFamily="18" charset="0"/>
                <a:cs typeface="Times New Roman" panose="02020603050405020304" pitchFamily="18" charset="0"/>
              </a:rPr>
              <a:t>气团。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锋面两侧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温度</a:t>
            </a:r>
            <a:r>
              <a:rPr lang="zh-CN" altLang="zh-CN" sz="2200" dirty="0">
                <a:solidFill>
                  <a:srgbClr val="000000"/>
                </a:solidFill>
                <a:latin typeface="Times New Roman" panose="02020603050405020304" pitchFamily="18" charset="0"/>
                <a:cs typeface="Times New Roman" panose="02020603050405020304" pitchFamily="18" charset="0"/>
              </a:rPr>
              <a:t>、湿度、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气压</a:t>
            </a:r>
            <a:r>
              <a:rPr lang="zh-CN" altLang="zh-CN" sz="2200" dirty="0">
                <a:solidFill>
                  <a:srgbClr val="000000"/>
                </a:solidFill>
                <a:latin typeface="Times New Roman" panose="02020603050405020304" pitchFamily="18" charset="0"/>
                <a:cs typeface="Times New Roman" panose="02020603050405020304" pitchFamily="18" charset="0"/>
              </a:rPr>
              <a:t>、风等差异很大。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锋面附近常伴有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云、雨、大风</a:t>
            </a:r>
            <a:r>
              <a:rPr lang="zh-CN" altLang="zh-CN" sz="2200" dirty="0">
                <a:solidFill>
                  <a:srgbClr val="000000"/>
                </a:solidFill>
                <a:latin typeface="Times New Roman" panose="02020603050405020304" pitchFamily="18" charset="0"/>
                <a:cs typeface="Times New Roman" panose="02020603050405020304" pitchFamily="18" charset="0"/>
              </a:rPr>
              <a:t>等天气。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冷锋。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冷气团</a:t>
            </a:r>
            <a:r>
              <a:rPr lang="zh-CN" altLang="zh-CN" sz="2200" dirty="0">
                <a:solidFill>
                  <a:srgbClr val="000000"/>
                </a:solidFill>
                <a:latin typeface="Times New Roman" panose="02020603050405020304" pitchFamily="18" charset="0"/>
                <a:cs typeface="Times New Roman" panose="02020603050405020304" pitchFamily="18" charset="0"/>
              </a:rPr>
              <a:t>向暖气团主动推移时所形成的锋</a:t>
            </a:r>
            <a:endParaRPr lang="zh-CN" altLang="en-US" sz="2200" dirty="0"/>
          </a:p>
        </p:txBody>
      </p:sp>
      <p:sp>
        <p:nvSpPr>
          <p:cNvPr id="11" name="矩形 10"/>
          <p:cNvSpPr/>
          <p:nvPr/>
        </p:nvSpPr>
        <p:spPr>
          <a:xfrm>
            <a:off x="3242728" y="4373359"/>
            <a:ext cx="310402" cy="282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81523" y="4373359"/>
            <a:ext cx="288032" cy="282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9712" y="4774046"/>
            <a:ext cx="549897" cy="282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35896" y="4774045"/>
            <a:ext cx="604887" cy="282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48032" y="5214024"/>
            <a:ext cx="1641202" cy="2486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36906" y="5965539"/>
            <a:ext cx="792088" cy="3036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83714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P spid="13" grpId="0" animBg="1"/>
      <p:bldP spid="14" grpId="0" animBg="1"/>
      <p:bldP spid="15"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257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下图为我国北方某地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日天气示意图。读图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L76.eps" descr="id:2147499702;FounderCES"/>
          <p:cNvPicPr/>
          <p:nvPr/>
        </p:nvPicPr>
        <p:blipFill>
          <a:blip r:embed="rId6"/>
          <a:stretch>
            <a:fillRect/>
          </a:stretch>
        </p:blipFill>
        <p:spPr>
          <a:xfrm>
            <a:off x="1937800" y="2420888"/>
            <a:ext cx="5355275" cy="4032458"/>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25768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有关该时段天气状况的叙述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气温变化幅度较小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北风和煦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温暖宜人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前期气温高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多云雾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后期出现倒春寒现象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.16—20</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影响该地区的天气系统是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冷锋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暖锋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气旋</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反气旋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日最低气温在</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出现倒春寒天气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前期天气晴朗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气温前后变化较大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北风从高纬吹来气温较低。第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该地受该天气系统影响出现阴雨天气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并且气温降低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说明该天气系统为冷锋。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43406" y="4509120"/>
            <a:ext cx="8152138"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4" y="6172582"/>
            <a:ext cx="2016224" cy="340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637805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39552" y="1257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下图是某兴趣小组绘制的反映气旋和反气旋的水平与垂直方向气流运动示意图。读图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77.eps" descr="id:2147499709;FounderCES"/>
          <p:cNvPicPr/>
          <p:nvPr/>
        </p:nvPicPr>
        <p:blipFill>
          <a:blip r:embed="rId6"/>
          <a:stretch>
            <a:fillRect/>
          </a:stretch>
        </p:blipFill>
        <p:spPr>
          <a:xfrm>
            <a:off x="2600021" y="2123694"/>
            <a:ext cx="3449221" cy="4309290"/>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正确表示气旋与反气旋的是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③①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③②</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容易形成阴雨天气的是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气旋水平气流辐合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垂直方向以上升为主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所以对应</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反气旋水平气流辐散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垂直方向以下沉为主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图垂直气流以上升为主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易冷却凝结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成云致雨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多阴雨天气。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3590301"/>
            <a:ext cx="8240464" cy="12068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000" y="4776729"/>
            <a:ext cx="1975768" cy="340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048699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432217" y="1196752"/>
            <a:ext cx="442781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读某地天气系统图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78.eps" descr="id:2147499716;FounderCES"/>
          <p:cNvPicPr/>
          <p:nvPr/>
        </p:nvPicPr>
        <p:blipFill>
          <a:blip r:embed="rId6"/>
          <a:stretch>
            <a:fillRect/>
          </a:stretch>
        </p:blipFill>
        <p:spPr>
          <a:xfrm>
            <a:off x="4929384" y="1340768"/>
            <a:ext cx="3819080" cy="2221662"/>
          </a:xfrm>
          <a:prstGeom prst="rect">
            <a:avLst/>
          </a:prstGeom>
        </p:spPr>
      </p:pic>
      <p:sp>
        <p:nvSpPr>
          <p:cNvPr id="16" name="矩形 15"/>
          <p:cNvSpPr>
            <a:spLocks noChangeAspect="1"/>
          </p:cNvSpPr>
          <p:nvPr/>
        </p:nvSpPr>
        <p:spPr>
          <a:xfrm>
            <a:off x="467544" y="163653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该天气系统是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南半球气旋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北半球气旋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北半球</a:t>
            </a:r>
            <a:r>
              <a:rPr lang="zh-CN" altLang="zh-CN" sz="2200" smtClean="0">
                <a:solidFill>
                  <a:srgbClr val="000000"/>
                </a:solidFill>
                <a:latin typeface="Times New Roman" panose="02020603050405020304" pitchFamily="18" charset="0"/>
                <a:cs typeface="Times New Roman" panose="02020603050405020304" pitchFamily="18" charset="0"/>
              </a:rPr>
              <a:t>反气旋</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南半球反气旋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A.M</a:t>
            </a:r>
            <a:r>
              <a:rPr lang="zh-CN" altLang="zh-CN" sz="2200" dirty="0">
                <a:solidFill>
                  <a:srgbClr val="000000"/>
                </a:solidFill>
                <a:latin typeface="Times New Roman" panose="02020603050405020304" pitchFamily="18" charset="0"/>
                <a:cs typeface="Times New Roman" panose="02020603050405020304" pitchFamily="18" charset="0"/>
              </a:rPr>
              <a:t>处为暖锋</a:t>
            </a:r>
            <a:r>
              <a:rPr lang="en-US" altLang="zh-CN" sz="2200" dirty="0">
                <a:solidFill>
                  <a:srgbClr val="000000"/>
                </a:solidFill>
                <a:latin typeface="Times New Roman" panose="02020603050405020304" pitchFamily="18" charset="0"/>
                <a:cs typeface="Times New Roman" panose="02020603050405020304" pitchFamily="18" charset="0"/>
              </a:rPr>
              <a:t>	B.M</a:t>
            </a:r>
            <a:r>
              <a:rPr lang="zh-CN" altLang="zh-CN" sz="2200" dirty="0">
                <a:solidFill>
                  <a:srgbClr val="000000"/>
                </a:solidFill>
                <a:latin typeface="Times New Roman" panose="02020603050405020304" pitchFamily="18" charset="0"/>
                <a:cs typeface="Times New Roman" panose="02020603050405020304" pitchFamily="18" charset="0"/>
              </a:rPr>
              <a:t>处雨后气温上升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C.N</a:t>
            </a:r>
            <a:r>
              <a:rPr lang="zh-CN" altLang="zh-CN" sz="2200" dirty="0">
                <a:solidFill>
                  <a:srgbClr val="000000"/>
                </a:solidFill>
                <a:latin typeface="Times New Roman" panose="02020603050405020304" pitchFamily="18" charset="0"/>
                <a:cs typeface="Times New Roman" panose="02020603050405020304" pitchFamily="18" charset="0"/>
              </a:rPr>
              <a:t>处为冷锋</a:t>
            </a:r>
            <a:r>
              <a:rPr lang="en-US" altLang="zh-CN" sz="2200" dirty="0">
                <a:solidFill>
                  <a:srgbClr val="000000"/>
                </a:solidFill>
                <a:latin typeface="Times New Roman" panose="02020603050405020304" pitchFamily="18" charset="0"/>
                <a:cs typeface="Times New Roman" panose="02020603050405020304" pitchFamily="18" charset="0"/>
              </a:rPr>
              <a:t>	D.N</a:t>
            </a:r>
            <a:r>
              <a:rPr lang="zh-CN" altLang="zh-CN" sz="2200" dirty="0">
                <a:solidFill>
                  <a:srgbClr val="000000"/>
                </a:solidFill>
                <a:latin typeface="Times New Roman" panose="02020603050405020304" pitchFamily="18" charset="0"/>
                <a:cs typeface="Times New Roman" panose="02020603050405020304" pitchFamily="18" charset="0"/>
              </a:rPr>
              <a:t>处出现连续性降水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图中气流逆时针辐合运动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说明是北半球的低压系统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即北半球气旋。第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依据气流运动方向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或依据锋面气旋图中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左冷右暖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处为冷锋、</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处为暖锋。暖锋过境多出现连续性降水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项正确。冷锋过境后受冷空气控制而出现气温下降现象。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p:nvPr/>
        </p:nvSpPr>
        <p:spPr>
          <a:xfrm>
            <a:off x="395536" y="4077072"/>
            <a:ext cx="8352928" cy="2029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3628" y="6112593"/>
            <a:ext cx="2442188" cy="4525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395536" y="126188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读我国某时刻近地面等压线图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hPa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79.eps" descr="id:2147499723;FounderCES"/>
          <p:cNvPicPr/>
          <p:nvPr/>
        </p:nvPicPr>
        <p:blipFill>
          <a:blip r:embed="rId6"/>
          <a:stretch>
            <a:fillRect/>
          </a:stretch>
        </p:blipFill>
        <p:spPr>
          <a:xfrm>
            <a:off x="1652670" y="1772816"/>
            <a:ext cx="5273174" cy="422455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628800"/>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指出甲、乙两地的天气系统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并说明甲地的气流运动特征。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判断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线附近的锋面类型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说明该锋面过境时的天气状况。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据图所示天气系统信息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比较甘肃、上海两地的昼夜温差大小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并用大气保温作用原理说明其昼夜温差较大的原因。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大于大的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等值线判读原则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可知甲天气系统为低压中心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乙天气系统气压值中高周低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为高压天气系统。天气系统气流运动包括水平气流和垂直气流两部分。第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线附近的锋面位于气旋偏西部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为冷锋类型。从阴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晴、冷暖、气压和风等方面描述锋面过境时的天气变化。第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甘肃、上海分别受高、低压天气系统控制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结合垂直气流差异和太阳辐射影响因素等知识进行对比。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34210" y="3284984"/>
            <a:ext cx="8314254" cy="2736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663064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甲地是气旋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乙地是反气旋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。水平方向呈逆时针辐合运动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垂直方向呈上升运动。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冷锋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大风、降温、雨雪。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甘肃昼夜温差比上海大。甘肃受高气压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或反气旋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大气透明度高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白天气温高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夜晚大气逆辐射弱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气温低。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694116"/>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51520" y="1340768"/>
            <a:ext cx="223009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冷锋与天气</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2.eps" descr="id:2147499537;FounderCES"/>
          <p:cNvPicPr/>
          <p:nvPr/>
        </p:nvPicPr>
        <p:blipFill>
          <a:blip r:embed="rId4"/>
          <a:stretch>
            <a:fillRect/>
          </a:stretch>
        </p:blipFill>
        <p:spPr>
          <a:xfrm>
            <a:off x="1187624" y="1844824"/>
            <a:ext cx="6166792" cy="3168352"/>
          </a:xfrm>
          <a:prstGeom prst="rect">
            <a:avLst/>
          </a:prstGeom>
        </p:spPr>
      </p:pic>
      <p:sp>
        <p:nvSpPr>
          <p:cNvPr id="7" name="矩形 6"/>
          <p:cNvSpPr/>
          <p:nvPr/>
        </p:nvSpPr>
        <p:spPr>
          <a:xfrm>
            <a:off x="1792491" y="3609970"/>
            <a:ext cx="576064" cy="27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69473" y="4217444"/>
            <a:ext cx="517177" cy="27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69473" y="4534938"/>
            <a:ext cx="523018" cy="2478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93915" y="3609970"/>
            <a:ext cx="1198051" cy="27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72482" y="3941059"/>
            <a:ext cx="1098707" cy="237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20684" y="3631986"/>
            <a:ext cx="254761" cy="27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8955" y="4262345"/>
            <a:ext cx="1198051" cy="272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5031131"/>
            <a:ext cx="548259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实例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我国北方夏季的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暴雨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冬季的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寒潮</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3467555" y="5138493"/>
            <a:ext cx="54989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21690" y="5138492"/>
            <a:ext cx="60141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2252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48478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暖锋。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暖气团</a:t>
            </a:r>
            <a:r>
              <a:rPr lang="zh-CN" altLang="zh-CN" sz="2200" dirty="0">
                <a:solidFill>
                  <a:srgbClr val="000000"/>
                </a:solidFill>
                <a:latin typeface="Times New Roman" panose="02020603050405020304" pitchFamily="18" charset="0"/>
                <a:cs typeface="Times New Roman" panose="02020603050405020304" pitchFamily="18" charset="0"/>
              </a:rPr>
              <a:t>主动向冷气团移动时所形成的锋。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暖锋与天气。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1403648" y="2008750"/>
            <a:ext cx="864096" cy="2358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L43.eps" descr="id:2147499544;FounderCES"/>
          <p:cNvPicPr/>
          <p:nvPr/>
        </p:nvPicPr>
        <p:blipFill>
          <a:blip r:embed="rId4"/>
          <a:stretch>
            <a:fillRect/>
          </a:stretch>
        </p:blipFill>
        <p:spPr>
          <a:xfrm>
            <a:off x="1043608" y="2768564"/>
            <a:ext cx="6567866" cy="3320850"/>
          </a:xfrm>
          <a:prstGeom prst="rect">
            <a:avLst/>
          </a:prstGeom>
        </p:spPr>
      </p:pic>
      <p:sp>
        <p:nvSpPr>
          <p:cNvPr id="11" name="矩形 10"/>
          <p:cNvSpPr/>
          <p:nvPr/>
        </p:nvSpPr>
        <p:spPr>
          <a:xfrm>
            <a:off x="1691334" y="4659455"/>
            <a:ext cx="545204" cy="251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91334" y="4960257"/>
            <a:ext cx="545204" cy="2571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87384" y="5273947"/>
            <a:ext cx="681506" cy="251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51463" y="4617488"/>
            <a:ext cx="545204" cy="303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78724" y="5702456"/>
            <a:ext cx="643216" cy="303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785286" y="4658927"/>
            <a:ext cx="260384" cy="2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84982" y="5231980"/>
            <a:ext cx="555662" cy="303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14458" y="4938741"/>
            <a:ext cx="309470" cy="303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02773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3558"/>
            <a:ext cx="8128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锋面一定能带来降水吗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各种锋面都可能带来降水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但并不是所有的锋面均能形成降水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如果暖气团水汽含量少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在沿锋面上升过程中未达到饱和状态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则无法形成降水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如北方冬春季节的沙尘暴天气。</a:t>
            </a:r>
            <a:endParaRPr lang="zh-CN" altLang="en-US" sz="2200" dirty="0"/>
          </a:p>
        </p:txBody>
      </p:sp>
      <p:sp>
        <p:nvSpPr>
          <p:cNvPr id="7" name="矩形 6"/>
          <p:cNvSpPr/>
          <p:nvPr/>
        </p:nvSpPr>
        <p:spPr>
          <a:xfrm>
            <a:off x="493711" y="3140968"/>
            <a:ext cx="8398769"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81750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11933944"/>
              </p:ext>
            </p:extLst>
          </p:nvPr>
        </p:nvGraphicFramePr>
        <p:xfrm>
          <a:off x="467544" y="1772816"/>
          <a:ext cx="8128000" cy="3887304"/>
        </p:xfrm>
        <a:graphic>
          <a:graphicData uri="http://schemas.openxmlformats.org/presentationml/2006/ole">
            <mc:AlternateContent xmlns:mc="http://schemas.openxmlformats.org/markup-compatibility/2006">
              <mc:Choice xmlns:v="urn:schemas-microsoft-com:vml" Requires="v">
                <p:oleObj spid="_x0000_s1060" name="文档" r:id="rId5" imgW="3907430" imgH="1869177" progId="Word.Document.12">
                  <p:embed/>
                </p:oleObj>
              </mc:Choice>
              <mc:Fallback>
                <p:oleObj name="文档" r:id="rId5" imgW="3907430" imgH="1869177" progId="Word.Document.12">
                  <p:embed/>
                  <p:pic>
                    <p:nvPicPr>
                      <p:cNvPr id="0" name=""/>
                      <p:cNvPicPr/>
                      <p:nvPr/>
                    </p:nvPicPr>
                    <p:blipFill>
                      <a:blip r:embed="rId6"/>
                      <a:stretch>
                        <a:fillRect/>
                      </a:stretch>
                    </p:blipFill>
                    <p:spPr>
                      <a:xfrm>
                        <a:off x="467544" y="1772816"/>
                        <a:ext cx="8128000" cy="3887304"/>
                      </a:xfrm>
                      <a:prstGeom prst="rect">
                        <a:avLst/>
                      </a:prstGeom>
                    </p:spPr>
                  </p:pic>
                </p:oleObj>
              </mc:Fallback>
            </mc:AlternateContent>
          </a:graphicData>
        </a:graphic>
      </p:graphicFrame>
      <p:sp>
        <p:nvSpPr>
          <p:cNvPr id="11" name="矩形 10"/>
          <p:cNvSpPr/>
          <p:nvPr/>
        </p:nvSpPr>
        <p:spPr>
          <a:xfrm>
            <a:off x="2267745" y="3346234"/>
            <a:ext cx="288032"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86288" y="2996952"/>
            <a:ext cx="24585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80312" y="3346233"/>
            <a:ext cx="54989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67744" y="4437112"/>
            <a:ext cx="256531"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33051" y="4797152"/>
            <a:ext cx="288032"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0018" y="4087830"/>
            <a:ext cx="258396" cy="2511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31545" y="4437112"/>
            <a:ext cx="256480" cy="245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66556" y="4420131"/>
            <a:ext cx="549897" cy="2798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80312" y="4437111"/>
            <a:ext cx="54989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我国北方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秋高气爽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天高云淡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是何种天气系统形成的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北方冷空气开始活跃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形成高压。在高压控制下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气流下沉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水汽不易凝结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天气晴朗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大气质量较好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秋高气爽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天高云淡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的天气。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67544" y="3433042"/>
            <a:ext cx="8424936" cy="15081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25817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427</TotalTime>
  <Words>1853</Words>
  <Application>Microsoft Office PowerPoint</Application>
  <PresentationFormat>全屏显示(4:3)</PresentationFormat>
  <Paragraphs>187</Paragraphs>
  <Slides>47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47</vt:i4>
      </vt:variant>
    </vt:vector>
  </HeadingPairs>
  <TitlesOfParts>
    <vt:vector size="61"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第4课时　常见的天气系统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2016-04-27T02:19:39Z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