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5"/>
  </p:notesMasterIdLst>
  <p:sldIdLst>
    <p:sldId id="358" r:id="rId2"/>
    <p:sldId id="264" r:id="rId3"/>
    <p:sldId id="265" r:id="rId4"/>
    <p:sldId id="367" r:id="rId5"/>
    <p:sldId id="368" r:id="rId6"/>
    <p:sldId id="366" r:id="rId7"/>
    <p:sldId id="369" r:id="rId8"/>
    <p:sldId id="370" r:id="rId9"/>
    <p:sldId id="371" r:id="rId10"/>
    <p:sldId id="275" r:id="rId11"/>
    <p:sldId id="372" r:id="rId12"/>
    <p:sldId id="373" r:id="rId13"/>
    <p:sldId id="374" r:id="rId14"/>
    <p:sldId id="375" r:id="rId15"/>
    <p:sldId id="376" r:id="rId16"/>
    <p:sldId id="377" r:id="rId17"/>
    <p:sldId id="378" r:id="rId18"/>
    <p:sldId id="361" r:id="rId19"/>
    <p:sldId id="379" r:id="rId20"/>
    <p:sldId id="380" r:id="rId21"/>
    <p:sldId id="381" r:id="rId22"/>
    <p:sldId id="382" r:id="rId23"/>
    <p:sldId id="383" r:id="rId24"/>
    <p:sldId id="384" r:id="rId25"/>
    <p:sldId id="385" r:id="rId26"/>
    <p:sldId id="386" r:id="rId27"/>
    <p:sldId id="404" r:id="rId28"/>
    <p:sldId id="390" r:id="rId29"/>
    <p:sldId id="391" r:id="rId30"/>
    <p:sldId id="392" r:id="rId31"/>
    <p:sldId id="393" r:id="rId32"/>
    <p:sldId id="394" r:id="rId33"/>
    <p:sldId id="395" r:id="rId34"/>
    <p:sldId id="396" r:id="rId35"/>
    <p:sldId id="270" r:id="rId36"/>
    <p:sldId id="397" r:id="rId37"/>
    <p:sldId id="277" r:id="rId38"/>
    <p:sldId id="310" r:id="rId39"/>
    <p:sldId id="399" r:id="rId40"/>
    <p:sldId id="311" r:id="rId41"/>
    <p:sldId id="400" r:id="rId42"/>
    <p:sldId id="402" r:id="rId43"/>
    <p:sldId id="403" r:id="rId44"/>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3949" autoAdjust="0"/>
  </p:normalViewPr>
  <p:slideViewPr>
    <p:cSldViewPr showGuides="1">
      <p:cViewPr varScale="1">
        <p:scale>
          <a:sx n="88" d="100"/>
          <a:sy n="88" d="100"/>
        </p:scale>
        <p:origin x="474"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heme" Target="theme/theme1.xml"/><Relationship Id="rId8" Type="http://schemas.openxmlformats.org/officeDocument/2006/relationships/slide" Target="slides/slide7.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2016-04-27</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5.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10.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5.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5.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10.xml"/><Relationship Id="rId4" Type="http://schemas.openxmlformats.org/officeDocument/2006/relationships/slide" Target="../slides/slide3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644529"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en-US" sz="1400" smtClean="0"/>
              <a:t>第四节　水循环和洋流</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2.jpeg"/></Relationships>
</file>

<file path=ppt/slides/_rels/slide1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image" Target="../media/image13.emf"/><Relationship Id="rId5" Type="http://schemas.openxmlformats.org/officeDocument/2006/relationships/package" Target="../embeddings/Microsoft_Word___3.docx"/><Relationship Id="rId4" Type="http://schemas.openxmlformats.org/officeDocument/2006/relationships/slide" Target="slide18.xml"/></Relationships>
</file>

<file path=ppt/slides/_rels/slide1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image" Target="../media/image14.emf"/><Relationship Id="rId5" Type="http://schemas.openxmlformats.org/officeDocument/2006/relationships/package" Target="../embeddings/Microsoft_Word___4.docx"/><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6.jpeg"/></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Word___1.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8.emf"/></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23.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image" Target="../media/image18.emf"/><Relationship Id="rId5" Type="http://schemas.openxmlformats.org/officeDocument/2006/relationships/package" Target="../embeddings/Microsoft_Word___5.docx"/><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image" Target="../media/image19.emf"/><Relationship Id="rId5" Type="http://schemas.openxmlformats.org/officeDocument/2006/relationships/package" Target="../embeddings/Microsoft_Word___6.docx"/><Relationship Id="rId4" Type="http://schemas.openxmlformats.org/officeDocument/2006/relationships/slide" Target="slide18.xml"/></Relationships>
</file>

<file path=ppt/slides/_rels/slide25.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image" Target="../media/image20.emf"/><Relationship Id="rId5" Type="http://schemas.openxmlformats.org/officeDocument/2006/relationships/package" Target="../embeddings/Microsoft_Word___7.docx"/><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image" Target="../media/image21.emf"/><Relationship Id="rId5" Type="http://schemas.openxmlformats.org/officeDocument/2006/relationships/package" Target="../embeddings/Microsoft_Word___8.docx"/><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 Target="slide10.xml"/><Relationship Id="rId2" Type="http://schemas.openxmlformats.org/officeDocument/2006/relationships/slideLayout" Target="../slideLayouts/slideLayout6.xml"/><Relationship Id="rId1" Type="http://schemas.openxmlformats.org/officeDocument/2006/relationships/vmlDrawing" Target="../drawings/vmlDrawing9.vml"/><Relationship Id="rId6" Type="http://schemas.openxmlformats.org/officeDocument/2006/relationships/image" Target="../media/image22.emf"/><Relationship Id="rId5" Type="http://schemas.openxmlformats.org/officeDocument/2006/relationships/package" Target="../embeddings/Microsoft_Word___9.docx"/><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3.png"/></Relationships>
</file>

<file path=ppt/slides/_rels/slide29.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4.png"/></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5.png"/></Relationships>
</file>

<file path=ppt/slides/_rels/slide31.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 Id="rId4" Type="http://schemas.openxmlformats.org/officeDocument/2006/relationships/image" Target="../media/image26.jpeg"/></Relationships>
</file>

<file path=ppt/slides/_rels/slide32.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0.xml"/><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image" Target="../media/image27.jpeg"/><Relationship Id="rId5" Type="http://schemas.openxmlformats.org/officeDocument/2006/relationships/slide" Target="slide40.xml"/><Relationship Id="rId4" Type="http://schemas.openxmlformats.org/officeDocument/2006/relationships/slide" Target="slide38.xml"/></Relationships>
</file>

<file path=ppt/slides/_rels/slide36.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5" Type="http://schemas.openxmlformats.org/officeDocument/2006/relationships/slide" Target="slide40.xml"/><Relationship Id="rId4" Type="http://schemas.openxmlformats.org/officeDocument/2006/relationships/slide" Target="slide38.xml"/></Relationships>
</file>

<file path=ppt/slides/_rels/slide37.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image" Target="../media/image28.jpeg"/><Relationship Id="rId5" Type="http://schemas.openxmlformats.org/officeDocument/2006/relationships/slide" Target="slide40.xml"/><Relationship Id="rId4" Type="http://schemas.openxmlformats.org/officeDocument/2006/relationships/slide" Target="slide38.xml"/></Relationships>
</file>

<file path=ppt/slides/_rels/slide38.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image" Target="../media/image29.jpeg"/><Relationship Id="rId5" Type="http://schemas.openxmlformats.org/officeDocument/2006/relationships/slide" Target="slide40.xml"/><Relationship Id="rId4" Type="http://schemas.openxmlformats.org/officeDocument/2006/relationships/slide" Target="slide38.xml"/></Relationships>
</file>

<file path=ppt/slides/_rels/slide39.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5" Type="http://schemas.openxmlformats.org/officeDocument/2006/relationships/slide" Target="slide40.xml"/><Relationship Id="rId4" Type="http://schemas.openxmlformats.org/officeDocument/2006/relationships/slide" Target="slide38.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image" Target="../media/image30.jpeg"/><Relationship Id="rId5" Type="http://schemas.openxmlformats.org/officeDocument/2006/relationships/slide" Target="slide40.xml"/><Relationship Id="rId4" Type="http://schemas.openxmlformats.org/officeDocument/2006/relationships/slide" Target="slide38.xml"/></Relationships>
</file>

<file path=ppt/slides/_rels/slide41.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5" Type="http://schemas.openxmlformats.org/officeDocument/2006/relationships/slide" Target="slide40.xml"/><Relationship Id="rId4" Type="http://schemas.openxmlformats.org/officeDocument/2006/relationships/slide" Target="slide38.xml"/></Relationships>
</file>

<file path=ppt/slides/_rels/slide42.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5" Type="http://schemas.openxmlformats.org/officeDocument/2006/relationships/slide" Target="slide40.xml"/><Relationship Id="rId4" Type="http://schemas.openxmlformats.org/officeDocument/2006/relationships/slide" Target="slide38.xml"/></Relationships>
</file>

<file path=ppt/slides/_rels/slide43.xml.rels><?xml version="1.0" encoding="UTF-8" standalone="yes"?>
<Relationships xmlns="http://schemas.openxmlformats.org/package/2006/relationships"><Relationship Id="rId3" Type="http://schemas.openxmlformats.org/officeDocument/2006/relationships/slide" Target="slide37.xml"/><Relationship Id="rId2" Type="http://schemas.openxmlformats.org/officeDocument/2006/relationships/slide" Target="slide35.xml"/><Relationship Id="rId1" Type="http://schemas.openxmlformats.org/officeDocument/2006/relationships/slideLayout" Target="../slideLayouts/slideLayout7.xml"/><Relationship Id="rId6" Type="http://schemas.openxmlformats.org/officeDocument/2006/relationships/image" Target="../media/image31.jpeg"/><Relationship Id="rId5" Type="http://schemas.openxmlformats.org/officeDocument/2006/relationships/slide" Target="slide40.xml"/><Relationship Id="rId4" Type="http://schemas.openxmlformats.org/officeDocument/2006/relationships/slide" Target="slide38.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image" Target="../media/image11.emf"/><Relationship Id="rId5" Type="http://schemas.openxmlformats.org/officeDocument/2006/relationships/package" Target="../embeddings/Microsoft_Word___2.docx"/><Relationship Id="rId4" Type="http://schemas.openxmlformats.org/officeDocument/2006/relationships/slide" Target="slide6.xml"/></Relationships>
</file>

<file path=ppt/slides/_rels/slide9.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zh-CN" altLang="zh-CN" sz="3200" dirty="0" smtClean="0"/>
              <a:t>第</a:t>
            </a:r>
            <a:r>
              <a:rPr lang="zh-CN" altLang="en-US" sz="3200" dirty="0" smtClean="0"/>
              <a:t>四节</a:t>
            </a:r>
            <a:r>
              <a:rPr lang="zh-CN" altLang="zh-CN" sz="3200" dirty="0"/>
              <a:t>　</a:t>
            </a:r>
            <a:r>
              <a:rPr lang="zh-CN" altLang="zh-CN" sz="3200" b="1" dirty="0"/>
              <a:t>水循环和洋流</a:t>
            </a:r>
            <a:endParaRPr lang="zh-CN" altLang="zh-CN" sz="3200" dirty="0"/>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水循环的类型及特点</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《光明日报》北京</a:t>
            </a: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日电</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受连续强降雨影响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广西、广东、湖南、江西等地出现罕见冬汛。广西桂江、广东贺江、湖南湘江、江西赣江和抚河等</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余条河流发生超警洪水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广西西江干流、洛清江、桂江及湖南湘江发生建站以来同期最大洪水。国家防总初步统计显示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强降雨导致广西、湖南、江西三省区</a:t>
            </a:r>
            <a:r>
              <a:rPr lang="en-US" altLang="zh-CN" sz="2200" dirty="0">
                <a:solidFill>
                  <a:srgbClr val="000000"/>
                </a:solidFill>
                <a:latin typeface="Times New Roman" panose="02020603050405020304" pitchFamily="18" charset="0"/>
                <a:cs typeface="Times New Roman" panose="02020603050405020304" pitchFamily="18" charset="0"/>
              </a:rPr>
              <a:t>51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市、区</a:t>
            </a:r>
            <a:r>
              <a:rPr lang="en-US" altLang="zh-CN" sz="2200" dirty="0">
                <a:solidFill>
                  <a:srgbClr val="000000"/>
                </a:solidFill>
                <a:latin typeface="Times New Roman" panose="02020603050405020304" pitchFamily="18" charset="0"/>
                <a:cs typeface="Times New Roman" panose="02020603050405020304" pitchFamily="18" charset="0"/>
              </a:rPr>
              <a:t>)55.5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万人受灾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农作物受灾面积</a:t>
            </a:r>
            <a:r>
              <a:rPr lang="en-US" altLang="zh-CN" sz="2200" dirty="0">
                <a:solidFill>
                  <a:srgbClr val="000000"/>
                </a:solidFill>
                <a:latin typeface="Times New Roman" panose="02020603050405020304" pitchFamily="18" charset="0"/>
                <a:cs typeface="Times New Roman" panose="02020603050405020304" pitchFamily="18" charset="0"/>
              </a:rPr>
              <a:t>49.5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千公顷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倒塌房屋</a:t>
            </a:r>
            <a:r>
              <a:rPr lang="en-US" altLang="zh-CN" sz="2200" dirty="0">
                <a:solidFill>
                  <a:srgbClr val="000000"/>
                </a:solidFill>
                <a:latin typeface="Times New Roman" panose="02020603050405020304" pitchFamily="18" charset="0"/>
                <a:cs typeface="Times New Roman" panose="02020603050405020304" pitchFamily="18" charset="0"/>
              </a:rPr>
              <a:t>453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紧急转移</a:t>
            </a:r>
            <a:r>
              <a:rPr lang="en-US" altLang="zh-CN" sz="2200" dirty="0">
                <a:solidFill>
                  <a:srgbClr val="000000"/>
                </a:solidFill>
                <a:latin typeface="Times New Roman" panose="02020603050405020304" pitchFamily="18" charset="0"/>
                <a:cs typeface="Times New Roman" panose="02020603050405020304" pitchFamily="18" charset="0"/>
              </a:rPr>
              <a:t>2.93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直接经济损失约</a:t>
            </a:r>
            <a:r>
              <a:rPr lang="en-US" altLang="zh-CN" sz="2200" dirty="0">
                <a:solidFill>
                  <a:srgbClr val="000000"/>
                </a:solidFill>
                <a:latin typeface="Times New Roman" panose="02020603050405020304" pitchFamily="18" charset="0"/>
                <a:cs typeface="Times New Roman" panose="02020603050405020304" pitchFamily="18" charset="0"/>
              </a:rPr>
              <a:t>9.9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亿元。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179512" y="1805993"/>
            <a:ext cx="3424335"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水循环示意图</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95.eps" descr="id:2147499936;FounderCES"/>
          <p:cNvPicPr/>
          <p:nvPr/>
        </p:nvPicPr>
        <p:blipFill>
          <a:blip r:embed="rId4"/>
          <a:stretch>
            <a:fillRect/>
          </a:stretch>
        </p:blipFill>
        <p:spPr>
          <a:xfrm>
            <a:off x="1187624" y="2304591"/>
            <a:ext cx="6192688" cy="2492561"/>
          </a:xfrm>
          <a:prstGeom prst="rect">
            <a:avLst/>
          </a:prstGeom>
        </p:spPr>
      </p:pic>
    </p:spTree>
    <p:extLst>
      <p:ext uri="{BB962C8B-B14F-4D97-AF65-F5344CB8AC3E}">
        <p14:creationId xmlns:p14="http://schemas.microsoft.com/office/powerpoint/2010/main" val="25664086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88437" y="1700808"/>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图中水循环发生的空间范围有什么不同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可划分哪些类型</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分别是哪种水循环的类型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海洋和陆地之间的为海陆间循环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在陆地上的为陆地内循环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在海洋上的为海上内循环。</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为海陆间循环</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为海上内循环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为陆地内循环。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此次南方冬汛的出现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主要是水循环的哪些环节出现异常</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水汽输送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地表径流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环节发生异常。</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由图分析在水循环过程的各个环节中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人类可施加影响的主要环节是什么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地表径流。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67544" y="2492896"/>
            <a:ext cx="7992888"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755576" y="4120106"/>
            <a:ext cx="7416824" cy="3890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67544" y="5442408"/>
            <a:ext cx="259228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52127593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85093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水循环的类型及特点</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val="2157599083"/>
              </p:ext>
            </p:extLst>
          </p:nvPr>
        </p:nvGraphicFramePr>
        <p:xfrm>
          <a:off x="508000" y="2273857"/>
          <a:ext cx="8128000" cy="4434938"/>
        </p:xfrm>
        <a:graphic>
          <a:graphicData uri="http://schemas.openxmlformats.org/presentationml/2006/ole">
            <mc:AlternateContent xmlns:mc="http://schemas.openxmlformats.org/markup-compatibility/2006">
              <mc:Choice xmlns:v="urn:schemas-microsoft-com:vml" Requires="v">
                <p:oleObj spid="_x0000_s3078" name="文档" r:id="rId5" imgW="3947400" imgH="2153908" progId="Word.Document.12">
                  <p:embed/>
                </p:oleObj>
              </mc:Choice>
              <mc:Fallback>
                <p:oleObj name="文档" r:id="rId5" imgW="3947400" imgH="2153908" progId="Word.Document.12">
                  <p:embed/>
                  <p:pic>
                    <p:nvPicPr>
                      <p:cNvPr id="0" name=""/>
                      <p:cNvPicPr/>
                      <p:nvPr/>
                    </p:nvPicPr>
                    <p:blipFill>
                      <a:blip r:embed="rId6"/>
                      <a:stretch>
                        <a:fillRect/>
                      </a:stretch>
                    </p:blipFill>
                    <p:spPr>
                      <a:xfrm>
                        <a:off x="508000" y="2273857"/>
                        <a:ext cx="8128000" cy="4434938"/>
                      </a:xfrm>
                      <a:prstGeom prst="rect">
                        <a:avLst/>
                      </a:prstGeom>
                    </p:spPr>
                  </p:pic>
                </p:oleObj>
              </mc:Fallback>
            </mc:AlternateContent>
          </a:graphicData>
        </a:graphic>
      </p:graphicFrame>
    </p:spTree>
    <p:extLst>
      <p:ext uri="{BB962C8B-B14F-4D97-AF65-F5344CB8AC3E}">
        <p14:creationId xmlns:p14="http://schemas.microsoft.com/office/powerpoint/2010/main" val="220937517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1750733060"/>
              </p:ext>
            </p:extLst>
          </p:nvPr>
        </p:nvGraphicFramePr>
        <p:xfrm>
          <a:off x="508000" y="1876248"/>
          <a:ext cx="8128000" cy="3496968"/>
        </p:xfrm>
        <a:graphic>
          <a:graphicData uri="http://schemas.openxmlformats.org/presentationml/2006/ole">
            <mc:AlternateContent xmlns:mc="http://schemas.openxmlformats.org/markup-compatibility/2006">
              <mc:Choice xmlns:v="urn:schemas-microsoft-com:vml" Requires="v">
                <p:oleObj spid="_x0000_s4102" name="文档" r:id="rId5" imgW="3947400" imgH="1698595" progId="Word.Document.12">
                  <p:embed/>
                </p:oleObj>
              </mc:Choice>
              <mc:Fallback>
                <p:oleObj name="文档" r:id="rId5" imgW="3947400" imgH="1698595" progId="Word.Document.12">
                  <p:embed/>
                  <p:pic>
                    <p:nvPicPr>
                      <p:cNvPr id="0" name=""/>
                      <p:cNvPicPr/>
                      <p:nvPr/>
                    </p:nvPicPr>
                    <p:blipFill>
                      <a:blip r:embed="rId6"/>
                      <a:stretch>
                        <a:fillRect/>
                      </a:stretch>
                    </p:blipFill>
                    <p:spPr>
                      <a:xfrm>
                        <a:off x="508000" y="1876248"/>
                        <a:ext cx="8128000" cy="3496968"/>
                      </a:xfrm>
                      <a:prstGeom prst="rect">
                        <a:avLst/>
                      </a:prstGeom>
                    </p:spPr>
                  </p:pic>
                </p:oleObj>
              </mc:Fallback>
            </mc:AlternateContent>
          </a:graphicData>
        </a:graphic>
      </p:graphicFrame>
    </p:spTree>
    <p:extLst>
      <p:ext uri="{BB962C8B-B14F-4D97-AF65-F5344CB8AC3E}">
        <p14:creationId xmlns:p14="http://schemas.microsoft.com/office/powerpoint/2010/main" val="74240931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读水循环示意图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00.eps" descr="id:2147499973;FounderCES"/>
          <p:cNvPicPr/>
          <p:nvPr/>
        </p:nvPicPr>
        <p:blipFill>
          <a:blip r:embed="rId4"/>
          <a:stretch>
            <a:fillRect/>
          </a:stretch>
        </p:blipFill>
        <p:spPr>
          <a:xfrm>
            <a:off x="1115616" y="2708920"/>
            <a:ext cx="5833431" cy="3790082"/>
          </a:xfrm>
          <a:prstGeom prst="rect">
            <a:avLst/>
          </a:prstGeom>
        </p:spPr>
      </p:pic>
    </p:spTree>
    <p:extLst>
      <p:ext uri="{BB962C8B-B14F-4D97-AF65-F5344CB8AC3E}">
        <p14:creationId xmlns:p14="http://schemas.microsoft.com/office/powerpoint/2010/main" val="33711000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78362" y="1628800"/>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分别表示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蒸发、地表径流、水汽输送、下渗、地下径流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下渗、地表径流、蒸发、水汽输送、地下径流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水汽输送、地表径流、下渗、地下径流、蒸发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水汽输送、下渗、地下径流、蒸发、地表径流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有关水循环说法正确的是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促使陆地水资源取之不尽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用之不竭　</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影响生态和气候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塑造地表形态　</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人类活动深刻地影响水循环各个环节　</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维持全球水的动态平衡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促进陆地水体更新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①③</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②③</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②④</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1999873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分别表示水汽输送、地表径流、下渗、地下径流、蒸发。第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水循环能维持全球水的动态平衡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促进陆地水体更新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塑造地表形态等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水资源如利用不当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也会枯竭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人类主要影响水循环中的地表径流环节。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24040" y="4234940"/>
            <a:ext cx="2291775" cy="3407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1225893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洋流的分布及其对地理环境的影响</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问题导引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材料一</a:t>
            </a:r>
            <a:r>
              <a:rPr lang="en-US" altLang="zh-CN" sz="2200" dirty="0">
                <a:solidFill>
                  <a:srgbClr val="000000"/>
                </a:solidFill>
                <a:latin typeface="Times New Roman" panose="02020603050405020304" pitchFamily="18" charset="0"/>
                <a:cs typeface="Times New Roman" panose="02020603050405020304" pitchFamily="18" charset="0"/>
              </a:rPr>
              <a:t>:1405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明永乐三年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明成祖朱棣命郑和率领二百四十多艘海船、二万七千四百名船员的庞大船队远航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拜访了</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多个在西太平洋和印度洋的国家和地区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加深了明朝和南海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今东南亚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、南亚、西亚等地区的关系。一直到</a:t>
            </a:r>
            <a:r>
              <a:rPr lang="en-US" altLang="zh-CN" sz="2200" dirty="0">
                <a:solidFill>
                  <a:srgbClr val="000000"/>
                </a:solidFill>
                <a:latin typeface="Times New Roman" panose="02020603050405020304" pitchFamily="18" charset="0"/>
                <a:cs typeface="Times New Roman" panose="02020603050405020304" pitchFamily="18" charset="0"/>
              </a:rPr>
              <a:t>1433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明宣德八年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一共远航了有七次之多。郑和下西洋是中国古代规模最大、船只最多、海员最多、时间最久的海上航行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比欧洲多个国家航海时间早几十年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堪称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大航海时代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的先驱。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23528" y="1412776"/>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世界表层洋流分布模式图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北半球冬季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01.eps" descr="id:2147499994;FounderCES"/>
          <p:cNvPicPr/>
          <p:nvPr/>
        </p:nvPicPr>
        <p:blipFill>
          <a:blip r:embed="rId4"/>
          <a:stretch>
            <a:fillRect/>
          </a:stretch>
        </p:blipFill>
        <p:spPr>
          <a:xfrm>
            <a:off x="1115616" y="2085498"/>
            <a:ext cx="5874730" cy="3210340"/>
          </a:xfrm>
          <a:prstGeom prst="rect">
            <a:avLst/>
          </a:prstGeom>
        </p:spPr>
      </p:pic>
    </p:spTree>
    <p:extLst>
      <p:ext uri="{BB962C8B-B14F-4D97-AF65-F5344CB8AC3E}">
        <p14:creationId xmlns:p14="http://schemas.microsoft.com/office/powerpoint/2010/main" val="35752604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140831740"/>
              </p:ext>
            </p:extLst>
          </p:nvPr>
        </p:nvGraphicFramePr>
        <p:xfrm>
          <a:off x="467544" y="1052736"/>
          <a:ext cx="8128000" cy="5968495"/>
        </p:xfrm>
        <a:graphic>
          <a:graphicData uri="http://schemas.openxmlformats.org/presentationml/2006/ole">
            <mc:AlternateContent xmlns:mc="http://schemas.openxmlformats.org/markup-compatibility/2006">
              <mc:Choice xmlns:v="urn:schemas-microsoft-com:vml" Requires="v">
                <p:oleObj spid="_x0000_s1030" name="文档" r:id="rId3" imgW="3998108" imgH="2934659" progId="Word.Document.12">
                  <p:embed/>
                </p:oleObj>
              </mc:Choice>
              <mc:Fallback>
                <p:oleObj name="文档" r:id="rId3" imgW="3998108" imgH="2934659" progId="Word.Document.12">
                  <p:embed/>
                  <p:pic>
                    <p:nvPicPr>
                      <p:cNvPr id="0" name=""/>
                      <p:cNvPicPr/>
                      <p:nvPr/>
                    </p:nvPicPr>
                    <p:blipFill>
                      <a:blip r:embed="rId4"/>
                      <a:stretch>
                        <a:fillRect/>
                      </a:stretch>
                    </p:blipFill>
                    <p:spPr>
                      <a:xfrm>
                        <a:off x="467544" y="1052736"/>
                        <a:ext cx="8128000" cy="5968495"/>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太平洋中南、北半球副热带环流的流向是怎样的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这两个大洋环流分别是由图中的哪些洋流组成的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北太平洋中副热带环流呈顺时针方向流动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由图中的</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北赤道暖流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日本暖流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北太平洋暖流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F(</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加利福尼亚寒流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四条洋流组成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南太平洋中副热带环流呈逆时针方向流动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由图中的</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南赤道暖流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G(</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东澳大利亚暖流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西风漂流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H(</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秘鲁寒流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四条洋流组成。</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611560" y="3192646"/>
            <a:ext cx="8136904" cy="201515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2043061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0467"/>
            <a:ext cx="8128000" cy="249106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南北半球副热带环流东西两侧洋流性质有何差异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大洋的东侧是寒流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西侧是暖流。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郑和下西洋都是选择冬季出发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夏季返回。为什么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冬季我国东部沿海盛行西北风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顺风。到达北印度洋时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盛行东北季风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洋流从东往西流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顺风顺水。夏季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北印度洋盛行西南季风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洋流从西往东流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我国东部沿海盛行东南季风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顺风顺水。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716772" y="2780928"/>
            <a:ext cx="493534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75994" y="3611210"/>
            <a:ext cx="8160005" cy="154598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787025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412776"/>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名师精讲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世界洋流的分布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地理分布。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02.eps" descr="id:2147500008;FounderCES"/>
          <p:cNvPicPr/>
          <p:nvPr/>
        </p:nvPicPr>
        <p:blipFill>
          <a:blip r:embed="rId4"/>
          <a:stretch>
            <a:fillRect/>
          </a:stretch>
        </p:blipFill>
        <p:spPr>
          <a:xfrm>
            <a:off x="827584" y="2699178"/>
            <a:ext cx="7066204" cy="3807757"/>
          </a:xfrm>
          <a:prstGeom prst="rect">
            <a:avLst/>
          </a:prstGeom>
        </p:spPr>
      </p:pic>
    </p:spTree>
    <p:extLst>
      <p:ext uri="{BB962C8B-B14F-4D97-AF65-F5344CB8AC3E}">
        <p14:creationId xmlns:p14="http://schemas.microsoft.com/office/powerpoint/2010/main" val="28720101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10640370"/>
              </p:ext>
            </p:extLst>
          </p:nvPr>
        </p:nvGraphicFramePr>
        <p:xfrm>
          <a:off x="508000" y="1651829"/>
          <a:ext cx="8128000" cy="4297451"/>
        </p:xfrm>
        <a:graphic>
          <a:graphicData uri="http://schemas.openxmlformats.org/presentationml/2006/ole">
            <mc:AlternateContent xmlns:mc="http://schemas.openxmlformats.org/markup-compatibility/2006">
              <mc:Choice xmlns:v="urn:schemas-microsoft-com:vml" Requires="v">
                <p:oleObj spid="_x0000_s5126" name="文档" r:id="rId5" imgW="3923640" imgH="2074922" progId="Word.Document.12">
                  <p:embed/>
                </p:oleObj>
              </mc:Choice>
              <mc:Fallback>
                <p:oleObj name="文档" r:id="rId5" imgW="3923640" imgH="2074922" progId="Word.Document.12">
                  <p:embed/>
                  <p:pic>
                    <p:nvPicPr>
                      <p:cNvPr id="0" name=""/>
                      <p:cNvPicPr/>
                      <p:nvPr/>
                    </p:nvPicPr>
                    <p:blipFill>
                      <a:blip r:embed="rId6"/>
                      <a:stretch>
                        <a:fillRect/>
                      </a:stretch>
                    </p:blipFill>
                    <p:spPr>
                      <a:xfrm>
                        <a:off x="508000" y="1651829"/>
                        <a:ext cx="8128000" cy="4297451"/>
                      </a:xfrm>
                      <a:prstGeom prst="rect">
                        <a:avLst/>
                      </a:prstGeom>
                    </p:spPr>
                  </p:pic>
                </p:oleObj>
              </mc:Fallback>
            </mc:AlternateContent>
          </a:graphicData>
        </a:graphic>
      </p:graphicFrame>
    </p:spTree>
    <p:extLst>
      <p:ext uri="{BB962C8B-B14F-4D97-AF65-F5344CB8AC3E}">
        <p14:creationId xmlns:p14="http://schemas.microsoft.com/office/powerpoint/2010/main" val="12890557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292764222"/>
              </p:ext>
            </p:extLst>
          </p:nvPr>
        </p:nvGraphicFramePr>
        <p:xfrm>
          <a:off x="508000" y="1436868"/>
          <a:ext cx="8128000" cy="4238264"/>
        </p:xfrm>
        <a:graphic>
          <a:graphicData uri="http://schemas.openxmlformats.org/presentationml/2006/ole">
            <mc:AlternateContent xmlns:mc="http://schemas.openxmlformats.org/markup-compatibility/2006">
              <mc:Choice xmlns:v="urn:schemas-microsoft-com:vml" Requires="v">
                <p:oleObj spid="_x0000_s6150" name="文档" r:id="rId5" imgW="3923640" imgH="2046347" progId="Word.Document.12">
                  <p:embed/>
                </p:oleObj>
              </mc:Choice>
              <mc:Fallback>
                <p:oleObj name="文档" r:id="rId5" imgW="3923640" imgH="2046347" progId="Word.Document.12">
                  <p:embed/>
                  <p:pic>
                    <p:nvPicPr>
                      <p:cNvPr id="0" name=""/>
                      <p:cNvPicPr/>
                      <p:nvPr/>
                    </p:nvPicPr>
                    <p:blipFill>
                      <a:blip r:embed="rId6"/>
                      <a:stretch>
                        <a:fillRect/>
                      </a:stretch>
                    </p:blipFill>
                    <p:spPr>
                      <a:xfrm>
                        <a:off x="508000" y="1436868"/>
                        <a:ext cx="8128000" cy="4238264"/>
                      </a:xfrm>
                      <a:prstGeom prst="rect">
                        <a:avLst/>
                      </a:prstGeom>
                    </p:spPr>
                  </p:pic>
                </p:oleObj>
              </mc:Fallback>
            </mc:AlternateContent>
          </a:graphicData>
        </a:graphic>
      </p:graphicFrame>
    </p:spTree>
    <p:extLst>
      <p:ext uri="{BB962C8B-B14F-4D97-AF65-F5344CB8AC3E}">
        <p14:creationId xmlns:p14="http://schemas.microsoft.com/office/powerpoint/2010/main" val="242810647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4176931340"/>
              </p:ext>
            </p:extLst>
          </p:nvPr>
        </p:nvGraphicFramePr>
        <p:xfrm>
          <a:off x="508000" y="2120777"/>
          <a:ext cx="8128000" cy="2870446"/>
        </p:xfrm>
        <a:graphic>
          <a:graphicData uri="http://schemas.openxmlformats.org/presentationml/2006/ole">
            <mc:AlternateContent xmlns:mc="http://schemas.openxmlformats.org/markup-compatibility/2006">
              <mc:Choice xmlns:v="urn:schemas-microsoft-com:vml" Requires="v">
                <p:oleObj spid="_x0000_s7174" name="文档" r:id="rId5" imgW="3923640" imgH="1385618" progId="Word.Document.12">
                  <p:embed/>
                </p:oleObj>
              </mc:Choice>
              <mc:Fallback>
                <p:oleObj name="文档" r:id="rId5" imgW="3923640" imgH="1385618" progId="Word.Document.12">
                  <p:embed/>
                  <p:pic>
                    <p:nvPicPr>
                      <p:cNvPr id="0" name=""/>
                      <p:cNvPicPr/>
                      <p:nvPr/>
                    </p:nvPicPr>
                    <p:blipFill>
                      <a:blip r:embed="rId6"/>
                      <a:stretch>
                        <a:fillRect/>
                      </a:stretch>
                    </p:blipFill>
                    <p:spPr>
                      <a:xfrm>
                        <a:off x="508000" y="2120777"/>
                        <a:ext cx="8128000" cy="2870446"/>
                      </a:xfrm>
                      <a:prstGeom prst="rect">
                        <a:avLst/>
                      </a:prstGeom>
                    </p:spPr>
                  </p:pic>
                </p:oleObj>
              </mc:Fallback>
            </mc:AlternateContent>
          </a:graphicData>
        </a:graphic>
      </p:graphicFrame>
    </p:spTree>
    <p:extLst>
      <p:ext uri="{BB962C8B-B14F-4D97-AF65-F5344CB8AC3E}">
        <p14:creationId xmlns:p14="http://schemas.microsoft.com/office/powerpoint/2010/main" val="2164748754"/>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96752"/>
            <a:ext cx="3296095"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洋流对地理环境</a:t>
            </a:r>
            <a:r>
              <a:rPr lang="zh-CN" altLang="zh-CN" sz="2200">
                <a:solidFill>
                  <a:srgbClr val="000000"/>
                </a:solidFill>
                <a:latin typeface="Arial" panose="020B0604020202020204" pitchFamily="34" charset="0"/>
                <a:ea typeface="黑体" panose="02010609060101010101" pitchFamily="49" charset="-122"/>
                <a:cs typeface="Times New Roman" panose="02020603050405020304" pitchFamily="18" charset="0"/>
              </a:rPr>
              <a:t>的</a:t>
            </a:r>
            <a:r>
              <a:rPr lang="zh-CN"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影响</a:t>
            </a:r>
            <a:r>
              <a:rPr lang="en-US" altLang="zh-CN" sz="220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val="2623599718"/>
              </p:ext>
            </p:extLst>
          </p:nvPr>
        </p:nvGraphicFramePr>
        <p:xfrm>
          <a:off x="508000" y="1576753"/>
          <a:ext cx="8128000" cy="5524655"/>
        </p:xfrm>
        <a:graphic>
          <a:graphicData uri="http://schemas.openxmlformats.org/presentationml/2006/ole">
            <mc:AlternateContent xmlns:mc="http://schemas.openxmlformats.org/markup-compatibility/2006">
              <mc:Choice xmlns:v="urn:schemas-microsoft-com:vml" Requires="v">
                <p:oleObj spid="_x0000_s8198" name="文档" r:id="rId5" imgW="3895290" imgH="2647770" progId="Word.Document.12">
                  <p:embed/>
                </p:oleObj>
              </mc:Choice>
              <mc:Fallback>
                <p:oleObj name="文档" r:id="rId5" imgW="3895290" imgH="2647770" progId="Word.Document.12">
                  <p:embed/>
                  <p:pic>
                    <p:nvPicPr>
                      <p:cNvPr id="0" name=""/>
                      <p:cNvPicPr/>
                      <p:nvPr/>
                    </p:nvPicPr>
                    <p:blipFill>
                      <a:blip r:embed="rId6"/>
                      <a:stretch>
                        <a:fillRect/>
                      </a:stretch>
                    </p:blipFill>
                    <p:spPr>
                      <a:xfrm>
                        <a:off x="508000" y="1576753"/>
                        <a:ext cx="8128000" cy="5524655"/>
                      </a:xfrm>
                      <a:prstGeom prst="rect">
                        <a:avLst/>
                      </a:prstGeom>
                    </p:spPr>
                  </p:pic>
                </p:oleObj>
              </mc:Fallback>
            </mc:AlternateContent>
          </a:graphicData>
        </a:graphic>
      </p:graphicFrame>
    </p:spTree>
    <p:extLst>
      <p:ext uri="{BB962C8B-B14F-4D97-AF65-F5344CB8AC3E}">
        <p14:creationId xmlns:p14="http://schemas.microsoft.com/office/powerpoint/2010/main" val="380586554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717890995"/>
              </p:ext>
            </p:extLst>
          </p:nvPr>
        </p:nvGraphicFramePr>
        <p:xfrm>
          <a:off x="508000" y="1556792"/>
          <a:ext cx="8128000" cy="4441583"/>
        </p:xfrm>
        <a:graphic>
          <a:graphicData uri="http://schemas.openxmlformats.org/presentationml/2006/ole">
            <mc:AlternateContent xmlns:mc="http://schemas.openxmlformats.org/markup-compatibility/2006">
              <mc:Choice xmlns:v="urn:schemas-microsoft-com:vml" Requires="v">
                <p:oleObj spid="_x0000_s13315" name="文档" r:id="rId5" imgW="3895290" imgH="2129107" progId="Word.Document.12">
                  <p:embed/>
                </p:oleObj>
              </mc:Choice>
              <mc:Fallback>
                <p:oleObj name="文档" r:id="rId5" imgW="3895290" imgH="2129107" progId="Word.Document.12">
                  <p:embed/>
                  <p:pic>
                    <p:nvPicPr>
                      <p:cNvPr id="0" name=""/>
                      <p:cNvPicPr/>
                      <p:nvPr/>
                    </p:nvPicPr>
                    <p:blipFill>
                      <a:blip r:embed="rId6"/>
                      <a:stretch>
                        <a:fillRect/>
                      </a:stretch>
                    </p:blipFill>
                    <p:spPr>
                      <a:xfrm>
                        <a:off x="508000" y="1556792"/>
                        <a:ext cx="8128000" cy="4441583"/>
                      </a:xfrm>
                      <a:prstGeom prst="rect">
                        <a:avLst/>
                      </a:prstGeom>
                    </p:spPr>
                  </p:pic>
                </p:oleObj>
              </mc:Fallback>
            </mc:AlternateContent>
          </a:graphicData>
        </a:graphic>
      </p:graphicFrame>
    </p:spTree>
    <p:extLst>
      <p:ext uri="{BB962C8B-B14F-4D97-AF65-F5344CB8AC3E}">
        <p14:creationId xmlns:p14="http://schemas.microsoft.com/office/powerpoint/2010/main" val="38960544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963188" y="1484784"/>
            <a:ext cx="7162800" cy="4657725"/>
          </a:xfrm>
          <a:prstGeom prst="rect">
            <a:avLst/>
          </a:prstGeom>
        </p:spPr>
      </p:pic>
    </p:spTree>
    <p:extLst>
      <p:ext uri="{BB962C8B-B14F-4D97-AF65-F5344CB8AC3E}">
        <p14:creationId xmlns:p14="http://schemas.microsoft.com/office/powerpoint/2010/main" val="193545969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rotWithShape="1">
          <a:blip r:embed="rId4"/>
          <a:srcRect b="7175"/>
          <a:stretch/>
        </p:blipFill>
        <p:spPr>
          <a:xfrm>
            <a:off x="395536" y="2132856"/>
            <a:ext cx="8520313" cy="3024336"/>
          </a:xfrm>
          <a:prstGeom prst="rect">
            <a:avLst/>
          </a:prstGeom>
        </p:spPr>
      </p:pic>
    </p:spTree>
    <p:extLst>
      <p:ext uri="{BB962C8B-B14F-4D97-AF65-F5344CB8AC3E}">
        <p14:creationId xmlns:p14="http://schemas.microsoft.com/office/powerpoint/2010/main" val="184555089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67544" y="1268760"/>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一、水循环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指水在地理环境中</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空间位置</a:t>
            </a:r>
            <a:r>
              <a:rPr lang="zh-CN" altLang="zh-CN" sz="2200" dirty="0">
                <a:solidFill>
                  <a:srgbClr val="000000"/>
                </a:solidFill>
                <a:latin typeface="Times New Roman" panose="02020603050405020304" pitchFamily="18" charset="0"/>
                <a:cs typeface="Times New Roman" panose="02020603050405020304" pitchFamily="18" charset="0"/>
              </a:rPr>
              <a:t>的移动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以及与之相伴的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运动形态和物理形态</a:t>
            </a:r>
            <a:r>
              <a:rPr lang="zh-CN" altLang="zh-CN" sz="2200" dirty="0">
                <a:solidFill>
                  <a:srgbClr val="000000"/>
                </a:solidFill>
                <a:latin typeface="Times New Roman" panose="02020603050405020304" pitchFamily="18" charset="0"/>
                <a:cs typeface="Times New Roman" panose="02020603050405020304" pitchFamily="18" charset="0"/>
              </a:rPr>
              <a:t>的变化。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主要环节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93.eps" descr="id:2147499900;FounderCES"/>
          <p:cNvPicPr/>
          <p:nvPr/>
        </p:nvPicPr>
        <p:blipFill>
          <a:blip r:embed="rId4"/>
          <a:stretch>
            <a:fillRect/>
          </a:stretch>
        </p:blipFill>
        <p:spPr>
          <a:xfrm>
            <a:off x="2267744" y="3080751"/>
            <a:ext cx="4320480" cy="2292465"/>
          </a:xfrm>
          <a:prstGeom prst="rect">
            <a:avLst/>
          </a:prstGeom>
        </p:spPr>
      </p:pic>
      <p:sp>
        <p:nvSpPr>
          <p:cNvPr id="7" name="矩形 6"/>
          <p:cNvSpPr/>
          <p:nvPr/>
        </p:nvSpPr>
        <p:spPr>
          <a:xfrm>
            <a:off x="2771800" y="2042846"/>
            <a:ext cx="1118924"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6802409" y="2063806"/>
            <a:ext cx="1802039"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3833" y="2441848"/>
            <a:ext cx="1076750"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537321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D</a:t>
            </a:r>
            <a:r>
              <a:rPr lang="zh-CN" altLang="zh-CN" sz="2200">
                <a:solidFill>
                  <a:srgbClr val="000000"/>
                </a:solidFill>
                <a:latin typeface="Times New Roman" panose="02020603050405020304" pitchFamily="18" charset="0"/>
                <a:cs typeface="Times New Roman" panose="02020603050405020304" pitchFamily="18" charset="0"/>
              </a:rPr>
              <a:t>蒸发、</a:t>
            </a: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水汽输送</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B</a:t>
            </a:r>
            <a:r>
              <a:rPr lang="zh-CN" altLang="zh-CN" sz="2200">
                <a:solidFill>
                  <a:srgbClr val="000000"/>
                </a:solidFill>
                <a:latin typeface="Times New Roman" panose="02020603050405020304" pitchFamily="18" charset="0"/>
                <a:cs typeface="Times New Roman" panose="02020603050405020304" pitchFamily="18" charset="0"/>
              </a:rPr>
              <a:t>降水、</a:t>
            </a:r>
            <a:r>
              <a:rPr lang="en-US" altLang="zh-CN" sz="2200">
                <a:solidFill>
                  <a:srgbClr val="000000"/>
                </a:solidFill>
                <a:latin typeface="Times New Roman" panose="02020603050405020304" pitchFamily="18" charset="0"/>
                <a:cs typeface="Times New Roman" panose="02020603050405020304" pitchFamily="18" charset="0"/>
              </a:rPr>
              <a:t>G</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地表径流</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F</a:t>
            </a:r>
            <a:r>
              <a:rPr lang="zh-CN" altLang="zh-CN" sz="2200">
                <a:solidFill>
                  <a:srgbClr val="000000"/>
                </a:solidFill>
                <a:latin typeface="Times New Roman" panose="02020603050405020304" pitchFamily="18" charset="0"/>
                <a:cs typeface="Times New Roman" panose="02020603050405020304" pitchFamily="18" charset="0"/>
              </a:rPr>
              <a:t>下渗、</a:t>
            </a:r>
            <a:r>
              <a:rPr lang="en-US" altLang="zh-CN" sz="2200">
                <a:solidFill>
                  <a:srgbClr val="000000"/>
                </a:solidFill>
                <a:latin typeface="Times New Roman" panose="02020603050405020304" pitchFamily="18" charset="0"/>
                <a:cs typeface="Times New Roman" panose="02020603050405020304" pitchFamily="18" charset="0"/>
              </a:rPr>
              <a:t>H</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地下径流</a:t>
            </a:r>
            <a:r>
              <a:rPr lang="zh-CN" altLang="zh-CN" sz="2200">
                <a:solidFill>
                  <a:srgbClr val="00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E</a:t>
            </a:r>
            <a:r>
              <a:rPr lang="zh-CN" altLang="zh-CN" sz="2200">
                <a:solidFill>
                  <a:srgbClr val="000000"/>
                </a:solidFill>
                <a:latin typeface="Times New Roman" panose="02020603050405020304" pitchFamily="18" charset="0"/>
                <a:cs typeface="Times New Roman" panose="02020603050405020304" pitchFamily="18" charset="0"/>
              </a:rPr>
              <a:t>降水、</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蒸发。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矩形 11"/>
          <p:cNvSpPr/>
          <p:nvPr/>
        </p:nvSpPr>
        <p:spPr>
          <a:xfrm>
            <a:off x="1847384" y="5407810"/>
            <a:ext cx="1118924"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4456960" y="5407810"/>
            <a:ext cx="1118924"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7039420" y="5407810"/>
            <a:ext cx="1118924" cy="32919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11"/>
                                        </p:tgtEl>
                                      </p:cBhvr>
                                    </p:animEffect>
                                    <p:set>
                                      <p:cBhvr>
                                        <p:cTn id="15" dur="1" fill="hold">
                                          <p:stCondLst>
                                            <p:cond delay="499"/>
                                          </p:stCondLst>
                                        </p:cTn>
                                        <p:tgtEl>
                                          <p:spTgt spid="11"/>
                                        </p:tgtEl>
                                        <p:attrNameLst>
                                          <p:attrName>style.visibility</p:attrName>
                                        </p:attrNameLst>
                                      </p:cBhvr>
                                      <p:to>
                                        <p:strVal val="hidden"/>
                                      </p:to>
                                    </p:set>
                                  </p:childTnLst>
                                </p:cTn>
                              </p:par>
                            </p:childTnLst>
                          </p:cTn>
                        </p:par>
                      </p:childTnLst>
                    </p:cTn>
                  </p:par>
                  <p:par>
                    <p:cTn id="16" fill="hold">
                      <p:stCondLst>
                        <p:cond delay="indefinite"/>
                      </p:stCondLst>
                      <p:childTnLst>
                        <p:par>
                          <p:cTn id="17" fill="hold">
                            <p:stCondLst>
                              <p:cond delay="0"/>
                            </p:stCondLst>
                            <p:childTnLst>
                              <p:par>
                                <p:cTn id="18" presetID="22" presetClass="exit" presetSubtype="4" fill="hold" grpId="0" nodeType="clickEffect">
                                  <p:stCondLst>
                                    <p:cond delay="0"/>
                                  </p:stCondLst>
                                  <p:childTnLst>
                                    <p:animEffect transition="out" filter="wipe(down)">
                                      <p:cBhvr>
                                        <p:cTn id="19" dur="500"/>
                                        <p:tgtEl>
                                          <p:spTgt spid="12"/>
                                        </p:tgtEl>
                                      </p:cBhvr>
                                    </p:animEffect>
                                    <p:set>
                                      <p:cBhvr>
                                        <p:cTn id="20" dur="1" fill="hold">
                                          <p:stCondLst>
                                            <p:cond delay="499"/>
                                          </p:stCondLst>
                                        </p:cTn>
                                        <p:tgtEl>
                                          <p:spTgt spid="12"/>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2" presetClass="exit" presetSubtype="4" fill="hold" grpId="0" nodeType="clickEffect">
                                  <p:stCondLst>
                                    <p:cond delay="0"/>
                                  </p:stCondLst>
                                  <p:childTnLst>
                                    <p:animEffect transition="out" filter="wipe(down)">
                                      <p:cBhvr>
                                        <p:cTn id="24" dur="500"/>
                                        <p:tgtEl>
                                          <p:spTgt spid="13"/>
                                        </p:tgtEl>
                                      </p:cBhvr>
                                    </p:animEffect>
                                    <p:set>
                                      <p:cBhvr>
                                        <p:cTn id="25" dur="1" fill="hold">
                                          <p:stCondLst>
                                            <p:cond delay="499"/>
                                          </p:stCondLst>
                                        </p:cTn>
                                        <p:tgtEl>
                                          <p:spTgt spid="13"/>
                                        </p:tgtEl>
                                        <p:attrNameLst>
                                          <p:attrName>style.visibility</p:attrName>
                                        </p:attrNameLst>
                                      </p:cBhvr>
                                      <p:to>
                                        <p:strVal val="hidden"/>
                                      </p:to>
                                    </p:set>
                                  </p:childTnLst>
                                </p:cTn>
                              </p:par>
                            </p:childTnLst>
                          </p:cTn>
                        </p:par>
                      </p:childTnLst>
                    </p:cTn>
                  </p:par>
                  <p:par>
                    <p:cTn id="26" fill="hold">
                      <p:stCondLst>
                        <p:cond delay="indefinite"/>
                      </p:stCondLst>
                      <p:childTnLst>
                        <p:par>
                          <p:cTn id="27" fill="hold">
                            <p:stCondLst>
                              <p:cond delay="0"/>
                            </p:stCondLst>
                            <p:childTnLst>
                              <p:par>
                                <p:cTn id="28" presetID="22" presetClass="exit" presetSubtype="4" fill="hold" grpId="0" nodeType="clickEffect">
                                  <p:stCondLst>
                                    <p:cond delay="0"/>
                                  </p:stCondLst>
                                  <p:childTnLst>
                                    <p:animEffect transition="out" filter="wipe(down)">
                                      <p:cBhvr>
                                        <p:cTn id="29" dur="500"/>
                                        <p:tgtEl>
                                          <p:spTgt spid="14"/>
                                        </p:tgtEl>
                                      </p:cBhvr>
                                    </p:animEffect>
                                    <p:set>
                                      <p:cBhvr>
                                        <p:cTn id="3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11" grpId="0" animBg="1"/>
      <p:bldP spid="12" grpId="0" animBg="1"/>
      <p:bldP spid="13" grpId="0" animBg="1"/>
      <p:bldP spid="14"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stretch>
            <a:fillRect/>
          </a:stretch>
        </p:blipFill>
        <p:spPr>
          <a:xfrm>
            <a:off x="683568" y="1772816"/>
            <a:ext cx="7980046" cy="4587205"/>
          </a:xfrm>
          <a:prstGeom prst="rect">
            <a:avLst/>
          </a:prstGeom>
        </p:spPr>
      </p:pic>
    </p:spTree>
    <p:extLst>
      <p:ext uri="{BB962C8B-B14F-4D97-AF65-F5344CB8AC3E}">
        <p14:creationId xmlns:p14="http://schemas.microsoft.com/office/powerpoint/2010/main" val="29467632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37389"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典例剖析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月索马里洋流示意图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109.eps" descr="id:2147500046;FounderCES"/>
          <p:cNvPicPr/>
          <p:nvPr/>
        </p:nvPicPr>
        <p:blipFill>
          <a:blip r:embed="rId4"/>
          <a:stretch>
            <a:fillRect/>
          </a:stretch>
        </p:blipFill>
        <p:spPr>
          <a:xfrm>
            <a:off x="1595306" y="2300553"/>
            <a:ext cx="6089189" cy="3984170"/>
          </a:xfrm>
          <a:prstGeom prst="rect">
            <a:avLst/>
          </a:prstGeom>
        </p:spPr>
      </p:pic>
    </p:spTree>
    <p:extLst>
      <p:ext uri="{BB962C8B-B14F-4D97-AF65-F5344CB8AC3E}">
        <p14:creationId xmlns:p14="http://schemas.microsoft.com/office/powerpoint/2010/main" val="279267217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分析驱动索马里洋流的西南风的成因。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判断图中索马里洋流是属于寒流还是暖流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并说明依据。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(3)1</a:t>
            </a:r>
            <a:r>
              <a:rPr lang="zh-CN" altLang="zh-CN" sz="2200" dirty="0">
                <a:solidFill>
                  <a:srgbClr val="000000"/>
                </a:solidFill>
                <a:latin typeface="Times New Roman" panose="02020603050405020304" pitchFamily="18" charset="0"/>
                <a:cs typeface="Times New Roman" panose="02020603050405020304" pitchFamily="18" charset="0"/>
              </a:rPr>
              <a:t>月索马里洋流附近海域的鱼群相对较多还是较少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索马里半岛沿海有一条沙漠带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解释这里热带沙漠气候的成因。</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5528216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索马里沿岸的西南风与印度半岛的西南风的成因一样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都是随着太阳直射点的北移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南半球的东南信风北移越过赤道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在地转偏向力的作用下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偏转成强劲的西南季风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驱动洋流流动。第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根据寒暖流的定义及图中水温的分布状况及洋流的流向进行判断。第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在有上升流的海域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上升流将海洋底部的营养盐类带到海洋表层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海洋鱼类资源较多。第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索马里沿岸沙漠的形成主要受盛行风、降水量与蒸发量的关系以及沿岸寒流的影响有关。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0359181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75928" y="177281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夏季太阳直射点位于北半球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南半球的东南信风北移越过赤道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在地转偏向力的作用下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偏转成强劲的西南季风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驱动索马里沿岸的洋流向北运动。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寒流。因为索马里洋流从水温低于</a:t>
            </a:r>
            <a:r>
              <a:rPr lang="en-US" altLang="zh-CN" sz="2200" dirty="0">
                <a:solidFill>
                  <a:srgbClr val="000000"/>
                </a:solidFill>
                <a:latin typeface="Times New Roman" panose="02020603050405020304" pitchFamily="18" charset="0"/>
                <a:cs typeface="Times New Roman" panose="02020603050405020304" pitchFamily="18" charset="0"/>
              </a:rPr>
              <a:t>24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的海区流向水温高于</a:t>
            </a:r>
            <a:r>
              <a:rPr lang="en-US" altLang="zh-CN" sz="2200" dirty="0">
                <a:solidFill>
                  <a:srgbClr val="000000"/>
                </a:solidFill>
                <a:latin typeface="Times New Roman" panose="02020603050405020304" pitchFamily="18" charset="0"/>
                <a:cs typeface="Times New Roman" panose="02020603050405020304" pitchFamily="18" charset="0"/>
              </a:rPr>
              <a:t>24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的海区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索马里洋流的水温比流经海区的水温低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较多。因为该季节这里盛行西南风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易于形成涌升流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海区营养物质较多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有利于吸引鱼群集聚。</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这里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夏季盛行西南离岸风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较为干燥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冬季盛行东北风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气流仍然较为干燥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全年蒸发量大于降水量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夏季沿岸寒流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或上泛冷水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也会加剧沿岸环境的干旱程度。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任答两点即可</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4077931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9690" cy="336281"/>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333637" y="1206044"/>
            <a:ext cx="4145687"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读水循环示意图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L110.eps" descr="id:2147500060;FounderCES"/>
          <p:cNvPicPr/>
          <p:nvPr/>
        </p:nvPicPr>
        <p:blipFill>
          <a:blip r:embed="rId6"/>
          <a:stretch>
            <a:fillRect/>
          </a:stretch>
        </p:blipFill>
        <p:spPr>
          <a:xfrm>
            <a:off x="1897679" y="1704642"/>
            <a:ext cx="5163290" cy="2229959"/>
          </a:xfrm>
          <a:prstGeom prst="rect">
            <a:avLst/>
          </a:prstGeom>
        </p:spPr>
      </p:pic>
      <p:sp>
        <p:nvSpPr>
          <p:cNvPr id="3" name="矩形 2"/>
          <p:cNvSpPr>
            <a:spLocks noChangeAspect="1"/>
          </p:cNvSpPr>
          <p:nvPr/>
        </p:nvSpPr>
        <p:spPr>
          <a:xfrm>
            <a:off x="508000" y="3923783"/>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1</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图中数码所示的水循环环节中</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可以用来代表夏季风所起作用的是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2</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跨流域调水所影响的主要环节是</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NEU-BZ-S92"/>
                <a:cs typeface="宋体" panose="02010600030101010101" pitchFamily="2" charset="-122"/>
              </a:rPr>
              <a:t>①</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NEU-BZ-S92"/>
                <a:cs typeface="宋体" panose="02010600030101010101" pitchFamily="2" charset="-122"/>
              </a:rPr>
              <a:t>②</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NEU-BZ-S92"/>
                <a:cs typeface="宋体" panose="02010600030101010101" pitchFamily="2" charset="-122"/>
              </a:rPr>
              <a:t>③</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NEU-BZ-S92"/>
                <a:cs typeface="宋体" panose="02010600030101010101" pitchFamily="2" charset="-122"/>
              </a:rPr>
              <a:t>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1" name="矩形 10">
            <a:hlinkClick r:id="rId2" action="ppaction://hlinksldjump"/>
          </p:cNvPr>
          <p:cNvSpPr/>
          <p:nvPr/>
        </p:nvSpPr>
        <p:spPr>
          <a:xfrm>
            <a:off x="5798494" y="869763"/>
            <a:ext cx="429690" cy="336281"/>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291038"/>
            <a:ext cx="8128000" cy="252992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本组题以水循环示意图为背景材料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考查水循环的环节及其和人类活动的关系。图中数字标注的是海陆间水循环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各个数字代表的含义分别是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降水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地表径流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蒸发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水汽输送。其中的水汽输送主要通过夏季风来完成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人类活动主要影响的是地表径流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如跨流域调水、修建水库等。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矩形 8"/>
          <p:cNvSpPr/>
          <p:nvPr/>
        </p:nvSpPr>
        <p:spPr>
          <a:xfrm>
            <a:off x="498195" y="4293096"/>
            <a:ext cx="3137701" cy="7920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1462201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323528" y="1196752"/>
            <a:ext cx="4639412"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读某海区洋流示意图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111.eps" descr="id:2147500067;FounderCES"/>
          <p:cNvPicPr/>
          <p:nvPr/>
        </p:nvPicPr>
        <p:blipFill>
          <a:blip r:embed="rId6"/>
          <a:stretch>
            <a:fillRect/>
          </a:stretch>
        </p:blipFill>
        <p:spPr>
          <a:xfrm>
            <a:off x="5313498" y="1784774"/>
            <a:ext cx="3312368" cy="2044617"/>
          </a:xfrm>
          <a:prstGeom prst="rect">
            <a:avLst/>
          </a:prstGeom>
        </p:spPr>
      </p:pic>
      <p:sp>
        <p:nvSpPr>
          <p:cNvPr id="2" name="矩形 1"/>
          <p:cNvSpPr>
            <a:spLocks noChangeAspect="1"/>
          </p:cNvSpPr>
          <p:nvPr/>
        </p:nvSpPr>
        <p:spPr>
          <a:xfrm>
            <a:off x="356253" y="1596046"/>
            <a:ext cx="4957245" cy="2936188"/>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3</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据图中海洋等温线排列和弯曲情况</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可判断箭头所示洋流属于</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暖流</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寒流</a:t>
            </a:r>
            <a:r>
              <a:rPr lang="en-US" altLang="zh-CN" sz="2200">
                <a:solidFill>
                  <a:srgbClr val="000000"/>
                </a:solidFill>
                <a:latin typeface="Times New Roman" panose="02020603050405020304" pitchFamily="18" charset="0"/>
                <a:cs typeface="Times New Roman" panose="02020603050405020304" pitchFamily="18" charset="0"/>
              </a:rPr>
              <a:t>	C.</a:t>
            </a:r>
            <a:r>
              <a:rPr lang="zh-CN" altLang="zh-CN" sz="2200">
                <a:solidFill>
                  <a:srgbClr val="000000"/>
                </a:solidFill>
                <a:latin typeface="Times New Roman" panose="02020603050405020304" pitchFamily="18" charset="0"/>
                <a:cs typeface="Times New Roman" panose="02020603050405020304" pitchFamily="18" charset="0"/>
              </a:rPr>
              <a:t>上升流</a:t>
            </a:r>
            <a:r>
              <a:rPr lang="en-US" altLang="zh-CN" sz="2200">
                <a:solidFill>
                  <a:srgbClr val="000000"/>
                </a:solidFill>
                <a:latin typeface="Times New Roman" panose="02020603050405020304" pitchFamily="18" charset="0"/>
                <a:cs typeface="Times New Roman" panose="02020603050405020304" pitchFamily="18" charset="0"/>
              </a:rPr>
              <a:t>	D.</a:t>
            </a:r>
            <a:r>
              <a:rPr lang="zh-CN" altLang="zh-CN" sz="2200">
                <a:solidFill>
                  <a:srgbClr val="000000"/>
                </a:solidFill>
                <a:latin typeface="Times New Roman" panose="02020603050405020304" pitchFamily="18" charset="0"/>
                <a:cs typeface="Times New Roman" panose="02020603050405020304" pitchFamily="18" charset="0"/>
              </a:rPr>
              <a:t>下降流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a:solidFill>
                  <a:srgbClr val="000000"/>
                </a:solidFill>
                <a:latin typeface="Times New Roman" panose="02020603050405020304" pitchFamily="18" charset="0"/>
                <a:cs typeface="Times New Roman" panose="02020603050405020304" pitchFamily="18" charset="0"/>
              </a:rPr>
              <a:t>4</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若该图所示是太平洋西岸</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此洋流为</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　　</a:t>
            </a:r>
            <a:r>
              <a:rPr lang="en-US" altLang="zh-CN" sz="2200">
                <a:solidFill>
                  <a:srgbClr val="000000"/>
                </a:solidFill>
                <a:latin typeface="Times New Roman" panose="02020603050405020304" pitchFamily="18" charset="0"/>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北太平洋暖流</a:t>
            </a:r>
            <a:r>
              <a:rPr lang="en-US" altLang="zh-CN" sz="2200">
                <a:solidFill>
                  <a:srgbClr val="000000"/>
                </a:solidFill>
                <a:latin typeface="Times New Roman" panose="02020603050405020304" pitchFamily="18" charset="0"/>
                <a:cs typeface="Times New Roman" panose="02020603050405020304" pitchFamily="18" charset="0"/>
              </a:rPr>
              <a:t>	B.</a:t>
            </a:r>
            <a:r>
              <a:rPr lang="zh-CN" altLang="zh-CN" sz="2200">
                <a:solidFill>
                  <a:srgbClr val="000000"/>
                </a:solidFill>
                <a:latin typeface="Times New Roman" panose="02020603050405020304" pitchFamily="18" charset="0"/>
                <a:cs typeface="Times New Roman" panose="02020603050405020304" pitchFamily="18" charset="0"/>
              </a:rPr>
              <a:t>加利福尼亚寒流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C.</a:t>
            </a:r>
            <a:r>
              <a:rPr lang="zh-CN" altLang="zh-CN" sz="2200">
                <a:solidFill>
                  <a:srgbClr val="000000"/>
                </a:solidFill>
                <a:latin typeface="Times New Roman" panose="02020603050405020304" pitchFamily="18" charset="0"/>
                <a:cs typeface="Times New Roman" panose="02020603050405020304" pitchFamily="18" charset="0"/>
              </a:rPr>
              <a:t>千岛寒流</a:t>
            </a:r>
            <a:r>
              <a:rPr lang="en-US" altLang="zh-CN" sz="2200">
                <a:solidFill>
                  <a:srgbClr val="000000"/>
                </a:solidFill>
                <a:latin typeface="Times New Roman" panose="02020603050405020304" pitchFamily="18" charset="0"/>
                <a:cs typeface="Times New Roman" panose="02020603050405020304" pitchFamily="18" charset="0"/>
              </a:rPr>
              <a:t>	</a:t>
            </a:r>
            <a:r>
              <a:rPr lang="en-US" altLang="zh-CN" sz="2200" smtClean="0">
                <a:solidFill>
                  <a:srgbClr val="000000"/>
                </a:solidFill>
                <a:latin typeface="Times New Roman" panose="02020603050405020304" pitchFamily="18" charset="0"/>
                <a:cs typeface="Times New Roman" panose="02020603050405020304" pitchFamily="18" charset="0"/>
              </a:rPr>
              <a:t>          D</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日本暖流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6" name="矩形 15"/>
          <p:cNvSpPr>
            <a:spLocks noChangeAspect="1"/>
          </p:cNvSpPr>
          <p:nvPr/>
        </p:nvSpPr>
        <p:spPr>
          <a:xfrm>
            <a:off x="356253" y="4532234"/>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洋流从水温高处流向水温低处为暖流。第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可先画出世界大洋环流模式图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中低纬海区的大洋环流中呈顺时针方向流动的是北半球的中低纬环流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位于太平洋西岸的是日本暖流。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7" name="矩形 16"/>
          <p:cNvSpPr/>
          <p:nvPr/>
        </p:nvSpPr>
        <p:spPr>
          <a:xfrm>
            <a:off x="251520" y="4532234"/>
            <a:ext cx="8640960" cy="12961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323528" y="5805264"/>
            <a:ext cx="2160240" cy="4322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7"/>
                                        </p:tgtEl>
                                      </p:cBhvr>
                                    </p:animEffect>
                                    <p:set>
                                      <p:cBhvr>
                                        <p:cTn id="7" dur="1" fill="hold">
                                          <p:stCondLst>
                                            <p:cond delay="499"/>
                                          </p:stCondLst>
                                        </p:cTn>
                                        <p:tgtEl>
                                          <p:spTgt spid="1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8"/>
                                        </p:tgtEl>
                                      </p:cBhvr>
                                    </p:animEffect>
                                    <p:set>
                                      <p:cBhvr>
                                        <p:cTn id="12" dur="1" fill="hold">
                                          <p:stCondLst>
                                            <p:cond delay="499"/>
                                          </p:stCondLst>
                                        </p:cTn>
                                        <p:tgtEl>
                                          <p:spTgt spid="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607424" y="1316562"/>
            <a:ext cx="5203669"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读北大西洋洋流分布简图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5~6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112.eps" descr="id:2147500074;FounderCES"/>
          <p:cNvPicPr/>
          <p:nvPr/>
        </p:nvPicPr>
        <p:blipFill>
          <a:blip r:embed="rId6"/>
          <a:stretch>
            <a:fillRect/>
          </a:stretch>
        </p:blipFill>
        <p:spPr>
          <a:xfrm>
            <a:off x="2123611" y="1815160"/>
            <a:ext cx="4938211" cy="4360895"/>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701069"/>
            <a:ext cx="8128000" cy="370986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甲渔场的成因主要为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寒暖流交汇</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上升补偿流</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径流入海</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人工养殖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对沿岸气候有增温增湿作用的洋流为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①②③</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②③④</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NEU-BZ-S92"/>
                <a:cs typeface="宋体" panose="02010600030101010101" pitchFamily="2" charset="-122"/>
              </a:rPr>
              <a:t>①②④</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①③④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甲渔场为纽芬兰渔场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是拉布拉多寒流与墨西哥湾暖流交汇形成的。第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暖流对沿岸气候有增温增湿作用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a:t>
            </a:r>
            <a:r>
              <a:rPr lang="zh-CN" altLang="zh-CN" sz="2200" dirty="0">
                <a:solidFill>
                  <a:srgbClr val="000000"/>
                </a:solidFill>
                <a:latin typeface="NEU-BZ-S92"/>
                <a:cs typeface="宋体" panose="02010600030101010101" pitchFamily="2" charset="-122"/>
              </a:rPr>
              <a:t>①②③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分别为北赤道暖流、墨西哥湾暖流、北大西洋暖流。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6.A</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33051" y="3789040"/>
            <a:ext cx="8402949" cy="108012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508000" y="4969674"/>
            <a:ext cx="1903760" cy="3407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0219133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5536" y="1556792"/>
            <a:ext cx="8128000" cy="456124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smtClean="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能量来源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太阳能</a:t>
            </a:r>
            <a:r>
              <a:rPr lang="zh-CN" altLang="zh-CN" sz="2200" dirty="0">
                <a:solidFill>
                  <a:srgbClr val="000000"/>
                </a:solidFill>
                <a:latin typeface="Times New Roman" panose="02020603050405020304" pitchFamily="18" charset="0"/>
                <a:cs typeface="Times New Roman" panose="02020603050405020304" pitchFamily="18" charset="0"/>
              </a:rPr>
              <a:t>及地球重力。</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地理意义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维持全球水体总量</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平衡</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使地表物质得以运动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并塑造</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地表形态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促进地理环境中的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能量</a:t>
            </a:r>
            <a:r>
              <a:rPr lang="zh-CN" altLang="zh-CN" sz="2200" dirty="0">
                <a:solidFill>
                  <a:srgbClr val="000000"/>
                </a:solidFill>
                <a:latin typeface="Times New Roman" panose="02020603050405020304" pitchFamily="18" charset="0"/>
                <a:cs typeface="Times New Roman" panose="02020603050405020304" pitchFamily="18" charset="0"/>
              </a:rPr>
              <a:t>转化和交换。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使水成为洁净的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可再生</a:t>
            </a:r>
            <a:r>
              <a:rPr lang="zh-CN" altLang="zh-CN" sz="2200" dirty="0">
                <a:solidFill>
                  <a:srgbClr val="000000"/>
                </a:solidFill>
                <a:latin typeface="Times New Roman" panose="02020603050405020304" pitchFamily="18" charset="0"/>
                <a:cs typeface="Times New Roman" panose="02020603050405020304" pitchFamily="18" charset="0"/>
              </a:rPr>
              <a:t>资源。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人类对水循环影响的主要方式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增加或减少</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地表蒸发</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人工增雨。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跨流域引水。</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490975" y="1986919"/>
            <a:ext cx="840665" cy="3273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059832" y="2762641"/>
            <a:ext cx="57606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211960" y="3169349"/>
            <a:ext cx="11189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3072800" y="3565487"/>
            <a:ext cx="552338"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2754740" y="3963117"/>
            <a:ext cx="859217"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230045" y="4755205"/>
            <a:ext cx="1118924" cy="37804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52056333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22" presetClass="exit" presetSubtype="4" fill="hold" grpId="0" nodeType="clickEffect">
                                  <p:stCondLst>
                                    <p:cond delay="0"/>
                                  </p:stCondLst>
                                  <p:childTnLst>
                                    <p:animEffect transition="out" filter="wipe(down)">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P spid="13" grpId="0" animBg="1"/>
      <p:bldP spid="14" grpId="0" animBg="1"/>
      <p:bldP spid="15"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467544" y="1481583"/>
            <a:ext cx="4487126" cy="498598"/>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读水循环示意图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完成下列各题</a:t>
            </a:r>
            <a:r>
              <a:rPr lang="zh-CN"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smtClean="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113.eps" descr="id:2147500081;FounderCES"/>
          <p:cNvPicPr>
            <a:picLocks noChangeAspect="1"/>
          </p:cNvPicPr>
          <p:nvPr/>
        </p:nvPicPr>
        <p:blipFill>
          <a:blip r:embed="rId6"/>
          <a:stretch>
            <a:fillRect/>
          </a:stretch>
        </p:blipFill>
        <p:spPr>
          <a:xfrm>
            <a:off x="508000" y="2255719"/>
            <a:ext cx="8128000" cy="2600562"/>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476448" y="1232091"/>
            <a:ext cx="8128000" cy="374871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甲图中</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表示陆地上的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甲图中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只包含</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的水循环称为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包含</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cs typeface="Times New Roman" panose="02020603050405020304" pitchFamily="18" charset="0"/>
              </a:rPr>
              <a:t>的循环称为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它使陆地水不断得到</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使水资源得以再生。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古诗云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百川东到海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何时复西归。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从水循环角度解释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它在我国可通过</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环流实现水汽输送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实现西归。</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如果乙图表示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月北印度洋海区的季风洋流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若此时日本的一艘油轮从波斯湾回国恰经过此海区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那么该油轮航行为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水</a:t>
            </a:r>
            <a:r>
              <a:rPr lang="zh-CN" altLang="zh-CN" sz="2200" dirty="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476448" y="4879959"/>
            <a:ext cx="8128000" cy="171739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在乙图中适当位置用箭头标出洋流的流向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并判断洋流</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a:solidFill>
                  <a:srgbClr val="000000"/>
                </a:solidFill>
                <a:latin typeface="Times New Roman" panose="02020603050405020304" pitchFamily="18" charset="0"/>
                <a:cs typeface="Times New Roman" panose="02020603050405020304" pitchFamily="18" charset="0"/>
              </a:rPr>
              <a:t>名称</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形成洋流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的主要</a:t>
            </a:r>
            <a:r>
              <a:rPr lang="zh-CN" altLang="zh-CN" sz="2200">
                <a:solidFill>
                  <a:srgbClr val="000000"/>
                </a:solidFill>
                <a:latin typeface="Times New Roman" panose="02020603050405020304" pitchFamily="18" charset="0"/>
                <a:cs typeface="Times New Roman" panose="02020603050405020304" pitchFamily="18" charset="0"/>
              </a:rPr>
              <a:t>动力</a:t>
            </a:r>
            <a:r>
              <a:rPr lang="zh-CN" altLang="zh-CN" sz="2200" smtClean="0">
                <a:solidFill>
                  <a:srgbClr val="000000"/>
                </a:solidFill>
                <a:latin typeface="Times New Roman" panose="02020603050405020304" pitchFamily="18" charset="0"/>
                <a:cs typeface="Times New Roman" panose="02020603050405020304" pitchFamily="18" charset="0"/>
              </a:rPr>
              <a:t>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smtClean="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smtClean="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洋流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对沿岸地区的气候有何影响</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(7)E</a:t>
            </a:r>
            <a:r>
              <a:rPr lang="zh-CN" altLang="zh-CN" sz="2200" dirty="0">
                <a:solidFill>
                  <a:srgbClr val="000000"/>
                </a:solidFill>
                <a:latin typeface="Times New Roman" panose="02020603050405020304" pitchFamily="18" charset="0"/>
                <a:cs typeface="Times New Roman" panose="02020603050405020304" pitchFamily="18" charset="0"/>
              </a:rPr>
              <a:t>海域渔业资源丰富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10361527"/>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a:spLocks noChangeAspect="1"/>
          </p:cNvSpPr>
          <p:nvPr/>
        </p:nvSpPr>
        <p:spPr>
          <a:xfrm>
            <a:off x="508000" y="1505471"/>
            <a:ext cx="8128000" cy="410105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水循环示意图中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表示蒸发</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表示降水</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构成海上内循环</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表示水汽输送</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表示陆地上的地表径流和地下径流</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构成海陆间循环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使陆地水不断得到更新。第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通过季风环流实现水汽输送。第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月北印度洋盛行东北季风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受其影响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北印度洋的洋流呈逆时针方向运动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日本油轮从波斯湾回国是向东航行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逆风逆水。第</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受东南信风和西风的影响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南印度洋的洋流终年按逆时针方向运动</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位于澳大利亚西部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为西澳大利亚寒流。第</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洋流</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为暖流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对沿岸地区具有增温增湿的作用。第</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,E</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海域有本格拉寒流经过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渔业资源丰富的原因可借助秘鲁渔场的成因归纳。</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66119143"/>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spect="1"/>
          </p:cNvSpPr>
          <p:nvPr/>
        </p:nvSpPr>
        <p:spPr>
          <a:xfrm>
            <a:off x="508000" y="1124744"/>
            <a:ext cx="8128000" cy="537377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a:solidFill>
                  <a:srgbClr val="FF0000"/>
                </a:solidFill>
                <a:latin typeface="Times New Roman" panose="02020603050405020304" pitchFamily="18" charset="0"/>
                <a:cs typeface="Times New Roman" panose="02020603050405020304" pitchFamily="18" charset="0"/>
              </a:rPr>
              <a:t>:</a:t>
            </a: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a:solidFill>
                  <a:srgbClr val="000000"/>
                </a:solidFill>
                <a:latin typeface="Times New Roman" panose="02020603050405020304" pitchFamily="18" charset="0"/>
                <a:cs typeface="Times New Roman" panose="02020603050405020304" pitchFamily="18" charset="0"/>
              </a:rPr>
              <a:t>地表径流　地下径流</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(2)</a:t>
            </a:r>
            <a:r>
              <a:rPr lang="zh-CN" altLang="zh-CN" sz="2200">
                <a:solidFill>
                  <a:srgbClr val="000000"/>
                </a:solidFill>
                <a:latin typeface="Times New Roman" panose="02020603050405020304" pitchFamily="18" charset="0"/>
                <a:cs typeface="Times New Roman" panose="02020603050405020304" pitchFamily="18" charset="0"/>
              </a:rPr>
              <a:t>海上内循环　海陆间循环　更新</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(3)</a:t>
            </a:r>
            <a:r>
              <a:rPr lang="zh-CN" altLang="zh-CN" sz="2200">
                <a:solidFill>
                  <a:srgbClr val="000000"/>
                </a:solidFill>
                <a:latin typeface="Times New Roman" panose="02020603050405020304" pitchFamily="18" charset="0"/>
                <a:cs typeface="Times New Roman" panose="02020603050405020304" pitchFamily="18" charset="0"/>
              </a:rPr>
              <a:t>季风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(4)</a:t>
            </a:r>
            <a:r>
              <a:rPr lang="zh-CN" altLang="zh-CN" sz="2200">
                <a:solidFill>
                  <a:srgbClr val="000000"/>
                </a:solidFill>
                <a:latin typeface="Times New Roman" panose="02020603050405020304" pitchFamily="18" charset="0"/>
                <a:cs typeface="Times New Roman" panose="02020603050405020304" pitchFamily="18" charset="0"/>
              </a:rPr>
              <a:t>逆　逆</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(5)</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smtClean="0">
                <a:solidFill>
                  <a:srgbClr val="000000"/>
                </a:solidFill>
                <a:latin typeface="Times New Roman" panose="02020603050405020304" pitchFamily="18" charset="0"/>
                <a:cs typeface="Times New Roman" panose="02020603050405020304" pitchFamily="18" charset="0"/>
              </a:rPr>
              <a:t>西</a:t>
            </a:r>
            <a:r>
              <a:rPr lang="zh-CN" altLang="zh-CN" sz="2200">
                <a:solidFill>
                  <a:srgbClr val="000000"/>
                </a:solidFill>
                <a:latin typeface="Times New Roman" panose="02020603050405020304" pitchFamily="18" charset="0"/>
                <a:cs typeface="Times New Roman" panose="02020603050405020304" pitchFamily="18" charset="0"/>
              </a:rPr>
              <a:t>澳大利亚寒流　东南信风　西风</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(6)</a:t>
            </a:r>
            <a:r>
              <a:rPr lang="zh-CN" altLang="zh-CN" sz="2200">
                <a:solidFill>
                  <a:srgbClr val="000000"/>
                </a:solidFill>
                <a:latin typeface="Times New Roman" panose="02020603050405020304" pitchFamily="18" charset="0"/>
                <a:cs typeface="Times New Roman" panose="02020603050405020304" pitchFamily="18" charset="0"/>
              </a:rPr>
              <a:t>增温增湿。</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(7)E</a:t>
            </a:r>
            <a:r>
              <a:rPr lang="zh-CN" altLang="zh-CN" sz="2200">
                <a:solidFill>
                  <a:srgbClr val="000000"/>
                </a:solidFill>
                <a:latin typeface="Times New Roman" panose="02020603050405020304" pitchFamily="18" charset="0"/>
                <a:cs typeface="Times New Roman" panose="02020603050405020304" pitchFamily="18" charset="0"/>
              </a:rPr>
              <a:t>海域有本格拉寒流流经</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海洋底部冷海水上泛</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将大量营养盐类带到表层</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有利于浮游生物大量繁殖</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为鱼类提供饵料。</a:t>
            </a:r>
            <a:endParaRPr lang="zh-CN" altLang="zh-CN" sz="220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9" name="TextBox 2"/>
          <p:cNvSpPr txBox="1"/>
          <p:nvPr/>
        </p:nvSpPr>
        <p:spPr>
          <a:xfrm>
            <a:off x="5794190" y="836712"/>
            <a:ext cx="2114681" cy="369332"/>
          </a:xfrm>
          <a:prstGeom prst="rect">
            <a:avLst/>
          </a:prstGeom>
          <a:noFill/>
          <a:ln>
            <a:noFill/>
          </a:ln>
        </p:spPr>
        <p:txBody>
          <a:bodyPr wrap="none" rtlCol="0">
            <a:spAutoFit/>
          </a:bodyPr>
          <a:lstStyle/>
          <a:p>
            <a:r>
              <a:rPr lang="en-US" altLang="zh-CN" dirty="0" smtClean="0"/>
              <a:t>1-2       3-4     5-6     7</a:t>
            </a:r>
            <a:endParaRPr lang="zh-CN" altLang="en-US" dirty="0"/>
          </a:p>
        </p:txBody>
      </p:sp>
      <p:sp>
        <p:nvSpPr>
          <p:cNvPr id="10" name="矩形 9">
            <a:hlinkClick r:id="rId2" action="ppaction://hlinksldjump"/>
          </p:cNvPr>
          <p:cNvSpPr/>
          <p:nvPr/>
        </p:nvSpPr>
        <p:spPr>
          <a:xfrm>
            <a:off x="5798494" y="869763"/>
            <a:ext cx="429690" cy="336281"/>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98476" y="856251"/>
            <a:ext cx="4712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061822" y="870315"/>
            <a:ext cx="462506"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543050" y="888356"/>
            <a:ext cx="341318" cy="294867"/>
          </a:xfrm>
          <a:prstGeom prst="rect">
            <a:avLst/>
          </a:prstGeom>
          <a:noFill/>
          <a:ln w="6350">
            <a:solidFill>
              <a:srgbClr val="C04B0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L140.eps" descr="id:2147500088;FounderCES"/>
          <p:cNvPicPr/>
          <p:nvPr/>
        </p:nvPicPr>
        <p:blipFill>
          <a:blip r:embed="rId6"/>
          <a:stretch>
            <a:fillRect/>
          </a:stretch>
        </p:blipFill>
        <p:spPr>
          <a:xfrm>
            <a:off x="2051720" y="2968488"/>
            <a:ext cx="1977227" cy="1728192"/>
          </a:xfrm>
          <a:prstGeom prst="rect">
            <a:avLst/>
          </a:prstGeom>
        </p:spPr>
      </p:pic>
    </p:spTree>
    <p:extLst>
      <p:ext uri="{BB962C8B-B14F-4D97-AF65-F5344CB8AC3E}">
        <p14:creationId xmlns:p14="http://schemas.microsoft.com/office/powerpoint/2010/main" val="1108527628"/>
      </p:ext>
    </p:extLst>
  </p:cSld>
  <p:clrMapOvr>
    <a:masterClrMapping/>
  </p:clrMapOvr>
  <p:transition spd="slow">
    <p:pull dir="l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大量砍伐树木会给当地水循环带来什么影响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大量砍伐树木造成蒸腾作用减弱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水循环减弱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气候变得干旱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土壤失去植被覆盖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下渗减弱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地表径流增多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地下径流减弱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水循环周期变短。</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514084" y="3195958"/>
            <a:ext cx="8234379" cy="13131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221800626"/>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二、洋流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概念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又叫</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是指海洋中具有</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相对稳定</a:t>
            </a:r>
            <a:r>
              <a:rPr lang="zh-CN" altLang="zh-CN" sz="2200" dirty="0">
                <a:solidFill>
                  <a:srgbClr val="000000"/>
                </a:solidFill>
                <a:latin typeface="Times New Roman" panose="02020603050405020304" pitchFamily="18" charset="0"/>
                <a:cs typeface="Times New Roman" panose="02020603050405020304" pitchFamily="18" charset="0"/>
              </a:rPr>
              <a:t>的流速和流向的大规模海水</a:t>
            </a:r>
            <a:r>
              <a:rPr lang="zh-CN" altLang="zh-CN" sz="2200" dirty="0" smtClean="0">
                <a:solidFill>
                  <a:srgbClr val="000000"/>
                </a:solidFill>
                <a:latin typeface="Times New Roman" panose="02020603050405020304" pitchFamily="18" charset="0"/>
                <a:cs typeface="Times New Roman" panose="02020603050405020304" pitchFamily="18" charset="0"/>
              </a:rPr>
              <a:t>运动。</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smtClean="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意义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地球表面</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热环境</a:t>
            </a:r>
            <a:r>
              <a:rPr lang="zh-CN" altLang="zh-CN" sz="2200" dirty="0">
                <a:solidFill>
                  <a:srgbClr val="000000"/>
                </a:solidFill>
                <a:latin typeface="Times New Roman" panose="02020603050405020304" pitchFamily="18" charset="0"/>
                <a:cs typeface="Times New Roman" panose="02020603050405020304" pitchFamily="18" charset="0"/>
              </a:rPr>
              <a:t>的主要调节者。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促进地球高低纬度地区间的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能量</a:t>
            </a:r>
            <a:r>
              <a:rPr lang="zh-CN" altLang="zh-CN" sz="2200" dirty="0">
                <a:solidFill>
                  <a:srgbClr val="000000"/>
                </a:solidFill>
                <a:latin typeface="Times New Roman" panose="02020603050405020304" pitchFamily="18" charset="0"/>
                <a:cs typeface="Times New Roman" panose="02020603050405020304" pitchFamily="18" charset="0"/>
              </a:rPr>
              <a:t>交换。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改变所流经区域的</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环境特征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1143663" y="2564904"/>
            <a:ext cx="558200" cy="2880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758396" y="2503654"/>
            <a:ext cx="11189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046123" y="3803801"/>
            <a:ext cx="852642"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265574" y="4149079"/>
            <a:ext cx="562360" cy="3176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3164690" y="4509120"/>
            <a:ext cx="1118924"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498511" y="1196752"/>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按性质分为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寒流</a:t>
            </a:r>
            <a:r>
              <a:rPr lang="zh-CN" altLang="zh-CN" sz="2200" dirty="0">
                <a:solidFill>
                  <a:srgbClr val="000000"/>
                </a:solidFill>
                <a:latin typeface="Times New Roman" panose="02020603050405020304" pitchFamily="18" charset="0"/>
                <a:cs typeface="Times New Roman" panose="02020603050405020304" pitchFamily="18" charset="0"/>
              </a:rPr>
              <a:t>和</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暖流</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分布规律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94.eps" descr="id:2147499907;FounderCES"/>
          <p:cNvPicPr/>
          <p:nvPr/>
        </p:nvPicPr>
        <p:blipFill>
          <a:blip r:embed="rId4"/>
          <a:stretch>
            <a:fillRect/>
          </a:stretch>
        </p:blipFill>
        <p:spPr>
          <a:xfrm>
            <a:off x="2627784" y="2060848"/>
            <a:ext cx="3676992" cy="3777787"/>
          </a:xfrm>
          <a:prstGeom prst="rect">
            <a:avLst/>
          </a:prstGeom>
        </p:spPr>
      </p:pic>
      <p:sp>
        <p:nvSpPr>
          <p:cNvPr id="3" name="矩形 2"/>
          <p:cNvSpPr/>
          <p:nvPr/>
        </p:nvSpPr>
        <p:spPr>
          <a:xfrm>
            <a:off x="3707904" y="5867980"/>
            <a:ext cx="1338828"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洋流模式图</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2005812" y="1699173"/>
            <a:ext cx="521987"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843808" y="1699172"/>
            <a:ext cx="576064" cy="24591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491991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986981"/>
            <a:ext cx="8128000" cy="3342453"/>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a:solidFill>
                  <a:srgbClr val="000000"/>
                </a:solidFill>
                <a:latin typeface="Times New Roman" panose="02020603050405020304" pitchFamily="18" charset="0"/>
                <a:cs typeface="Times New Roman" panose="02020603050405020304" pitchFamily="18" charset="0"/>
              </a:rPr>
              <a:t>(1)</a:t>
            </a:r>
            <a:r>
              <a:rPr lang="zh-CN"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副热带</a:t>
            </a:r>
            <a:r>
              <a:rPr lang="zh-CN" altLang="zh-CN" sz="2200">
                <a:solidFill>
                  <a:srgbClr val="000000"/>
                </a:solidFill>
                <a:latin typeface="Times New Roman" panose="02020603050405020304" pitchFamily="18" charset="0"/>
                <a:cs typeface="Times New Roman" panose="02020603050405020304" pitchFamily="18" charset="0"/>
              </a:rPr>
              <a:t>环流</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如图中</a:t>
            </a:r>
            <a:r>
              <a:rPr lang="en-US" altLang="zh-CN" sz="2200">
                <a:solidFill>
                  <a:srgbClr val="000000"/>
                </a:solidFill>
                <a:latin typeface="Times New Roman" panose="02020603050405020304" pitchFamily="18" charset="0"/>
                <a:cs typeface="Times New Roman" panose="02020603050405020304" pitchFamily="18" charset="0"/>
              </a:rPr>
              <a:t>A</a:t>
            </a:r>
            <a:r>
              <a:rPr lang="zh-CN" altLang="zh-CN" sz="2200">
                <a:solidFill>
                  <a:srgbClr val="000000"/>
                </a:solidFill>
                <a:latin typeface="Times New Roman" panose="02020603050405020304" pitchFamily="18" charset="0"/>
                <a:cs typeface="Times New Roman" panose="02020603050405020304" pitchFamily="18" charset="0"/>
              </a:rPr>
              <a:t>所示。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①</a:t>
            </a:r>
            <a:r>
              <a:rPr lang="zh-CN" altLang="zh-CN" sz="2200">
                <a:solidFill>
                  <a:srgbClr val="000000"/>
                </a:solidFill>
                <a:latin typeface="Times New Roman" panose="02020603050405020304" pitchFamily="18" charset="0"/>
                <a:cs typeface="Times New Roman" panose="02020603050405020304" pitchFamily="18" charset="0"/>
              </a:rPr>
              <a:t>中心</a:t>
            </a:r>
            <a:r>
              <a:rPr lang="en-US" altLang="zh-CN" sz="2200">
                <a:solidFill>
                  <a:srgbClr val="000000"/>
                </a:solidFill>
                <a:latin typeface="Times New Roman" panose="02020603050405020304" pitchFamily="18" charset="0"/>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大约在南北纬</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25</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u="sng">
                <a:solidFill>
                  <a:srgbClr val="FF0000"/>
                </a:solidFill>
                <a:uFill>
                  <a:solidFill>
                    <a:srgbClr val="000000"/>
                  </a:solidFill>
                </a:uFill>
                <a:latin typeface="Times New Roman" panose="02020603050405020304" pitchFamily="18" charset="0"/>
                <a:cs typeface="Times New Roman" panose="02020603050405020304" pitchFamily="18" charset="0"/>
              </a:rPr>
              <a:t>~30</a:t>
            </a:r>
            <a:r>
              <a:rPr lang="en-US" altLang="zh-CN" sz="2200" u="sng">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a:solidFill>
                  <a:srgbClr val="000000"/>
                </a:solidFill>
                <a:latin typeface="Times New Roman" panose="02020603050405020304" pitchFamily="18" charset="0"/>
                <a:cs typeface="Times New Roman" panose="02020603050405020304" pitchFamily="18" charset="0"/>
              </a:rPr>
              <a:t>的地区</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a:solidFill>
                  <a:srgbClr val="000000"/>
                </a:solidFill>
                <a:latin typeface="NEU-BZ-S92"/>
                <a:cs typeface="宋体" panose="02010600030101010101" pitchFamily="2" charset="-122"/>
              </a:rPr>
              <a:t>②</a:t>
            </a:r>
            <a:r>
              <a:rPr lang="zh-CN" altLang="zh-CN" sz="2200" smtClean="0">
                <a:solidFill>
                  <a:srgbClr val="000000"/>
                </a:solidFill>
                <a:latin typeface="Times New Roman" panose="02020603050405020304" pitchFamily="18" charset="0"/>
                <a:cs typeface="Times New Roman" panose="02020603050405020304" pitchFamily="18" charset="0"/>
              </a:rPr>
              <a:t>组成</a:t>
            </a:r>
            <a:endParaRPr lang="en-US" altLang="zh-CN" sz="2200" smtClean="0">
              <a:solidFill>
                <a:srgbClr val="000000"/>
              </a:solidFill>
              <a:latin typeface="Times New Roman" panose="02020603050405020304" pitchFamily="18" charset="0"/>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en-US" altLang="zh-CN" sz="2200" smtClean="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7" name="矩形 6"/>
          <p:cNvSpPr/>
          <p:nvPr/>
        </p:nvSpPr>
        <p:spPr>
          <a:xfrm>
            <a:off x="925389" y="1954707"/>
            <a:ext cx="84066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3193090" y="2492896"/>
            <a:ext cx="1224136" cy="275805"/>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9" name="对象 8"/>
          <p:cNvGraphicFramePr>
            <a:graphicFrameLocks noChangeAspect="1"/>
          </p:cNvGraphicFramePr>
          <p:nvPr>
            <p:extLst>
              <p:ext uri="{D42A27DB-BD31-4B8C-83A1-F6EECF244321}">
                <p14:modId xmlns:p14="http://schemas.microsoft.com/office/powerpoint/2010/main" val="986874502"/>
              </p:ext>
            </p:extLst>
          </p:nvPr>
        </p:nvGraphicFramePr>
        <p:xfrm>
          <a:off x="508000" y="3230632"/>
          <a:ext cx="8128000" cy="2286600"/>
        </p:xfrm>
        <a:graphic>
          <a:graphicData uri="http://schemas.openxmlformats.org/presentationml/2006/ole">
            <mc:AlternateContent xmlns:mc="http://schemas.openxmlformats.org/markup-compatibility/2006">
              <mc:Choice xmlns:v="urn:schemas-microsoft-com:vml" Requires="v">
                <p:oleObj spid="_x0000_s2055" name="文档" r:id="rId5" imgW="4029480" imgH="1134104" progId="Word.Document.12">
                  <p:embed/>
                </p:oleObj>
              </mc:Choice>
              <mc:Fallback>
                <p:oleObj name="文档" r:id="rId5" imgW="4029480" imgH="1134104" progId="Word.Document.12">
                  <p:embed/>
                  <p:pic>
                    <p:nvPicPr>
                      <p:cNvPr id="0" name=""/>
                      <p:cNvPicPr/>
                      <p:nvPr/>
                    </p:nvPicPr>
                    <p:blipFill>
                      <a:blip r:embed="rId6"/>
                      <a:stretch>
                        <a:fillRect/>
                      </a:stretch>
                    </p:blipFill>
                    <p:spPr>
                      <a:xfrm>
                        <a:off x="508000" y="3230632"/>
                        <a:ext cx="8128000" cy="2286600"/>
                      </a:xfrm>
                      <a:prstGeom prst="rect">
                        <a:avLst/>
                      </a:prstGeom>
                    </p:spPr>
                  </p:pic>
                </p:oleObj>
              </mc:Fallback>
            </mc:AlternateContent>
          </a:graphicData>
        </a:graphic>
      </p:graphicFrame>
      <p:sp>
        <p:nvSpPr>
          <p:cNvPr id="10" name="矩形 9"/>
          <p:cNvSpPr/>
          <p:nvPr/>
        </p:nvSpPr>
        <p:spPr>
          <a:xfrm>
            <a:off x="662052" y="3230632"/>
            <a:ext cx="1104002" cy="3898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662052" y="4623305"/>
            <a:ext cx="1104002" cy="38987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0888332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310467"/>
            <a:ext cx="8128000" cy="249106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副极地</a:t>
            </a:r>
            <a:r>
              <a:rPr lang="zh-CN" altLang="zh-CN" sz="2200" dirty="0">
                <a:solidFill>
                  <a:srgbClr val="000000"/>
                </a:solidFill>
                <a:latin typeface="Times New Roman" panose="02020603050405020304" pitchFamily="18" charset="0"/>
                <a:cs typeface="Times New Roman" panose="02020603050405020304" pitchFamily="18" charset="0"/>
              </a:rPr>
              <a:t>环流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如图中</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所示。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位于</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60</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N</a:t>
            </a:r>
            <a:r>
              <a:rPr lang="zh-CN" altLang="zh-CN" sz="2200" dirty="0">
                <a:solidFill>
                  <a:srgbClr val="000000"/>
                </a:solidFill>
                <a:latin typeface="Times New Roman" panose="02020603050405020304" pitchFamily="18" charset="0"/>
                <a:cs typeface="Times New Roman" panose="02020603050405020304" pitchFamily="18" charset="0"/>
              </a:rPr>
              <a:t>附近。</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组成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大洋西岸为寒流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东岸为暖流。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北冰洋的巴伦支海域位于北极圈内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却终年不冻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你知道为什么吗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受北大西洋暖流影响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水温较高。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933388" y="2269628"/>
            <a:ext cx="840665" cy="39604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051720" y="2708920"/>
            <a:ext cx="764241"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19966" y="4441494"/>
            <a:ext cx="4700105" cy="360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15676915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402</TotalTime>
  <Words>1889</Words>
  <Application>Microsoft Office PowerPoint</Application>
  <PresentationFormat>全屏显示(4:3)</PresentationFormat>
  <Paragraphs>208</Paragraphs>
  <Slides>43</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2</vt:i4>
      </vt:variant>
      <vt:variant>
        <vt:lpstr>幻灯片标题</vt:lpstr>
      </vt:variant>
      <vt:variant>
        <vt:i4>43</vt:i4>
      </vt:variant>
    </vt:vector>
  </HeadingPairs>
  <TitlesOfParts>
    <vt:vector size="57"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Microsoft Word 文档</vt:lpstr>
      <vt:lpstr>第四节　水循环和洋流</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dbc</cp:lastModifiedBy>
  <cp:revision>地理备课大师【全免费】</cp:revision>
  <dcterms:created xsi:type="dcterms:W3CDTF">2014-04-23T05:53:17Z</dcterms:created>
  <dcterms:modified xsi:type="dcterms:W3CDTF">2016-04-27T02:33:49Z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