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68" r:id="rId2"/>
    <p:sldId id="264" r:id="rId3"/>
    <p:sldId id="265" r:id="rId4"/>
    <p:sldId id="369" r:id="rId5"/>
    <p:sldId id="366" r:id="rId6"/>
    <p:sldId id="372" r:id="rId7"/>
    <p:sldId id="367" r:id="rId8"/>
    <p:sldId id="376" r:id="rId9"/>
    <p:sldId id="275" r:id="rId10"/>
    <p:sldId id="377" r:id="rId11"/>
    <p:sldId id="379" r:id="rId12"/>
    <p:sldId id="380" r:id="rId13"/>
    <p:sldId id="381" r:id="rId14"/>
    <p:sldId id="382" r:id="rId15"/>
    <p:sldId id="385" r:id="rId16"/>
    <p:sldId id="386" r:id="rId17"/>
    <p:sldId id="387" r:id="rId18"/>
    <p:sldId id="361" r:id="rId19"/>
    <p:sldId id="383" r:id="rId20"/>
    <p:sldId id="390" r:id="rId21"/>
    <p:sldId id="391" r:id="rId22"/>
    <p:sldId id="393" r:id="rId23"/>
    <p:sldId id="394" r:id="rId24"/>
    <p:sldId id="392" r:id="rId25"/>
    <p:sldId id="395" r:id="rId26"/>
    <p:sldId id="397" r:id="rId27"/>
    <p:sldId id="398" r:id="rId28"/>
    <p:sldId id="396" r:id="rId29"/>
    <p:sldId id="270" r:id="rId30"/>
    <p:sldId id="407" r:id="rId31"/>
    <p:sldId id="277" r:id="rId32"/>
    <p:sldId id="408" r:id="rId33"/>
    <p:sldId id="310" r:id="rId34"/>
    <p:sldId id="404" r:id="rId35"/>
    <p:sldId id="311" r:id="rId36"/>
    <p:sldId id="405" r:id="rId37"/>
    <p:sldId id="406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9" d="100"/>
          <a:sy n="89" d="100"/>
        </p:scale>
        <p:origin x="444" y="102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677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slide" Target="../slides/slide2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slide" Target="../slides/slide2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148585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400" dirty="0" smtClean="0"/>
              <a:t>第二节　自然地理环境的整体性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35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slide" Target="slide3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7" Type="http://schemas.openxmlformats.org/officeDocument/2006/relationships/image" Target="../media/image26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7" Type="http://schemas.openxmlformats.org/officeDocument/2006/relationships/image" Target="../media/image27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7.xml"/><Relationship Id="rId10" Type="http://schemas.openxmlformats.org/officeDocument/2006/relationships/image" Target="../media/image11.emf"/><Relationship Id="rId4" Type="http://schemas.openxmlformats.org/officeDocument/2006/relationships/slide" Target="slide5.xml"/><Relationship Id="rId9" Type="http://schemas.openxmlformats.org/officeDocument/2006/relationships/package" Target="../embeddings/Microsoft_Word___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eg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dirty="0"/>
              <a:t>第二节　自然地理环境的整体性</a:t>
            </a:r>
          </a:p>
        </p:txBody>
      </p:sp>
    </p:spTree>
    <p:extLst>
      <p:ext uri="{BB962C8B-B14F-4D97-AF65-F5344CB8AC3E}">
        <p14:creationId xmlns:p14="http://schemas.microsoft.com/office/powerpoint/2010/main" val="35382215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黄土高原植被的破坏对黄土高原自然地理环境产生怎样的影响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森林植被被大量砍伐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土壤受流水侵蚀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逐渐失去了肥沃的表面土层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土壤肥力逐渐下降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植被生长慢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气候变得干旱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地面被流水侵蚀形成沟谷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沟谷不断加深扩大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最终形成千沟万壑的景观。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2400185"/>
            <a:ext cx="8280920" cy="1169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3576447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黄土高原水土流失严重会给黄河下游地区产生怎样的影响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导致黄河下游河道淤积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地上河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使黄河下游易发生洪涝灾害。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此材料反映了自然地理环境的什么特性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自然地理环境的整体性。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44" y="4059800"/>
            <a:ext cx="81684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7584" y="5263233"/>
            <a:ext cx="4392488" cy="398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49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44878" y="1340768"/>
            <a:ext cx="14542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精讲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68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地理环境的整体性主要表现在三个方面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结合实例分析如下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每一要素都作为整体的一部分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与其他要素相互联系和相互作用。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我国西北内陆地区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温带荒漠景观的形成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D40.eps" descr="id:214749186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169192" y="3687682"/>
            <a:ext cx="6666738" cy="197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20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0865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某一要素的变化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会导致其他要素甚至整体的改变。某个较小的区域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某一要素变化影响当地的整个自然地理环境。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植被破坏对自然地理环境的影响如下图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D41.eps" descr="id:214749187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55576" y="2924944"/>
            <a:ext cx="7415456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6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568136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植树造林对自然地理环境的影响如下图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D42.eps" descr="id:214749187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691680" y="2055390"/>
            <a:ext cx="5749127" cy="3312368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5440886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从上图可以看出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人们可以通过大力植树造林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恢复植被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从而改善当地的生态环境。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58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某一要素的变化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不仅影响当地的整个自然地理环境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还会对其他地区的自然环境产生一定的影响。例如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在河流上、中游地区砍伐森林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导致水土流失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会对下游地区的自然地理环境产生影响。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83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全球尺度、全海洋尺度和全大陆尺度等属于大尺度范围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而局部地区则属于小尺度范围。下图为小尺度范围各自然地理要素的相互作用示意图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据此完成下列各题。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D43.eps" descr="id:214749189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275856" y="3501008"/>
            <a:ext cx="3637756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3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填出图中序号代表的自然环境要素名称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683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8283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地植被遭受大量破坏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地理环境其他要素将会发生哪些变化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地下水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86763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这些要素之间具有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你认为保护斜坡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处的土壤不被水冲走的最好办法是什么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2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地理环境是由地貌、土壤、水、大气和生物等要素组成的。这些要素相互联系、相互影响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构成了一个有机整体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其中某一要素的变化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会导致其他要素甚至整体的改变。植被遭破坏会引起水土流失加剧、河流含沙量增大、气候失调以及生物多样性减少等问题。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　生物　大气　水文　土壤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443412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含沙量增大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径流量季节变化和年际变化增大　栖息地遭到破坏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物种减少　水位降低　肥力下降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相互制约、相互影响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恢复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处的植被。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3933056"/>
            <a:ext cx="8496944" cy="2179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92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808"/>
            <a:ext cx="8128000" cy="4446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830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自然环境各要素在土壤形成中的作用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4888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土壤与其他自然地理要素的关系图。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D44.eps" descr="id:214749191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647905" y="3226438"/>
            <a:ext cx="3456384" cy="254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图中显示出土壤在自然地理环境中的地位和作用是什么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土壤处于岩石圈、大气圈、水圈、生物圈相互紧密接触的过渡地带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是联系地理环境各要素的枢纽。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269060"/>
            <a:ext cx="8240464" cy="750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301930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土壤的组成物质分别来自哪个圈层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矿物质来自岩石圈的风化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有机质来自生物圈中生物体的积累和转化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水分和空气分别是水圈和大气圈的组成部分。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1" y="3528440"/>
            <a:ext cx="795243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429157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绿色植物与土壤有什么关系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土壤能够生长植物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为植物生长提供了水分、矿物养分元素等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绿色植物吸收了营养元素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并通过光合作用制造有机质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然后以枯枝落叶和残体的形式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将有机质归还地表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是土壤有机质的来源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使土壤具有肥力。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544" y="4770464"/>
            <a:ext cx="7992888" cy="1682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126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342311"/>
              </p:ext>
            </p:extLst>
          </p:nvPr>
        </p:nvGraphicFramePr>
        <p:xfrm>
          <a:off x="539552" y="1268760"/>
          <a:ext cx="8128000" cy="5238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文档" r:id="rId4" imgW="3998108" imgH="2576861" progId="Word.Document.12">
                  <p:embed/>
                </p:oleObj>
              </mc:Choice>
              <mc:Fallback>
                <p:oleObj name="文档" r:id="rId4" imgW="3998108" imgH="25768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9552" y="1268760"/>
                        <a:ext cx="8128000" cy="5238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成土母质对土壤的物理性状和化学组成的影响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D45.eps" descr="id:214749192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187624" y="2564904"/>
            <a:ext cx="6800518" cy="346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4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215603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气候与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土壤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D46.eps" descr="id:214749193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99592" y="2055390"/>
            <a:ext cx="7063684" cy="35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047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生物与土壤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生物对土壤形成的影响。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生物是土壤形成过程中最活跃的因素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起着主导作用。图解如下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D47.eps" descr="id:214749194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259632" y="3068960"/>
            <a:ext cx="6388313" cy="166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9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生物是土壤有机物质的来源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对土壤肥力产生重要影响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D48.eps" descr="id:214749194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115616" y="2348880"/>
            <a:ext cx="6540254" cy="352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08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地形与土壤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地形主要通过对物质、能量的再分配间接地作用于土壤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图解分析如下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D49.eps" descr="id:214749195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27584" y="3068960"/>
            <a:ext cx="7658562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3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下图为土壤与成土母质、气候、生物的关系图。读图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en-US" sz="2200" dirty="0"/>
          </a:p>
        </p:txBody>
      </p:sp>
      <p:pic>
        <p:nvPicPr>
          <p:cNvPr id="6" name="D50.eps" descr="id:214749196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771800" y="2492896"/>
            <a:ext cx="3493028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6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填写图中序号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代表的地理事物含义。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表示绿色植物的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表示绿色植物从土壤中吸收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气候对土壤的形成主要是通过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来实现。我国东北地区的黑土有机质含量很高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其主要原因是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简述成土母质与生物在土壤形成中的作用。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该图体现的自然地理环境关系是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39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形成土壤的因素众多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在其形成过程中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生物对成土母质的不断改造具有重要意义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表现为绿色植物通过光合作用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实现有机质的积累过程和养分元素的富集过程。气候对土壤的形成主要是通过降水和气温来实现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冷湿的地区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微生物分解速度慢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有机质含量高。成土母质在生物、气候、地形等因素参与下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经过长期的发育过程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就形成了自然土壤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体现了自然地理环境相互作用、相互影响的整体性。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86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光合　矿物质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　气温　气温低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微生物分解作用缓慢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使有机质积累起来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成土母质是土壤形成的物质基础和植物矿物养分元素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氮除外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的最初来源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成土母质在很大程度上决定了土壤的物理性状和化学组成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生物是土壤有机质的来源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是土壤形成过程中最活跃的因素。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44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D51.eps" descr="id:214749198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959747" y="1556792"/>
            <a:ext cx="3509589" cy="22322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456594" y="882949"/>
            <a:ext cx="59130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48456" y="1484784"/>
            <a:ext cx="273504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48456" y="197055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下列叙述中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环节的是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降水相对集中于夏季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植被破坏严重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易形成红色沙漠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夏季高温多雨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有机质分解快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积累少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山区地形坡陡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水土流失严重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土壤贫瘠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48456" y="405535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图示演变过程主要体现了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地理环境的一致性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地理环境的整体性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地理要素的共同性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地理要素的独立性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一、自然地理环境整体性的表现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自然地理环境的组成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大气圈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生物圈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土壤圈、人类圈等。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D37.eps" descr="id:214749180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042905" y="2685047"/>
            <a:ext cx="4850439" cy="280831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8734" y="2248353"/>
            <a:ext cx="82128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05465" y="2248353"/>
            <a:ext cx="56095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68125" y="2248352"/>
            <a:ext cx="82128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410230" y="882949"/>
            <a:ext cx="63767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从图中可知各个地理要素之间相互联系、相互制约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并进行着物质和能量的交换。从图中的地理要素特征可知其位于我国的东南丘陵地区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亚热带季风气候促使有机质的分解加快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积累减少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进而形成了贫瘠的红壤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这也体现了地理环境的整体性。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560" y="4258515"/>
            <a:ext cx="22322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50869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44208" y="882949"/>
            <a:ext cx="531685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23528" y="1321847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下图是各种成土因素作用示意图。读图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D52.eps" descr="id:2147491990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763617" y="2132856"/>
            <a:ext cx="2984847" cy="1338612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323528" y="189791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岩石主要影响土壤的土层厚度、水热条件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气候主要影响土壤的水热状况、理化性质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生物主要影响土壤的发育程度、矿物养分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地形主要影响土壤的质地特征、肥力特性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23528" y="398271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土壤中的许多化学元素离开原来的位置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并改变原来的存在形式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在土壤上层富集是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气候的作用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地形的作用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44208" y="882949"/>
            <a:ext cx="531685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成土因素的作用各不相同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岩石主要影响土壤的矿物成分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气候主要影响土壤的水热状况、理化性质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生物主要影响土壤的有机质来源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但不能影响矿物养分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地形主要影响土壤的发育过程。第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土壤中的许多化学元素离开原来的位置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并改变原来的存在形式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在土壤上层富集是生物循环的作用。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8000" y="4365104"/>
            <a:ext cx="2335808" cy="436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65734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516216" y="882949"/>
            <a:ext cx="53168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11953" y="884374"/>
            <a:ext cx="384383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162880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美国中西部大草原过度开垦、放牧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造成频繁的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黑风暴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刮走了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亿吨尘土。据此完成第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黑风暴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现象出现的直接原因主要是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植被遭到破坏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地下水位下降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降水异常减少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温室效应加剧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48456" y="371488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黑风暴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现象对我国北方农业发展的启示是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少耕免耕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维持土地生态系统的平衡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深翻扩耕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充分挖掘土地的生产潜力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施用绿肥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防止土壤肥力不断下降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退耕还林还牧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优化农业生产结构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368800" y="882949"/>
            <a:ext cx="67910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7211953" y="884374"/>
            <a:ext cx="384383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72310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黑风暴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是由于人类不合理的生产方式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破坏了地表植被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从而使地表失去植被保护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地表沙土在风力作用下而形成。第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黑风暴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启示我们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在农业生产过程中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要保护好自然植被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对于过去存在的滥垦、滥耕现象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要及时地退耕还林还牧。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8000" y="4149080"/>
            <a:ext cx="2551832" cy="449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3732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6570066" y="882949"/>
            <a:ext cx="47783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hlinkClick r:id="rId5" action="ppaction://hlinksldjump"/>
          </p:cNvPr>
          <p:cNvSpPr/>
          <p:nvPr/>
        </p:nvSpPr>
        <p:spPr>
          <a:xfrm>
            <a:off x="774035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08000" y="162880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读雨林破坏对环境影响示意图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4" name="D53.eps" descr="id:2147491997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835696" y="2124033"/>
            <a:ext cx="5265479" cy="400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6427480" y="882949"/>
            <a:ext cx="62042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hlinkClick r:id="rId5" action="ppaction://hlinksldjump"/>
          </p:cNvPr>
          <p:cNvSpPr/>
          <p:nvPr/>
        </p:nvSpPr>
        <p:spPr>
          <a:xfrm>
            <a:off x="774035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右侧未受破坏的雨林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树林覆盖使土壤免受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树木要吸收土壤中的营养物质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而不断形成的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经微生物分解为营养物质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归还给土壤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又供植物利用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使森林资源得到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左侧大量的雨林遭到采伐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结果降水直接到达失去保护的地表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会使淋溶作用增强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导致土壤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没有了树木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树木失去营养源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可能造成森林退化、土壤侵蚀、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灭绝等严重问题。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62499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2"/>
          <p:cNvSpPr txBox="1"/>
          <p:nvPr/>
        </p:nvSpPr>
        <p:spPr>
          <a:xfrm>
            <a:off x="5794190" y="836712"/>
            <a:ext cx="227337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  5-6      7</a:t>
            </a:r>
            <a:endParaRPr lang="zh-CN" altLang="en-US" dirty="0"/>
          </a:p>
        </p:txBody>
      </p:sp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5798494" y="869763"/>
            <a:ext cx="423012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6277941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6427480" y="882949"/>
            <a:ext cx="62042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hlinkClick r:id="rId4" action="ppaction://hlinksldjump"/>
          </p:cNvPr>
          <p:cNvSpPr/>
          <p:nvPr/>
        </p:nvSpPr>
        <p:spPr>
          <a:xfrm>
            <a:off x="7246347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hlinkClick r:id="rId5" action="ppaction://hlinksldjump"/>
          </p:cNvPr>
          <p:cNvSpPr/>
          <p:nvPr/>
        </p:nvSpPr>
        <p:spPr>
          <a:xfrm>
            <a:off x="7740352" y="884374"/>
            <a:ext cx="288032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hlinkClick r:id="rId6" action="ppaction://hlinksldjump"/>
          </p:cNvPr>
          <p:cNvSpPr/>
          <p:nvPr/>
        </p:nvSpPr>
        <p:spPr>
          <a:xfrm>
            <a:off x="8214863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2467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上述事例说明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一个地域的自然资源与其他自然要素相互联系、相互制约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构成一个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系统。一种资源的变化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必然影响到周围其他的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自然资源的开发利用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的考虑和对策。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本题主要考查热带雨林地区生物、气候、水、土壤等资源和要素之间的整体性特征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做题时要注意联系森林资源的环境效益进行分析解答。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暴雨冲刷　烈日暴晒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枯枝落叶　更新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侵蚀　枯枝落叶　物种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　环境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3212976"/>
            <a:ext cx="831247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2091" y="4365104"/>
            <a:ext cx="8312472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74193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整体性的表现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每一要素作为整体的一部分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与其他要素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相互联系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和相互作用。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某一要素的变化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会导致其他要素甚至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整体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的改变。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某一要素的变化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对当地和其他地区的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自然地理环境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都会产生一定的影响。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在河流上、中游地区砍伐森林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对下游地区的自然地理环境产生什么影响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河道淤积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河道泄洪能力降低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河床抬升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影响地表水系演化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地下水位升高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导致土壤盐渍化等。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21950" y="2158491"/>
            <a:ext cx="117198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87687" y="2566815"/>
            <a:ext cx="52540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55706" y="2937123"/>
            <a:ext cx="17159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4617638"/>
            <a:ext cx="8312472" cy="8287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3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0147777"/>
              </p:ext>
            </p:extLst>
          </p:nvPr>
        </p:nvGraphicFramePr>
        <p:xfrm>
          <a:off x="508000" y="1268760"/>
          <a:ext cx="8128000" cy="2402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文档" r:id="rId7" imgW="3836183" imgH="1133805" progId="Word.Document.12">
                  <p:embed/>
                </p:oleObj>
              </mc:Choice>
              <mc:Fallback>
                <p:oleObj name="文档" r:id="rId7" imgW="3836183" imgH="11338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268760"/>
                        <a:ext cx="8128000" cy="24020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2585282" y="2147634"/>
            <a:ext cx="10715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28722" y="2573694"/>
            <a:ext cx="228387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47314" y="3264020"/>
            <a:ext cx="113099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38174"/>
              </p:ext>
            </p:extLst>
          </p:nvPr>
        </p:nvGraphicFramePr>
        <p:xfrm>
          <a:off x="508000" y="4235004"/>
          <a:ext cx="8128000" cy="2428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文档" r:id="rId9" imgW="3947400" imgH="1179662" progId="Word.Document.12">
                  <p:embed/>
                </p:oleObj>
              </mc:Choice>
              <mc:Fallback>
                <p:oleObj name="文档" r:id="rId9" imgW="3947400" imgH="11796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4235004"/>
                        <a:ext cx="8128000" cy="24282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3730948"/>
            <a:ext cx="18854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气候与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土壤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82558" y="4674067"/>
            <a:ext cx="1141370" cy="286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18123" y="5420260"/>
            <a:ext cx="1683079" cy="278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生物与土壤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生物是土壤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有机物质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的来源。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生物是土壤形成过程中最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活跃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的因素。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土壤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肥力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的产生与生物作用密切关联。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37505" y="2097920"/>
            <a:ext cx="10715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95936" y="255709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75656" y="2993143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3433679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地形与土壤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地形主要通过对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物质、能量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的再分配间接地作用于土壤。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在各种成土因素中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哪些是比较稳定的影响因素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哪些是比较活跃的影响因素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成土母质和地形是比较稳定的影响因素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气候和生物则是比较活跃的影响因素。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70398" y="3868088"/>
            <a:ext cx="136277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001" y="5120743"/>
            <a:ext cx="7952432" cy="78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0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6876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三、自然地理环境的整体性与资源综合利用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认识整体性的意义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合理利用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自然资源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、修复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生态系统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和改善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环境质量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资源综合利用的原因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D38.eps" descr="id:214749182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73868" y="2947296"/>
            <a:ext cx="7596263" cy="321800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48913" y="2112173"/>
            <a:ext cx="1071596" cy="31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94912" y="2108028"/>
            <a:ext cx="1071596" cy="31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49886" y="2108028"/>
            <a:ext cx="1071596" cy="31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86928" y="3065028"/>
            <a:ext cx="1244911" cy="31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26548" y="4357043"/>
            <a:ext cx="1244911" cy="31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97875" y="5724863"/>
            <a:ext cx="657902" cy="31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69853" y="4383785"/>
            <a:ext cx="374556" cy="31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11092" y="4724319"/>
            <a:ext cx="374556" cy="31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9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为什么长江三峡工程需要进行综合决策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长江三峡工程不仅关系到三峡工程本身的建设问题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而且关系到整个长江流域的综合治理。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3392345"/>
            <a:ext cx="8024440" cy="792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92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自然地理环境整体性的表现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汉代的黄土高原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草肥水美、山清水秀。自唐代以后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因大兴土木、连年战争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森林植被被大量砍伐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最终形成千沟万壑的景观。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D39.eps" descr="id:214749185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059832" y="3563579"/>
            <a:ext cx="3676228" cy="277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322</TotalTime>
  <Words>1739</Words>
  <Application>Microsoft Office PowerPoint</Application>
  <PresentationFormat>全屏显示(4:3)</PresentationFormat>
  <Paragraphs>204</Paragraphs>
  <Slides>37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Microsoft Word 文档</vt:lpstr>
      <vt:lpstr>第二节　自然地理环境的整体性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2016-04-26T08:02:39Z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