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358" r:id="rId2"/>
    <p:sldId id="264" r:id="rId3"/>
    <p:sldId id="265" r:id="rId4"/>
    <p:sldId id="366" r:id="rId5"/>
    <p:sldId id="370" r:id="rId6"/>
    <p:sldId id="371" r:id="rId7"/>
    <p:sldId id="374" r:id="rId8"/>
    <p:sldId id="375" r:id="rId9"/>
    <p:sldId id="367" r:id="rId10"/>
    <p:sldId id="372" r:id="rId11"/>
    <p:sldId id="373" r:id="rId12"/>
    <p:sldId id="376" r:id="rId13"/>
    <p:sldId id="275" r:id="rId14"/>
    <p:sldId id="377" r:id="rId15"/>
    <p:sldId id="385" r:id="rId16"/>
    <p:sldId id="387" r:id="rId17"/>
    <p:sldId id="388" r:id="rId18"/>
    <p:sldId id="379" r:id="rId19"/>
    <p:sldId id="389" r:id="rId20"/>
    <p:sldId id="390" r:id="rId21"/>
    <p:sldId id="393" r:id="rId22"/>
    <p:sldId id="361" r:id="rId23"/>
    <p:sldId id="380" r:id="rId24"/>
    <p:sldId id="395" r:id="rId25"/>
    <p:sldId id="381" r:id="rId26"/>
    <p:sldId id="382" r:id="rId27"/>
    <p:sldId id="383" r:id="rId28"/>
    <p:sldId id="384" r:id="rId29"/>
    <p:sldId id="397" r:id="rId30"/>
    <p:sldId id="399" r:id="rId31"/>
    <p:sldId id="400" r:id="rId32"/>
    <p:sldId id="401" r:id="rId33"/>
    <p:sldId id="270" r:id="rId34"/>
    <p:sldId id="404" r:id="rId35"/>
    <p:sldId id="277" r:id="rId36"/>
    <p:sldId id="406" r:id="rId37"/>
    <p:sldId id="310" r:id="rId38"/>
    <p:sldId id="407" r:id="rId39"/>
    <p:sldId id="412" r:id="rId40"/>
    <p:sldId id="311" r:id="rId41"/>
    <p:sldId id="409" r:id="rId42"/>
    <p:sldId id="411" r:id="rId43"/>
    <p:sldId id="413"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5488" autoAdjust="0"/>
  </p:normalViewPr>
  <p:slideViewPr>
    <p:cSldViewPr showGuides="1">
      <p:cViewPr varScale="1">
        <p:scale>
          <a:sx n="93" d="100"/>
          <a:sy n="93" d="100"/>
        </p:scale>
        <p:origin x="246" y="102"/>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3.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3.xml"/><Relationship Id="rId4" Type="http://schemas.openxmlformats.org/officeDocument/2006/relationships/slide" Target="../slides/slide3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3.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3.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3.xml"/><Relationship Id="rId4" Type="http://schemas.openxmlformats.org/officeDocument/2006/relationships/slide" Target="../slides/slide3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07657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第三节　自然地理环境的差异性</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package" Target="../embeddings/Microsoft_Word___6.docx"/><Relationship Id="rId7" Type="http://schemas.openxmlformats.org/officeDocument/2006/relationships/slide" Target="slide9.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image" Target="../media/image13.emf"/></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slide" Target="slide11.xml"/><Relationship Id="rId5" Type="http://schemas.openxmlformats.org/officeDocument/2006/relationships/image" Target="../media/image14.jpeg"/><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1.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18.emf"/><Relationship Id="rId5" Type="http://schemas.openxmlformats.org/officeDocument/2006/relationships/package" Target="../embeddings/Microsoft_Word___7.docx"/><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1.xml"/><Relationship Id="rId4" Type="http://schemas.openxmlformats.org/officeDocument/2006/relationships/slide" Target="slide9.xml"/></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3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image" Target="../media/image29.jpeg"/><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40.xml"/><Relationship Id="rId4" Type="http://schemas.openxmlformats.org/officeDocument/2006/relationships/slide" Target="slide37.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40.xml"/><Relationship Id="rId4" Type="http://schemas.openxmlformats.org/officeDocument/2006/relationships/slide" Target="slide37.xml"/></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image" Target="../media/image30.jpeg"/><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40.xml"/><Relationship Id="rId4" Type="http://schemas.openxmlformats.org/officeDocument/2006/relationships/slide" Target="slide37.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40.xml"/><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image" Target="../media/image31.jpeg"/><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40.xml"/><Relationship Id="rId4" Type="http://schemas.openxmlformats.org/officeDocument/2006/relationships/slide" Target="slide37.xml"/></Relationships>
</file>

<file path=ppt/slides/_rels/slide3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40.xml"/><Relationship Id="rId4" Type="http://schemas.openxmlformats.org/officeDocument/2006/relationships/slide" Target="slide37.xml"/></Relationships>
</file>

<file path=ppt/slides/_rels/slide3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40.xml"/><Relationship Id="rId4" Type="http://schemas.openxmlformats.org/officeDocument/2006/relationships/slide" Target="slide37.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9.xml"/><Relationship Id="rId4" Type="http://schemas.openxmlformats.org/officeDocument/2006/relationships/slide" Target="slide4.xml"/></Relationships>
</file>

<file path=ppt/slides/_rels/slide40.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image" Target="../media/image32.jpeg"/><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40.xml"/><Relationship Id="rId4" Type="http://schemas.openxmlformats.org/officeDocument/2006/relationships/slide" Target="slide37.xml"/></Relationships>
</file>

<file path=ppt/slides/_rels/slide4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40.xml"/><Relationship Id="rId4" Type="http://schemas.openxmlformats.org/officeDocument/2006/relationships/slide" Target="slide37.xml"/></Relationships>
</file>

<file path=ppt/slides/_rels/slide4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40.xml"/><Relationship Id="rId4" Type="http://schemas.openxmlformats.org/officeDocument/2006/relationships/slide" Target="slide37.xml"/></Relationships>
</file>

<file path=ppt/slides/_rels/slide4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40.xml"/><Relationship Id="rId4" Type="http://schemas.openxmlformats.org/officeDocument/2006/relationships/slide" Target="slide37.xml"/></Relationships>
</file>

<file path=ppt/slides/_rels/slide5.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9.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9.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9.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1.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1.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第三节　自然地理环境的差异性</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165739234"/>
              </p:ext>
            </p:extLst>
          </p:nvPr>
        </p:nvGraphicFramePr>
        <p:xfrm>
          <a:off x="508000" y="1313059"/>
          <a:ext cx="8128000" cy="4996261"/>
        </p:xfrm>
        <a:graphic>
          <a:graphicData uri="http://schemas.openxmlformats.org/presentationml/2006/ole">
            <mc:AlternateContent xmlns:mc="http://schemas.openxmlformats.org/markup-compatibility/2006">
              <mc:Choice xmlns:v="urn:schemas-microsoft-com:vml" Requires="v">
                <p:oleObj spid="_x0000_s6163" name="文档" r:id="rId3" imgW="3909330" imgH="2402996" progId="Word.Document.12">
                  <p:embed/>
                </p:oleObj>
              </mc:Choice>
              <mc:Fallback>
                <p:oleObj name="文档" r:id="rId3" imgW="3909330" imgH="2402996" progId="Word.Document.12">
                  <p:embed/>
                  <p:pic>
                    <p:nvPicPr>
                      <p:cNvPr id="0" name=""/>
                      <p:cNvPicPr/>
                      <p:nvPr/>
                    </p:nvPicPr>
                    <p:blipFill>
                      <a:blip r:embed="rId4"/>
                      <a:stretch>
                        <a:fillRect/>
                      </a:stretch>
                    </p:blipFill>
                    <p:spPr>
                      <a:xfrm>
                        <a:off x="508000" y="1313059"/>
                        <a:ext cx="8128000" cy="4996261"/>
                      </a:xfrm>
                      <a:prstGeom prst="rect">
                        <a:avLst/>
                      </a:prstGeom>
                    </p:spPr>
                  </p:pic>
                </p:oleObj>
              </mc:Fallback>
            </mc:AlternateContent>
          </a:graphicData>
        </a:graphic>
      </p:graphicFrame>
      <p:sp>
        <p:nvSpPr>
          <p:cNvPr id="2" name="矩形 1">
            <a:hlinkClick r:id="rId5"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6"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7"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7" name="矩形 6"/>
          <p:cNvSpPr/>
          <p:nvPr/>
        </p:nvSpPr>
        <p:spPr>
          <a:xfrm>
            <a:off x="1518752" y="2442322"/>
            <a:ext cx="55773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66195" y="2627012"/>
            <a:ext cx="80048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17822" y="2112309"/>
            <a:ext cx="1942610" cy="3094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08482" y="2452597"/>
            <a:ext cx="33524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25110" y="2867328"/>
            <a:ext cx="1408445" cy="2663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hlinkClick r:id="rId8" action="ppaction://hlinksldjump"/>
          </p:cNvPr>
          <p:cNvSpPr/>
          <p:nvPr/>
        </p:nvSpPr>
        <p:spPr>
          <a:xfrm>
            <a:off x="2211827" y="90554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四</a:t>
            </a:r>
          </a:p>
        </p:txBody>
      </p:sp>
      <p:sp>
        <p:nvSpPr>
          <p:cNvPr id="20" name="矩形 19"/>
          <p:cNvSpPr/>
          <p:nvPr/>
        </p:nvSpPr>
        <p:spPr>
          <a:xfrm>
            <a:off x="8130783" y="2471627"/>
            <a:ext cx="335241" cy="2819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518752" y="3582596"/>
            <a:ext cx="1397064" cy="3052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518752" y="3965458"/>
            <a:ext cx="557730" cy="2763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327742" y="3780519"/>
            <a:ext cx="557730" cy="2763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999724" y="3780519"/>
            <a:ext cx="1213862" cy="2862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54560" y="5069990"/>
            <a:ext cx="557730" cy="2763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954584" y="4880744"/>
            <a:ext cx="1119310" cy="2763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206560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21"/>
                                        </p:tgtEl>
                                      </p:cBhvr>
                                    </p:animEffect>
                                    <p:set>
                                      <p:cBhvr>
                                        <p:cTn id="33" dur="1" fill="hold">
                                          <p:stCondLst>
                                            <p:cond delay="499"/>
                                          </p:stCondLst>
                                        </p:cTn>
                                        <p:tgtEl>
                                          <p:spTgt spid="21"/>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23"/>
                                        </p:tgtEl>
                                      </p:cBhvr>
                                    </p:animEffect>
                                    <p:set>
                                      <p:cBhvr>
                                        <p:cTn id="41" dur="1" fill="hold">
                                          <p:stCondLst>
                                            <p:cond delay="499"/>
                                          </p:stCondLst>
                                        </p:cTn>
                                        <p:tgtEl>
                                          <p:spTgt spid="23"/>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xit" presetSubtype="4" fill="hold" grpId="0" nodeType="clickEffect">
                                  <p:stCondLst>
                                    <p:cond delay="0"/>
                                  </p:stCondLst>
                                  <p:childTnLst>
                                    <p:animEffect transition="out" filter="wipe(down)">
                                      <p:cBhvr>
                                        <p:cTn id="45" dur="500"/>
                                        <p:tgtEl>
                                          <p:spTgt spid="24"/>
                                        </p:tgtEl>
                                      </p:cBhvr>
                                    </p:animEffect>
                                    <p:set>
                                      <p:cBhvr>
                                        <p:cTn id="46" dur="1" fill="hold">
                                          <p:stCondLst>
                                            <p:cond delay="499"/>
                                          </p:stCondLst>
                                        </p:cTn>
                                        <p:tgtEl>
                                          <p:spTgt spid="24"/>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xit" presetSubtype="4" fill="hold" grpId="0" nodeType="clickEffect">
                                  <p:stCondLst>
                                    <p:cond delay="0"/>
                                  </p:stCondLst>
                                  <p:childTnLst>
                                    <p:animEffect transition="out" filter="wipe(down)">
                                      <p:cBhvr>
                                        <p:cTn id="50" dur="500"/>
                                        <p:tgtEl>
                                          <p:spTgt spid="25"/>
                                        </p:tgtEl>
                                      </p:cBhvr>
                                    </p:animEffect>
                                    <p:set>
                                      <p:cBhvr>
                                        <p:cTn id="51" dur="1" fill="hold">
                                          <p:stCondLst>
                                            <p:cond delay="499"/>
                                          </p:stCondLst>
                                        </p:cTn>
                                        <p:tgtEl>
                                          <p:spTgt spid="25"/>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xit" presetSubtype="4" fill="hold" grpId="0" nodeType="clickEffect">
                                  <p:stCondLst>
                                    <p:cond delay="0"/>
                                  </p:stCondLst>
                                  <p:childTnLst>
                                    <p:animEffect transition="out" filter="wipe(down)">
                                      <p:cBhvr>
                                        <p:cTn id="55" dur="500"/>
                                        <p:tgtEl>
                                          <p:spTgt spid="26"/>
                                        </p:tgtEl>
                                      </p:cBhvr>
                                    </p:animEffect>
                                    <p:set>
                                      <p:cBhvr>
                                        <p:cTn id="56"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20" grpId="0" animBg="1"/>
      <p:bldP spid="21" grpId="0" animBg="1"/>
      <p:bldP spid="22" grpId="0" animBg="1"/>
      <p:bldP spid="23" grpId="0" animBg="1"/>
      <p:bldP spid="24" grpId="0" animBg="1"/>
      <p:bldP spid="25"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4" name="矩形 3">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6" name="矩形 5"/>
          <p:cNvSpPr>
            <a:spLocks noChangeAspect="1"/>
          </p:cNvSpPr>
          <p:nvPr/>
        </p:nvSpPr>
        <p:spPr>
          <a:xfrm>
            <a:off x="508000" y="1556792"/>
            <a:ext cx="8128000" cy="7256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四、自然地理环境的差异性与因地制宜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D63.eps" descr="id:2147492172;FounderCES"/>
          <p:cNvPicPr/>
          <p:nvPr/>
        </p:nvPicPr>
        <p:blipFill>
          <a:blip r:embed="rId5"/>
          <a:stretch>
            <a:fillRect/>
          </a:stretch>
        </p:blipFill>
        <p:spPr>
          <a:xfrm>
            <a:off x="515696" y="2204864"/>
            <a:ext cx="7826518" cy="1944216"/>
          </a:xfrm>
          <a:prstGeom prst="rect">
            <a:avLst/>
          </a:prstGeom>
        </p:spPr>
      </p:pic>
      <p:sp>
        <p:nvSpPr>
          <p:cNvPr id="8" name="矩形 7">
            <a:hlinkClick r:id="rId6" action="ppaction://hlinksldjump"/>
          </p:cNvPr>
          <p:cNvSpPr/>
          <p:nvPr/>
        </p:nvSpPr>
        <p:spPr>
          <a:xfrm>
            <a:off x="2211827" y="90554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p>
        </p:txBody>
      </p:sp>
      <p:sp>
        <p:nvSpPr>
          <p:cNvPr id="9" name="矩形 8"/>
          <p:cNvSpPr/>
          <p:nvPr/>
        </p:nvSpPr>
        <p:spPr>
          <a:xfrm>
            <a:off x="4788024" y="2282433"/>
            <a:ext cx="1296144" cy="315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88024" y="2978026"/>
            <a:ext cx="1296144" cy="315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905006" y="3283452"/>
            <a:ext cx="308580" cy="315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47785" y="3652563"/>
            <a:ext cx="1021297" cy="2985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13939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4" name="矩形 3">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8" name="矩形 7"/>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从因地制宜的角度来思考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在我国西北沙漠地区大面积种树是否合理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不合理。树木的生长需要的水较多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我国西北地区降水较少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树木的成活率低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生长过程中会从地下吸取大量水分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从而导致水位下降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使根系较浅的植物因缺水而死亡。应该根据当地气候、土壤情况栽种比较耐旱的灌木、草类等植物。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24036" y="3212976"/>
            <a:ext cx="8111964" cy="15810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5" action="ppaction://hlinksldjump"/>
          </p:cNvPr>
          <p:cNvSpPr/>
          <p:nvPr/>
        </p:nvSpPr>
        <p:spPr>
          <a:xfrm>
            <a:off x="2211827" y="90554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p>
        </p:txBody>
      </p:sp>
    </p:spTree>
    <p:extLst>
      <p:ext uri="{BB962C8B-B14F-4D97-AF65-F5344CB8AC3E}">
        <p14:creationId xmlns:p14="http://schemas.microsoft.com/office/powerpoint/2010/main" val="11446945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665460"/>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陆地自然环境的水平地域分异规律</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100659"/>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636912"/>
            <a:ext cx="455284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非洲自然带分布示意图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D64.eps" descr="id:2147492201;FounderCES"/>
          <p:cNvPicPr/>
          <p:nvPr/>
        </p:nvPicPr>
        <p:blipFill>
          <a:blip r:embed="rId4"/>
          <a:stretch>
            <a:fillRect/>
          </a:stretch>
        </p:blipFill>
        <p:spPr>
          <a:xfrm>
            <a:off x="3635896" y="3478162"/>
            <a:ext cx="2623107" cy="2664296"/>
          </a:xfrm>
          <a:prstGeom prst="rect">
            <a:avLst/>
          </a:prstGeom>
        </p:spPr>
      </p:pic>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1027735"/>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几种自然景观图。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65.eps" descr="id:2147492208;FounderCES"/>
          <p:cNvPicPr/>
          <p:nvPr/>
        </p:nvPicPr>
        <p:blipFill>
          <a:blip r:embed="rId4"/>
          <a:stretch>
            <a:fillRect/>
          </a:stretch>
        </p:blipFill>
        <p:spPr>
          <a:xfrm>
            <a:off x="2843808" y="2584527"/>
            <a:ext cx="4070722" cy="3504213"/>
          </a:xfrm>
          <a:prstGeom prst="rect">
            <a:avLst/>
          </a:prstGeom>
        </p:spPr>
      </p:pic>
    </p:spTree>
    <p:extLst>
      <p:ext uri="{BB962C8B-B14F-4D97-AF65-F5344CB8AC3E}">
        <p14:creationId xmlns:p14="http://schemas.microsoft.com/office/powerpoint/2010/main" val="184146175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非洲大陆从赤道向南北两侧自然带沿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方向延伸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方向更替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分异规律。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纬度地带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非洲大陆这种自然带差异主要受什么因素影响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形成的基础是什么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71518" y="2531309"/>
            <a:ext cx="4069388"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508000" y="375982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受太阳辐射由赤道向两极递减的影响。这种地域分异规律是以热量为基础的。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材料二中</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自然带的变化体现了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分异规律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这种规律的形成基础是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。该种陆地自然带地域分异规律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自然带沿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方向延伸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方向更替。</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干湿度地带</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水分</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702006" y="5886473"/>
            <a:ext cx="4950114" cy="3644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9552" y="3727305"/>
            <a:ext cx="8280920" cy="8752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375655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484784"/>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76872"/>
            <a:ext cx="4695196"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水平地域分异与水热条件的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66.eps" descr="id:2147492222;FounderCES"/>
          <p:cNvPicPr/>
          <p:nvPr/>
        </p:nvPicPr>
        <p:blipFill>
          <a:blip r:embed="rId4"/>
          <a:stretch>
            <a:fillRect/>
          </a:stretch>
        </p:blipFill>
        <p:spPr>
          <a:xfrm>
            <a:off x="2915816" y="3284984"/>
            <a:ext cx="3809690" cy="2521345"/>
          </a:xfrm>
          <a:prstGeom prst="rect">
            <a:avLst/>
          </a:prstGeom>
        </p:spPr>
      </p:pic>
    </p:spTree>
    <p:extLst>
      <p:ext uri="{BB962C8B-B14F-4D97-AF65-F5344CB8AC3E}">
        <p14:creationId xmlns:p14="http://schemas.microsoft.com/office/powerpoint/2010/main" val="174698255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水平地域分异规律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地理环境在水平方向上的地域分异叫作水平地域分异规律。主要包括纬度地带分异规律和干湿度地带分异规律。二者比较如下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565791975"/>
              </p:ext>
            </p:extLst>
          </p:nvPr>
        </p:nvGraphicFramePr>
        <p:xfrm>
          <a:off x="508000" y="2685047"/>
          <a:ext cx="8128000" cy="3914954"/>
        </p:xfrm>
        <a:graphic>
          <a:graphicData uri="http://schemas.openxmlformats.org/presentationml/2006/ole">
            <mc:AlternateContent xmlns:mc="http://schemas.openxmlformats.org/markup-compatibility/2006">
              <mc:Choice xmlns:v="urn:schemas-microsoft-com:vml" Requires="v">
                <p:oleObj spid="_x0000_s7184" name="文档" r:id="rId5" imgW="3895560" imgH="1876784" progId="Word.Document.12">
                  <p:embed/>
                </p:oleObj>
              </mc:Choice>
              <mc:Fallback>
                <p:oleObj name="文档" r:id="rId5" imgW="3895560" imgH="1876784" progId="Word.Document.12">
                  <p:embed/>
                  <p:pic>
                    <p:nvPicPr>
                      <p:cNvPr id="0" name=""/>
                      <p:cNvPicPr/>
                      <p:nvPr/>
                    </p:nvPicPr>
                    <p:blipFill>
                      <a:blip r:embed="rId6"/>
                      <a:stretch>
                        <a:fillRect/>
                      </a:stretch>
                    </p:blipFill>
                    <p:spPr>
                      <a:xfrm>
                        <a:off x="508000" y="2685047"/>
                        <a:ext cx="8128000" cy="3914954"/>
                      </a:xfrm>
                      <a:prstGeom prst="rect">
                        <a:avLst/>
                      </a:prstGeom>
                    </p:spPr>
                  </p:pic>
                </p:oleObj>
              </mc:Fallback>
            </mc:AlternateContent>
          </a:graphicData>
        </a:graphic>
      </p:graphicFrame>
    </p:spTree>
    <p:extLst>
      <p:ext uri="{BB962C8B-B14F-4D97-AF65-F5344CB8AC3E}">
        <p14:creationId xmlns:p14="http://schemas.microsoft.com/office/powerpoint/2010/main" val="335438976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陆地自然带分布与气候类型分布的关联性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67.eps" descr="id:2147492245;FounderCES"/>
          <p:cNvPicPr/>
          <p:nvPr/>
        </p:nvPicPr>
        <p:blipFill>
          <a:blip r:embed="rId4"/>
          <a:stretch>
            <a:fillRect/>
          </a:stretch>
        </p:blipFill>
        <p:spPr>
          <a:xfrm>
            <a:off x="1187624" y="2088541"/>
            <a:ext cx="6696744" cy="4042123"/>
          </a:xfrm>
          <a:prstGeom prst="rect">
            <a:avLst/>
          </a:prstGeom>
        </p:spPr>
      </p:pic>
    </p:spTree>
    <p:extLst>
      <p:ext uri="{BB962C8B-B14F-4D97-AF65-F5344CB8AC3E}">
        <p14:creationId xmlns:p14="http://schemas.microsoft.com/office/powerpoint/2010/main" val="299189593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3844878" y="1268760"/>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844824"/>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读世界部分地区自然带分布示意图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D68.eps" descr="id:2147492259;FounderCES"/>
          <p:cNvPicPr/>
          <p:nvPr/>
        </p:nvPicPr>
        <p:blipFill>
          <a:blip r:embed="rId4"/>
          <a:stretch>
            <a:fillRect/>
          </a:stretch>
        </p:blipFill>
        <p:spPr>
          <a:xfrm>
            <a:off x="2915816" y="2852936"/>
            <a:ext cx="4063432" cy="3184555"/>
          </a:xfrm>
          <a:prstGeom prst="rect">
            <a:avLst/>
          </a:prstGeom>
        </p:spPr>
      </p:pic>
    </p:spTree>
    <p:extLst>
      <p:ext uri="{BB962C8B-B14F-4D97-AF65-F5344CB8AC3E}">
        <p14:creationId xmlns:p14="http://schemas.microsoft.com/office/powerpoint/2010/main" val="288792208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870420312"/>
              </p:ext>
            </p:extLst>
          </p:nvPr>
        </p:nvGraphicFramePr>
        <p:xfrm>
          <a:off x="539552" y="2204864"/>
          <a:ext cx="8128000" cy="3624999"/>
        </p:xfrm>
        <a:graphic>
          <a:graphicData uri="http://schemas.openxmlformats.org/presentationml/2006/ole">
            <mc:AlternateContent xmlns:mc="http://schemas.openxmlformats.org/markup-compatibility/2006">
              <mc:Choice xmlns:v="urn:schemas-microsoft-com:vml" Requires="v">
                <p:oleObj spid="_x0000_s1042" name="文档" r:id="rId3" imgW="3998108" imgH="1782515" progId="Word.Document.12">
                  <p:embed/>
                </p:oleObj>
              </mc:Choice>
              <mc:Fallback>
                <p:oleObj name="文档" r:id="rId3" imgW="3998108" imgH="1782515" progId="Word.Document.12">
                  <p:embed/>
                  <p:pic>
                    <p:nvPicPr>
                      <p:cNvPr id="0" name=""/>
                      <p:cNvPicPr/>
                      <p:nvPr/>
                    </p:nvPicPr>
                    <p:blipFill>
                      <a:blip r:embed="rId4"/>
                      <a:stretch>
                        <a:fillRect/>
                      </a:stretch>
                    </p:blipFill>
                    <p:spPr>
                      <a:xfrm>
                        <a:off x="539552" y="2204864"/>
                        <a:ext cx="8128000" cy="3624999"/>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4475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填写自然带名称。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;I</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024256"/>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图中表示同一种陆地自然带的两个字母是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其中位于大陆东岸的对应的气候类型是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位于大陆西岸的对应的气候类型是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296527"/>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的自然带更替现象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体现了陆地自然带的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分异规律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这种地域分异规律是以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为基础的。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F→G→H</a:t>
            </a:r>
            <a:r>
              <a:rPr lang="zh-CN" altLang="zh-CN" sz="2200" dirty="0">
                <a:solidFill>
                  <a:srgbClr val="000000"/>
                </a:solidFill>
                <a:latin typeface="Times New Roman" panose="02020603050405020304" pitchFamily="18" charset="0"/>
                <a:cs typeface="Times New Roman" panose="02020603050405020304" pitchFamily="18" charset="0"/>
              </a:rPr>
              <a:t>的自然带更替现象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体现了陆地自然带的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分异规律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这种地域分异规律是以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为基础的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这种变化在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地区表现较为明显。</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9088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33153"/>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结合世界气候类型的分布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依据图示纬度和海陆位置可确定各自然带名称。温带季风气候和温带海洋性气候区的自然带均为温带落叶阔叶林带。第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可根据自然带更替的方向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南北或东西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热带雨林带　热带稀树草原带　热带荒漠带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亚热带常绿硬叶林带　温带落叶阔叶林带　温带落叶阔叶林带　温带荒漠带　亚热带常绿阔叶林带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(2)E</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　温带季风气候　温带海洋性气候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纬度地带　热量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干湿度地带　水分　中纬度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5536" y="3573016"/>
            <a:ext cx="7992888" cy="23762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812808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3431067" cy="498598"/>
          </a:xfrm>
          <a:prstGeom prst="rect">
            <a:avLst/>
          </a:prstGeom>
        </p:spPr>
        <p:txBody>
          <a:bodyPr wrap="none">
            <a:spAutoFit/>
          </a:bodyPr>
          <a:lstStyle/>
          <a:p>
            <a:pPr indent="40830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垂直分异规律</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100659"/>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69.eps" descr="id:2147492280;FounderCES"/>
          <p:cNvPicPr/>
          <p:nvPr/>
        </p:nvPicPr>
        <p:blipFill>
          <a:blip r:embed="rId4"/>
          <a:stretch>
            <a:fillRect/>
          </a:stretch>
        </p:blipFill>
        <p:spPr>
          <a:xfrm>
            <a:off x="1559469" y="2566476"/>
            <a:ext cx="5748835" cy="3670835"/>
          </a:xfrm>
          <a:prstGeom prst="rect">
            <a:avLst/>
          </a:prstGeom>
        </p:spPr>
      </p:pic>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影响雅鲁藏布江大峡谷垂直自然带形成的因素是什么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高大的山脉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随着海拔的变化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从山麓到山顶水热条件差异大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形成了垂直气候带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自然景观也出现了垂直分异规律。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为什么珠穆朗玛峰南坡出现的自然带谱比北坡复杂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南坡纬度低、海拔低、相对高度大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自然带谱比北坡复杂。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51521" y="2557221"/>
            <a:ext cx="8280920" cy="6941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90201" y="3683437"/>
            <a:ext cx="774224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4149080"/>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为什么南迦巴瓦峰南坡雪线比北坡低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因为南坡处在来自印度洋的西南季风的迎风坡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降水量大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因而积雪量大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雪线较北坡低。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3528" y="4621560"/>
            <a:ext cx="8424936" cy="7997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712199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921027"/>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419625"/>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山麓自然带的确定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山地垂直自然带是在水平自然带的基础上发展起来的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山麓自然带与该山所在自然带一致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可以根据山麓的自然带确定纬度带和气候带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反之亦成立。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山体自然带谱的数目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垂直带谱的复杂程度与山体所在纬度、山体的相对高度、山体海拔相关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具体如下图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70.eps" descr="id:2147492294;FounderCES"/>
          <p:cNvPicPr/>
          <p:nvPr/>
        </p:nvPicPr>
        <p:blipFill>
          <a:blip r:embed="rId4"/>
          <a:stretch>
            <a:fillRect/>
          </a:stretch>
        </p:blipFill>
        <p:spPr>
          <a:xfrm>
            <a:off x="2614480" y="4314388"/>
            <a:ext cx="3915040" cy="1820843"/>
          </a:xfrm>
          <a:prstGeom prst="rect">
            <a:avLst/>
          </a:prstGeom>
        </p:spPr>
      </p:pic>
    </p:spTree>
    <p:extLst>
      <p:ext uri="{BB962C8B-B14F-4D97-AF65-F5344CB8AC3E}">
        <p14:creationId xmlns:p14="http://schemas.microsoft.com/office/powerpoint/2010/main" val="18399943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6832"/>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山体自然带的类型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从山麓到山顶的自然带分异类似于纬度地带分异。如下图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71.eps" descr="id:2147492301;FounderCES"/>
          <p:cNvPicPr/>
          <p:nvPr/>
        </p:nvPicPr>
        <p:blipFill>
          <a:blip r:embed="rId4"/>
          <a:stretch>
            <a:fillRect/>
          </a:stretch>
        </p:blipFill>
        <p:spPr>
          <a:xfrm>
            <a:off x="1763688" y="2924944"/>
            <a:ext cx="5490470" cy="2880320"/>
          </a:xfrm>
          <a:prstGeom prst="rect">
            <a:avLst/>
          </a:prstGeom>
        </p:spPr>
      </p:pic>
    </p:spTree>
    <p:extLst>
      <p:ext uri="{BB962C8B-B14F-4D97-AF65-F5344CB8AC3E}">
        <p14:creationId xmlns:p14="http://schemas.microsoft.com/office/powerpoint/2010/main" val="190109987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随纬度和坡向的变化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同一自然带在不同地区分布的高度不同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纬度越高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同一自然带分布的海拔越低。具体如下图所示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72.eps" descr="id:2147492308;FounderCES"/>
          <p:cNvPicPr/>
          <p:nvPr/>
        </p:nvPicPr>
        <p:blipFill>
          <a:blip r:embed="rId4"/>
          <a:stretch>
            <a:fillRect/>
          </a:stretch>
        </p:blipFill>
        <p:spPr>
          <a:xfrm>
            <a:off x="1614699" y="2924944"/>
            <a:ext cx="5502329" cy="1754867"/>
          </a:xfrm>
          <a:prstGeom prst="rect">
            <a:avLst/>
          </a:prstGeom>
        </p:spPr>
      </p:pic>
    </p:spTree>
    <p:extLst>
      <p:ext uri="{BB962C8B-B14F-4D97-AF65-F5344CB8AC3E}">
        <p14:creationId xmlns:p14="http://schemas.microsoft.com/office/powerpoint/2010/main" val="393044313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同一自然带不同坡向的分布高度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阳坡高于阴坡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这与阳坡热量条件高于同一高度的阴坡有关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迎风坡高于背风坡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这与迎风坡降水量高于同一高度的背风坡有关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具体如下图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以北半球中纬度地区为例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73.eps" descr="id:2147492315;FounderCES"/>
          <p:cNvPicPr/>
          <p:nvPr/>
        </p:nvPicPr>
        <p:blipFill>
          <a:blip r:embed="rId4"/>
          <a:stretch>
            <a:fillRect/>
          </a:stretch>
        </p:blipFill>
        <p:spPr>
          <a:xfrm>
            <a:off x="1853675" y="3356992"/>
            <a:ext cx="5436650" cy="1704385"/>
          </a:xfrm>
          <a:prstGeom prst="rect">
            <a:avLst/>
          </a:prstGeom>
        </p:spPr>
      </p:pic>
    </p:spTree>
    <p:extLst>
      <p:ext uri="{BB962C8B-B14F-4D97-AF65-F5344CB8AC3E}">
        <p14:creationId xmlns:p14="http://schemas.microsoft.com/office/powerpoint/2010/main" val="82681139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雪线的分布高度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雪线是高山冰雪带的下界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其分布高度和山坡的坡向、降水量、山体所在纬度都有关。具体分析如下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74.eps" descr="id:2147492322;FounderCES"/>
          <p:cNvPicPr/>
          <p:nvPr/>
        </p:nvPicPr>
        <p:blipFill>
          <a:blip r:embed="rId4"/>
          <a:stretch>
            <a:fillRect/>
          </a:stretch>
        </p:blipFill>
        <p:spPr>
          <a:xfrm>
            <a:off x="2483768" y="2924944"/>
            <a:ext cx="3681752" cy="2691165"/>
          </a:xfrm>
          <a:prstGeom prst="rect">
            <a:avLst/>
          </a:prstGeom>
        </p:spPr>
      </p:pic>
    </p:spTree>
    <p:extLst>
      <p:ext uri="{BB962C8B-B14F-4D97-AF65-F5344CB8AC3E}">
        <p14:creationId xmlns:p14="http://schemas.microsoft.com/office/powerpoint/2010/main" val="22322757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208235"/>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712291"/>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下图为某山地的垂直带谱示意图。读图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a:t>
            </a:r>
            <a:r>
              <a:rPr lang="zh-CN" altLang="zh-CN" sz="2200">
                <a:solidFill>
                  <a:srgbClr val="000000"/>
                </a:solidFill>
                <a:latin typeface="Times New Roman" panose="02020603050405020304" pitchFamily="18" charset="0"/>
                <a:cs typeface="Times New Roman" panose="02020603050405020304" pitchFamily="18" charset="0"/>
              </a:rPr>
              <a:t>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D75.eps" descr="id:2147492336;FounderCES"/>
          <p:cNvPicPr/>
          <p:nvPr/>
        </p:nvPicPr>
        <p:blipFill>
          <a:blip r:embed="rId4"/>
          <a:stretch>
            <a:fillRect/>
          </a:stretch>
        </p:blipFill>
        <p:spPr>
          <a:xfrm>
            <a:off x="2051720" y="2216347"/>
            <a:ext cx="5760640" cy="3781806"/>
          </a:xfrm>
          <a:prstGeom prst="rect">
            <a:avLst/>
          </a:prstGeom>
        </p:spPr>
      </p:pic>
    </p:spTree>
    <p:extLst>
      <p:ext uri="{BB962C8B-B14F-4D97-AF65-F5344CB8AC3E}">
        <p14:creationId xmlns:p14="http://schemas.microsoft.com/office/powerpoint/2010/main" val="230485220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0425"/>
            <a:ext cx="8128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一、地球表层差异性的表现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大尺度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主要有森林、草原、荒漠等景观。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小尺度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某一自然带内部仍存在景观的差异</a:t>
            </a:r>
            <a:endParaRPr lang="zh-CN" altLang="en-US" sz="2200" dirty="0"/>
          </a:p>
        </p:txBody>
      </p:sp>
      <p:sp>
        <p:nvSpPr>
          <p:cNvPr id="6" name="矩形 5">
            <a:hlinkClick r:id="rId5" action="ppaction://hlinksldjump"/>
          </p:cNvPr>
          <p:cNvSpPr/>
          <p:nvPr/>
        </p:nvSpPr>
        <p:spPr>
          <a:xfrm>
            <a:off x="2211827" y="90554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四</a:t>
            </a: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图中所示山地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各自然带的界线随季节变化而移动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北坡热量条件差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林带上界比南坡低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南坡冰雪带下界因降水量大而较低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南北坡山麓水平距离造成基带差异大</a:t>
            </a: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该山地位于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喜马拉雅山脉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天山山脉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祁连山脉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昆仑山脉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5644121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355097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获取和解读信息</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76.eps" descr="id:2147492343;FounderCES"/>
          <p:cNvPicPr/>
          <p:nvPr/>
        </p:nvPicPr>
        <p:blipFill>
          <a:blip r:embed="rId4"/>
          <a:stretch>
            <a:fillRect/>
          </a:stretch>
        </p:blipFill>
        <p:spPr>
          <a:xfrm>
            <a:off x="1979712" y="1844824"/>
            <a:ext cx="5535841" cy="4424374"/>
          </a:xfrm>
          <a:prstGeom prst="rect">
            <a:avLst/>
          </a:prstGeom>
        </p:spPr>
      </p:pic>
    </p:spTree>
    <p:extLst>
      <p:ext uri="{BB962C8B-B14F-4D97-AF65-F5344CB8AC3E}">
        <p14:creationId xmlns:p14="http://schemas.microsoft.com/office/powerpoint/2010/main" val="131899179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调动和运用知识解题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从图中的海拔不难看出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此处为喜马拉雅山脉的南、北两坡。北坡因位于青藏高原上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相对高度较小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自然带较少。自然带是气候的反映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故不会随季节的变化而变化。影响雪线的因素主要是气温和降水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一般情况下气温和雪线高度呈正相关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降水和雪线高度呈负相关。喜马拉雅山脉南坡是向阳坡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雪线应该较高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但由于南坡处在西南季风的迎风坡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降水的影响大于气温的影响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故雪线南坡较低。南、北坡的基带差异主要是其相对高度的差异造成的。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90201" y="5013176"/>
            <a:ext cx="226963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526741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1" name="矩形 10">
            <a:hlinkClick r:id="rId2" action="ppaction://hlinksldjump"/>
          </p:cNvPr>
          <p:cNvSpPr/>
          <p:nvPr/>
        </p:nvSpPr>
        <p:spPr>
          <a:xfrm>
            <a:off x="5798494" y="869763"/>
            <a:ext cx="42301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3" action="ppaction://hlinksldjump"/>
          </p:cNvPr>
          <p:cNvSpPr/>
          <p:nvPr/>
        </p:nvSpPr>
        <p:spPr>
          <a:xfrm>
            <a:off x="6516216" y="882949"/>
            <a:ext cx="53168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363984" y="1085156"/>
            <a:ext cx="273504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0" name="D77.eps" descr="id:2147492357;FounderCES"/>
          <p:cNvPicPr/>
          <p:nvPr/>
        </p:nvPicPr>
        <p:blipFill>
          <a:blip r:embed="rId7"/>
          <a:stretch>
            <a:fillRect/>
          </a:stretch>
        </p:blipFill>
        <p:spPr>
          <a:xfrm>
            <a:off x="5260085" y="2527855"/>
            <a:ext cx="3560387" cy="2279419"/>
          </a:xfrm>
          <a:prstGeom prst="rect">
            <a:avLst/>
          </a:prstGeom>
        </p:spPr>
      </p:pic>
      <p:sp>
        <p:nvSpPr>
          <p:cNvPr id="12" name="矩形 11"/>
          <p:cNvSpPr>
            <a:spLocks noChangeAspect="1"/>
          </p:cNvSpPr>
          <p:nvPr/>
        </p:nvSpPr>
        <p:spPr>
          <a:xfrm>
            <a:off x="363984" y="148478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五原春色归来迟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二月垂杨未挂丝。即今河畔冰开日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诗歌中描述的现象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反映了纬度地带分异规律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是由两地的水分差异造成的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是由流经两地的河流流量不同造成的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是一种地方性分异规律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363984" y="3933056"/>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羌笛何须怨杨柳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春风不度</a:t>
            </a:r>
            <a:r>
              <a:rPr lang="zh-CN" altLang="zh-CN" sz="2200">
                <a:solidFill>
                  <a:srgbClr val="000000"/>
                </a:solidFill>
                <a:latin typeface="Times New Roman" panose="02020603050405020304" pitchFamily="18" charset="0"/>
                <a:cs typeface="Times New Roman" panose="02020603050405020304" pitchFamily="18" charset="0"/>
              </a:rPr>
              <a:t>玉门关</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这</a:t>
            </a:r>
            <a:r>
              <a:rPr lang="zh-CN" altLang="zh-CN" sz="2200" dirty="0">
                <a:solidFill>
                  <a:srgbClr val="000000"/>
                </a:solidFill>
                <a:latin typeface="Times New Roman" panose="02020603050405020304" pitchFamily="18" charset="0"/>
                <a:cs typeface="Times New Roman" panose="02020603050405020304" pitchFamily="18" charset="0"/>
              </a:rPr>
              <a:t>句诗从地理角度理解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说明了冬季风到达不了玉门关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反映了干湿度地带分异规律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反映了玉门关的热量条件不适合杨柳种植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反映了玉门关以西绝无杨柳生长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1" name="矩形 10">
            <a:hlinkClick r:id="rId2" action="ppaction://hlinksldjump"/>
          </p:cNvPr>
          <p:cNvSpPr/>
          <p:nvPr/>
        </p:nvSpPr>
        <p:spPr>
          <a:xfrm>
            <a:off x="5798494" y="869763"/>
            <a:ext cx="42301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3" action="ppaction://hlinksldjump"/>
          </p:cNvPr>
          <p:cNvSpPr/>
          <p:nvPr/>
        </p:nvSpPr>
        <p:spPr>
          <a:xfrm>
            <a:off x="6410230" y="882949"/>
            <a:ext cx="63767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由图中城市位置可知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五原的纬度高于长安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所以五原的春天来得较长安迟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当五原河畔冰开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气温回升时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长安春天已近尾声。这说明两地热量的差异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反映了纬度地带分异规律。第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羌笛何须怨杨柳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春风不度玉门关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这句诗从地理角度理解是说夏季风带来的水汽难以到达玉门关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这反映的是干湿度地带分异规律。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p:nvPr/>
        </p:nvSpPr>
        <p:spPr>
          <a:xfrm>
            <a:off x="611560" y="4581128"/>
            <a:ext cx="273630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787823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
          <p:cNvSpPr>
            <a:spLocks noChangeAspect="1" noChangeArrowheads="1"/>
          </p:cNvSpPr>
          <p:nvPr/>
        </p:nvSpPr>
        <p:spPr bwMode="auto">
          <a:xfrm>
            <a:off x="508000" y="2095840"/>
            <a:ext cx="7616188" cy="374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1pPr>
            <a:lvl2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2pPr>
            <a:lvl3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3pPr>
            <a:lvl4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4pPr>
            <a:lvl5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1"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3</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甲植被类型最可能是</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en-US" sz="2200" b="0" i="0" u="none" strike="noStrike" cap="none" normalizeH="0" baseline="0" smtClean="0">
              <a:ln>
                <a:noFill/>
              </a:ln>
              <a:solidFill>
                <a:schemeClr val="tx1"/>
              </a:solidFill>
              <a:effectLst/>
            </a:endParaRPr>
          </a:p>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针阔混交林</a:t>
            </a:r>
            <a:endParaRPr kumimoji="0" lang="zh-CN" altLang="en-US" sz="2200" b="0" i="0" u="none" strike="noStrike" cap="none" normalizeH="0" baseline="0" smtClean="0">
              <a:ln>
                <a:noFill/>
              </a:ln>
              <a:solidFill>
                <a:schemeClr val="tx1"/>
              </a:solidFill>
              <a:effectLst/>
            </a:endParaRPr>
          </a:p>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B.</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常绿阔叶林</a:t>
            </a:r>
            <a:endParaRPr kumimoji="0" lang="zh-CN" altLang="en-US" sz="2200" b="0" i="0" u="none" strike="noStrike" cap="none" normalizeH="0" baseline="0" smtClean="0">
              <a:ln>
                <a:noFill/>
              </a:ln>
              <a:solidFill>
                <a:schemeClr val="tx1"/>
              </a:solidFill>
              <a:effectLst/>
            </a:endParaRPr>
          </a:p>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C.</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热带雨林</a:t>
            </a:r>
            <a:endParaRPr kumimoji="0" lang="zh-CN" altLang="en-US" sz="2200" b="0" i="0" u="none" strike="noStrike" cap="none" normalizeH="0" baseline="0" smtClean="0">
              <a:ln>
                <a:noFill/>
              </a:ln>
              <a:solidFill>
                <a:schemeClr val="tx1"/>
              </a:solidFill>
              <a:effectLst/>
            </a:endParaRPr>
          </a:p>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D.</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荒漠</a:t>
            </a:r>
            <a:endParaRPr kumimoji="0" lang="zh-CN" altLang="en-US" sz="2200" b="0" i="0" u="none" strike="noStrike" cap="none" normalizeH="0" baseline="0" smtClean="0">
              <a:ln>
                <a:noFill/>
              </a:ln>
              <a:solidFill>
                <a:schemeClr val="tx1"/>
              </a:solidFill>
              <a:effectLst/>
            </a:endParaRPr>
          </a:p>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1"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4</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影响该山地东西两坡</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植被</a:t>
            </a:r>
            <a:endParaRPr kumimoji="0" lang="en-US" altLang="zh-CN"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类型</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差异的主导因素是</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en-US" altLang="zh-CN" sz="2200" b="0" i="0" u="none" strike="noStrike" cap="none" normalizeH="0" baseline="0" smtClean="0">
              <a:ln>
                <a:noFill/>
              </a:ln>
              <a:solidFill>
                <a:schemeClr val="tx1"/>
              </a:solidFill>
              <a:effectLst/>
            </a:endParaRPr>
          </a:p>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水分</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B.</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热量</a:t>
            </a:r>
            <a:endParaRPr kumimoji="0" lang="zh-CN" altLang="en-US" sz="2200" b="0" i="0" u="none" strike="noStrike" cap="none" normalizeH="0" baseline="0" smtClean="0">
              <a:ln>
                <a:noFill/>
              </a:ln>
              <a:solidFill>
                <a:schemeClr val="tx1"/>
              </a:solidFill>
              <a:effectLst/>
            </a:endParaRPr>
          </a:p>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C.</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海拔</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D.</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土壤</a:t>
            </a:r>
            <a:endParaRPr kumimoji="0" lang="zh-CN" altLang="en-US" sz="2200" b="0" i="0" u="none" strike="noStrike" cap="none" normalizeH="0" baseline="0" smtClean="0">
              <a:ln>
                <a:noFill/>
              </a:ln>
              <a:solidFill>
                <a:schemeClr val="tx1"/>
              </a:solidFill>
              <a:effectLst/>
            </a:endParaRPr>
          </a:p>
        </p:txBody>
      </p:sp>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44208" y="882949"/>
            <a:ext cx="53168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a:spLocks noChangeAspect="1"/>
          </p:cNvSpPr>
          <p:nvPr/>
        </p:nvSpPr>
        <p:spPr>
          <a:xfrm>
            <a:off x="508000" y="1700808"/>
            <a:ext cx="8128000" cy="466090"/>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读四川省某山地垂直自然带分布示意图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en-US" sz="2200" dirty="0"/>
          </a:p>
        </p:txBody>
      </p:sp>
      <p:pic>
        <p:nvPicPr>
          <p:cNvPr id="17" name="D78.eps" descr="id:2147492364;FounderCES"/>
          <p:cNvPicPr/>
          <p:nvPr/>
        </p:nvPicPr>
        <p:blipFill>
          <a:blip r:embed="rId7"/>
          <a:stretch>
            <a:fillRect/>
          </a:stretch>
        </p:blipFill>
        <p:spPr>
          <a:xfrm>
            <a:off x="4211960" y="2420888"/>
            <a:ext cx="4773117" cy="2704030"/>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44208" y="882949"/>
            <a:ext cx="531685"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甲位于山脉东坡夏季风的迎风坡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由其往更高海拔的山地自然带为落叶阔叶林带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故甲应为常绿阔叶林。第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与甲同海拔的山脉西坡因位于夏季风的背风坡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水分条件不足以满足森林植被的生长需要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发育了荒漠草原、山地草原等植被。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p:nvPr/>
        </p:nvSpPr>
        <p:spPr>
          <a:xfrm>
            <a:off x="508000" y="4344348"/>
            <a:ext cx="2695848" cy="3688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5569543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44208" y="882949"/>
            <a:ext cx="60369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11953" y="884374"/>
            <a:ext cx="384383"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a:spLocks noChangeAspect="1"/>
          </p:cNvSpPr>
          <p:nvPr/>
        </p:nvSpPr>
        <p:spPr>
          <a:xfrm>
            <a:off x="508000"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自然地理环境各组成要素之间相互作用、相互影响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共同构成了人类赖以生存的地理环境。读某区域图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7" name="D79.eps" descr="id:2147492371;FounderCES"/>
          <p:cNvPicPr/>
          <p:nvPr/>
        </p:nvPicPr>
        <p:blipFill>
          <a:blip r:embed="rId7"/>
          <a:stretch>
            <a:fillRect/>
          </a:stretch>
        </p:blipFill>
        <p:spPr>
          <a:xfrm>
            <a:off x="1277948" y="2278782"/>
            <a:ext cx="6318388" cy="3382466"/>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16216" y="882949"/>
            <a:ext cx="53168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11953" y="884374"/>
            <a:ext cx="384383"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72816"/>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两地年降水量的差异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与地形阻挡有关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与洋流的性质有关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与副热带高压的影响有关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与信风影响的程度有关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508000" y="3768337"/>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地自然带的分布属于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纬度地带分异规律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干湿度地带分异规律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垂直分异规律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地方性分异规律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5923556"/>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11953" y="884374"/>
            <a:ext cx="384383"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读图可知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地位于盛行西风安第斯山脉的迎风坡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降水多</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地位于盛行西风安第斯山脉的背风坡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降水少。第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地自然带的分布是由于地形起伏导致的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属于地方性分异规律。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矩形 17"/>
          <p:cNvSpPr/>
          <p:nvPr/>
        </p:nvSpPr>
        <p:spPr>
          <a:xfrm>
            <a:off x="508000" y="4005065"/>
            <a:ext cx="2407816" cy="3902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851045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二、地域分异的基本规律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纬度地带分异规律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8245211"/>
              </p:ext>
            </p:extLst>
          </p:nvPr>
        </p:nvGraphicFramePr>
        <p:xfrm>
          <a:off x="508000" y="2708920"/>
          <a:ext cx="8128000" cy="3260312"/>
        </p:xfrm>
        <a:graphic>
          <a:graphicData uri="http://schemas.openxmlformats.org/presentationml/2006/ole">
            <mc:AlternateContent xmlns:mc="http://schemas.openxmlformats.org/markup-compatibility/2006">
              <mc:Choice xmlns:v="urn:schemas-microsoft-com:vml" Requires="v">
                <p:oleObj spid="_x0000_s2067" name="文档" r:id="rId6" imgW="3914190" imgH="1571355" progId="Word.Document.12">
                  <p:embed/>
                </p:oleObj>
              </mc:Choice>
              <mc:Fallback>
                <p:oleObj name="文档" r:id="rId6" imgW="3914190" imgH="1571355" progId="Word.Document.12">
                  <p:embed/>
                  <p:pic>
                    <p:nvPicPr>
                      <p:cNvPr id="0" name=""/>
                      <p:cNvPicPr/>
                      <p:nvPr/>
                    </p:nvPicPr>
                    <p:blipFill>
                      <a:blip r:embed="rId7"/>
                      <a:stretch>
                        <a:fillRect/>
                      </a:stretch>
                    </p:blipFill>
                    <p:spPr>
                      <a:xfrm>
                        <a:off x="508000" y="2708920"/>
                        <a:ext cx="8128000" cy="3260312"/>
                      </a:xfrm>
                      <a:prstGeom prst="rect">
                        <a:avLst/>
                      </a:prstGeom>
                    </p:spPr>
                  </p:pic>
                </p:oleObj>
              </mc:Fallback>
            </mc:AlternateContent>
          </a:graphicData>
        </a:graphic>
      </p:graphicFrame>
      <p:sp>
        <p:nvSpPr>
          <p:cNvPr id="10" name="矩形 9"/>
          <p:cNvSpPr/>
          <p:nvPr/>
        </p:nvSpPr>
        <p:spPr>
          <a:xfrm>
            <a:off x="2374488" y="3544081"/>
            <a:ext cx="54132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66736" y="3541224"/>
            <a:ext cx="54132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91040" y="3558916"/>
            <a:ext cx="113099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13594" y="4252662"/>
            <a:ext cx="19093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8" action="ppaction://hlinksldjump"/>
          </p:cNvPr>
          <p:cNvSpPr/>
          <p:nvPr/>
        </p:nvSpPr>
        <p:spPr>
          <a:xfrm>
            <a:off x="2211827" y="90554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四</a:t>
            </a:r>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27480" y="882949"/>
            <a:ext cx="62042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40352"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a:spLocks noChangeAspect="1"/>
          </p:cNvSpPr>
          <p:nvPr/>
        </p:nvSpPr>
        <p:spPr>
          <a:xfrm>
            <a:off x="508000" y="1412776"/>
            <a:ext cx="8128000" cy="466090"/>
          </a:xfrm>
          <a:prstGeom prst="rect">
            <a:avLst/>
          </a:prstGeom>
        </p:spPr>
        <p:txBody>
          <a:bodyPr>
            <a:spAutoFit/>
          </a:bodyPr>
          <a:lstStyle/>
          <a:p>
            <a:pPr>
              <a:lnSpc>
                <a:spcPct val="120000"/>
              </a:lnSpc>
            </a:pPr>
            <a:r>
              <a:rPr lang="en-US" altLang="zh-CN" sz="2200" b="1" dirty="0">
                <a:solidFill>
                  <a:srgbClr val="000000"/>
                </a:solidFill>
                <a:latin typeface="Times New Roman" panose="02020603050405020304" pitchFamily="18" charset="0"/>
              </a:rPr>
              <a:t>7</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读理想大陆自然带分布示意图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en-US" sz="2200" dirty="0"/>
          </a:p>
        </p:txBody>
      </p:sp>
      <p:pic>
        <p:nvPicPr>
          <p:cNvPr id="17" name="D80.eps" descr="id:2147492378;FounderCES"/>
          <p:cNvPicPr/>
          <p:nvPr/>
        </p:nvPicPr>
        <p:blipFill>
          <a:blip r:embed="rId7"/>
          <a:stretch>
            <a:fillRect/>
          </a:stretch>
        </p:blipFill>
        <p:spPr>
          <a:xfrm>
            <a:off x="2945542" y="1878866"/>
            <a:ext cx="2848648" cy="2869915"/>
          </a:xfrm>
          <a:prstGeom prst="rect">
            <a:avLst/>
          </a:prstGeom>
        </p:spPr>
      </p:pic>
      <p:sp>
        <p:nvSpPr>
          <p:cNvPr id="18" name="矩形 17"/>
          <p:cNvSpPr>
            <a:spLocks noChangeAspect="1"/>
          </p:cNvSpPr>
          <p:nvPr/>
        </p:nvSpPr>
        <p:spPr>
          <a:xfrm>
            <a:off x="508000" y="499692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自然带</a:t>
            </a:r>
            <a:r>
              <a:rPr lang="en-US" altLang="zh-CN" sz="2200"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反映了自然带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分异规律</a:t>
            </a:r>
            <a:r>
              <a:rPr lang="en-US" altLang="zh-CN" sz="2200" dirty="0">
                <a:solidFill>
                  <a:srgbClr val="000000"/>
                </a:solidFill>
                <a:latin typeface="Times New Roman" panose="02020603050405020304" pitchFamily="18" charset="0"/>
                <a:cs typeface="Times New Roman" panose="02020603050405020304" pitchFamily="18" charset="0"/>
              </a:rPr>
              <a:t>,F→G→I</a:t>
            </a:r>
            <a:r>
              <a:rPr lang="zh-CN" altLang="zh-CN" sz="2200" dirty="0">
                <a:solidFill>
                  <a:srgbClr val="000000"/>
                </a:solidFill>
                <a:latin typeface="Times New Roman" panose="02020603050405020304" pitchFamily="18" charset="0"/>
                <a:cs typeface="Times New Roman" panose="02020603050405020304" pitchFamily="18" charset="0"/>
              </a:rPr>
              <a:t>反映了自然带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分异规律。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27480" y="882949"/>
            <a:ext cx="62042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40352"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1412776"/>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自然带</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的分布规律是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自然带</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的分布规律是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属于同一气候类型的两个自然带字母代号是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自然带</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在大陆东岸向高纬延伸的原因是</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527037" y="3512339"/>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自然带</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在南半球缺失的原因是</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其在大陆东岸向低纬延伸</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在大陆西岸向高纬延伸</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原因是</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3873435"/>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570066" y="882949"/>
            <a:ext cx="47783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40352"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根据纬度位置、海陆位置等信息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为热带雨林带</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为热带草原带</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为热带荒漠带</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为地中海气候下形成的亚热带常绿硬叶林带</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为亚热带季风气候下形成的亚热带常绿阔叶林带。</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为温带落叶阔叶林带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主要分布在中纬度大陆西岸的温带海洋性气候区和大陆东岸的温带季风气候区。</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I</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是同在温带大陆性气候区形成的温带草原带和温带荒漠带。</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为亚寒带针叶林带。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7972329"/>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273379"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3012" cy="294867"/>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27480" y="882949"/>
            <a:ext cx="62042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740352"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纬度地带　干湿度地带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南北纬</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的大陆西岸　南北纬</a:t>
            </a:r>
            <a:r>
              <a:rPr lang="en-US" altLang="zh-CN" sz="2200" dirty="0">
                <a:solidFill>
                  <a:srgbClr val="000000"/>
                </a:solidFill>
                <a:latin typeface="Times New Roman" panose="02020603050405020304" pitchFamily="18" charset="0"/>
                <a:cs typeface="Times New Roman" panose="02020603050405020304" pitchFamily="18" charset="0"/>
              </a:rPr>
              <a:t>25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的大陆东岸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(3)G</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I</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东侧沿岸有暖流经过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且处在信风带的迎风海岸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南半球</a:t>
            </a:r>
            <a:r>
              <a:rPr lang="en-US" altLang="zh-CN" sz="2200" dirty="0">
                <a:solidFill>
                  <a:srgbClr val="000000"/>
                </a:solidFill>
                <a:latin typeface="Times New Roman" panose="02020603050405020304" pitchFamily="18" charset="0"/>
                <a:cs typeface="Times New Roman" panose="02020603050405020304" pitchFamily="18" charset="0"/>
              </a:rPr>
              <a:t>50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的纬度带是海洋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没有陆地　在大陆东岸受寒流影响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在大陆西岸受暖流影响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2676459"/>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44824"/>
            <a:ext cx="301396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干湿度地带分异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规律</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22454957"/>
              </p:ext>
            </p:extLst>
          </p:nvPr>
        </p:nvGraphicFramePr>
        <p:xfrm>
          <a:off x="503238" y="2420888"/>
          <a:ext cx="8115300" cy="2824163"/>
        </p:xfrm>
        <a:graphic>
          <a:graphicData uri="http://schemas.openxmlformats.org/presentationml/2006/ole">
            <mc:AlternateContent xmlns:mc="http://schemas.openxmlformats.org/markup-compatibility/2006">
              <mc:Choice xmlns:v="urn:schemas-microsoft-com:vml" Requires="v">
                <p:oleObj spid="_x0000_s3091" name="文档" r:id="rId6" imgW="3914190" imgH="1363782" progId="Word.Document.12">
                  <p:embed/>
                </p:oleObj>
              </mc:Choice>
              <mc:Fallback>
                <p:oleObj name="文档" r:id="rId6" imgW="3914190" imgH="1363782" progId="Word.Document.12">
                  <p:embed/>
                  <p:pic>
                    <p:nvPicPr>
                      <p:cNvPr id="0" name=""/>
                      <p:cNvPicPr/>
                      <p:nvPr/>
                    </p:nvPicPr>
                    <p:blipFill>
                      <a:blip r:embed="rId7"/>
                      <a:stretch>
                        <a:fillRect/>
                      </a:stretch>
                    </p:blipFill>
                    <p:spPr>
                      <a:xfrm>
                        <a:off x="503238" y="2420888"/>
                        <a:ext cx="8115300" cy="2824163"/>
                      </a:xfrm>
                      <a:prstGeom prst="rect">
                        <a:avLst/>
                      </a:prstGeom>
                    </p:spPr>
                  </p:pic>
                </p:oleObj>
              </mc:Fallback>
            </mc:AlternateContent>
          </a:graphicData>
        </a:graphic>
      </p:graphicFrame>
      <p:sp>
        <p:nvSpPr>
          <p:cNvPr id="9" name="矩形 8"/>
          <p:cNvSpPr/>
          <p:nvPr/>
        </p:nvSpPr>
        <p:spPr>
          <a:xfrm>
            <a:off x="3615525" y="2894030"/>
            <a:ext cx="539905" cy="2655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48532" y="2894029"/>
            <a:ext cx="539905" cy="2655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21482" y="3270795"/>
            <a:ext cx="790478" cy="2655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91764" y="3653001"/>
            <a:ext cx="593898" cy="2414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8" action="ppaction://hlinksldjump"/>
          </p:cNvPr>
          <p:cNvSpPr/>
          <p:nvPr/>
        </p:nvSpPr>
        <p:spPr>
          <a:xfrm>
            <a:off x="2211827" y="90554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四</a:t>
            </a:r>
          </a:p>
        </p:txBody>
      </p:sp>
    </p:spTree>
    <p:extLst>
      <p:ext uri="{BB962C8B-B14F-4D97-AF65-F5344CB8AC3E}">
        <p14:creationId xmlns:p14="http://schemas.microsoft.com/office/powerpoint/2010/main" val="26199547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216758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垂直分异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规律</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19271001"/>
              </p:ext>
            </p:extLst>
          </p:nvPr>
        </p:nvGraphicFramePr>
        <p:xfrm>
          <a:off x="-837184" y="2132856"/>
          <a:ext cx="10818368" cy="3776100"/>
        </p:xfrm>
        <a:graphic>
          <a:graphicData uri="http://schemas.openxmlformats.org/presentationml/2006/ole">
            <mc:AlternateContent xmlns:mc="http://schemas.openxmlformats.org/markup-compatibility/2006">
              <mc:Choice xmlns:v="urn:schemas-microsoft-com:vml" Requires="v">
                <p:oleObj spid="_x0000_s4115" name="文档" r:id="rId6" imgW="3907430" imgH="1363586" progId="Word.Document.12">
                  <p:embed/>
                </p:oleObj>
              </mc:Choice>
              <mc:Fallback>
                <p:oleObj name="文档" r:id="rId6" imgW="3907430" imgH="1363586" progId="Word.Document.12">
                  <p:embed/>
                  <p:pic>
                    <p:nvPicPr>
                      <p:cNvPr id="0" name=""/>
                      <p:cNvPicPr/>
                      <p:nvPr/>
                    </p:nvPicPr>
                    <p:blipFill>
                      <a:blip r:embed="rId7"/>
                      <a:stretch>
                        <a:fillRect/>
                      </a:stretch>
                    </p:blipFill>
                    <p:spPr>
                      <a:xfrm>
                        <a:off x="-837184" y="2132856"/>
                        <a:ext cx="10818368" cy="3776100"/>
                      </a:xfrm>
                      <a:prstGeom prst="rect">
                        <a:avLst/>
                      </a:prstGeom>
                    </p:spPr>
                  </p:pic>
                </p:oleObj>
              </mc:Fallback>
            </mc:AlternateContent>
          </a:graphicData>
        </a:graphic>
      </p:graphicFrame>
      <p:sp>
        <p:nvSpPr>
          <p:cNvPr id="9" name="矩形 8"/>
          <p:cNvSpPr/>
          <p:nvPr/>
        </p:nvSpPr>
        <p:spPr>
          <a:xfrm>
            <a:off x="2195736" y="3091122"/>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75025" y="3091122"/>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09383" y="3968743"/>
            <a:ext cx="60488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8" action="ppaction://hlinksldjump"/>
          </p:cNvPr>
          <p:cNvSpPr/>
          <p:nvPr/>
        </p:nvSpPr>
        <p:spPr>
          <a:xfrm>
            <a:off x="2211827" y="90554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四</a:t>
            </a:r>
          </a:p>
        </p:txBody>
      </p:sp>
    </p:spTree>
    <p:extLst>
      <p:ext uri="{BB962C8B-B14F-4D97-AF65-F5344CB8AC3E}">
        <p14:creationId xmlns:p14="http://schemas.microsoft.com/office/powerpoint/2010/main" val="35691058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244971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地方性分异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规律</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50809930"/>
              </p:ext>
            </p:extLst>
          </p:nvPr>
        </p:nvGraphicFramePr>
        <p:xfrm>
          <a:off x="-825419" y="2180071"/>
          <a:ext cx="10818368" cy="4633305"/>
        </p:xfrm>
        <a:graphic>
          <a:graphicData uri="http://schemas.openxmlformats.org/presentationml/2006/ole">
            <mc:AlternateContent xmlns:mc="http://schemas.openxmlformats.org/markup-compatibility/2006">
              <mc:Choice xmlns:v="urn:schemas-microsoft-com:vml" Requires="v">
                <p:oleObj spid="_x0000_s5139" name="文档" r:id="rId6" imgW="3907430" imgH="1672479" progId="Word.Document.12">
                  <p:embed/>
                </p:oleObj>
              </mc:Choice>
              <mc:Fallback>
                <p:oleObj name="文档" r:id="rId6" imgW="3907430" imgH="1672479" progId="Word.Document.12">
                  <p:embed/>
                  <p:pic>
                    <p:nvPicPr>
                      <p:cNvPr id="0" name=""/>
                      <p:cNvPicPr/>
                      <p:nvPr/>
                    </p:nvPicPr>
                    <p:blipFill>
                      <a:blip r:embed="rId7"/>
                      <a:stretch>
                        <a:fillRect/>
                      </a:stretch>
                    </p:blipFill>
                    <p:spPr>
                      <a:xfrm>
                        <a:off x="-825419" y="2180071"/>
                        <a:ext cx="10818368" cy="4633305"/>
                      </a:xfrm>
                      <a:prstGeom prst="rect">
                        <a:avLst/>
                      </a:prstGeom>
                    </p:spPr>
                  </p:pic>
                </p:oleObj>
              </mc:Fallback>
            </mc:AlternateContent>
          </a:graphicData>
        </a:graphic>
      </p:graphicFrame>
      <p:sp>
        <p:nvSpPr>
          <p:cNvPr id="10" name="矩形 9"/>
          <p:cNvSpPr/>
          <p:nvPr/>
        </p:nvSpPr>
        <p:spPr>
          <a:xfrm>
            <a:off x="2669728" y="3484642"/>
            <a:ext cx="123888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55511" y="5060784"/>
            <a:ext cx="97417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8" action="ppaction://hlinksldjump"/>
          </p:cNvPr>
          <p:cNvSpPr/>
          <p:nvPr/>
        </p:nvSpPr>
        <p:spPr>
          <a:xfrm>
            <a:off x="2211827" y="90554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四</a:t>
            </a:r>
          </a:p>
        </p:txBody>
      </p:sp>
    </p:spTree>
    <p:extLst>
      <p:ext uri="{BB962C8B-B14F-4D97-AF65-F5344CB8AC3E}">
        <p14:creationId xmlns:p14="http://schemas.microsoft.com/office/powerpoint/2010/main" val="25373860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一山有四季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主要反映的是何种地域分异规律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一山有四季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说明了同一时间山地的不同海拔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表现出不同的自然景观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反映了垂直分异规律。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508000" y="3392344"/>
            <a:ext cx="8128000" cy="7997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5" action="ppaction://hlinksldjump"/>
          </p:cNvPr>
          <p:cNvSpPr/>
          <p:nvPr/>
        </p:nvSpPr>
        <p:spPr>
          <a:xfrm>
            <a:off x="2211827" y="90554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四</a:t>
            </a:r>
          </a:p>
        </p:txBody>
      </p:sp>
    </p:spTree>
    <p:extLst>
      <p:ext uri="{BB962C8B-B14F-4D97-AF65-F5344CB8AC3E}">
        <p14:creationId xmlns:p14="http://schemas.microsoft.com/office/powerpoint/2010/main" val="1790853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三、主要陆地自然带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划分依据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植物群落的特征。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制约因素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热量</a:t>
            </a:r>
            <a:r>
              <a:rPr lang="zh-CN" altLang="zh-CN" sz="2200" dirty="0">
                <a:solidFill>
                  <a:srgbClr val="000000"/>
                </a:solidFill>
                <a:latin typeface="Times New Roman" panose="02020603050405020304" pitchFamily="18" charset="0"/>
                <a:cs typeface="Times New Roman" panose="02020603050405020304" pitchFamily="18" charset="0"/>
              </a:rPr>
              <a:t>和水分条件。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39552" y="4169628"/>
            <a:ext cx="60488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2211827" y="90554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四</a:t>
            </a:r>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366</TotalTime>
  <Words>1717</Words>
  <Application>Microsoft Office PowerPoint</Application>
  <PresentationFormat>全屏显示(4:3)</PresentationFormat>
  <Paragraphs>232</Paragraphs>
  <Slides>43</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43</vt:i4>
      </vt:variant>
    </vt:vector>
  </HeadingPairs>
  <TitlesOfParts>
    <vt:vector size="57"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Microsoft Word 文档</vt:lpstr>
      <vt:lpstr>第三节　自然地理环境的差异性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2016-04-26T07:55:49Z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